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61" r:id="rId4"/>
    <p:sldId id="266" r:id="rId5"/>
    <p:sldId id="262" r:id="rId6"/>
    <p:sldId id="263" r:id="rId7"/>
    <p:sldId id="258" r:id="rId8"/>
    <p:sldId id="265" r:id="rId9"/>
    <p:sldId id="259" r:id="rId10"/>
    <p:sldId id="260" r:id="rId11"/>
    <p:sldId id="264" r:id="rId12"/>
    <p:sldId id="269" r:id="rId13"/>
    <p:sldId id="270" r:id="rId14"/>
    <p:sldId id="271" r:id="rId15"/>
    <p:sldId id="267" r:id="rId16"/>
    <p:sldId id="268" r:id="rId17"/>
    <p:sldId id="272" r:id="rId18"/>
    <p:sldId id="273" r:id="rId19"/>
    <p:sldId id="274" r:id="rId20"/>
    <p:sldId id="278" r:id="rId21"/>
    <p:sldId id="275" r:id="rId22"/>
    <p:sldId id="279" r:id="rId23"/>
    <p:sldId id="276" r:id="rId24"/>
    <p:sldId id="277" r:id="rId25"/>
    <p:sldId id="280" r:id="rId26"/>
    <p:sldId id="281" r:id="rId27"/>
    <p:sldId id="282" r:id="rId28"/>
    <p:sldId id="283" r:id="rId29"/>
    <p:sldId id="284" r:id="rId30"/>
    <p:sldId id="285" r:id="rId31"/>
    <p:sldId id="286" r:id="rId32"/>
    <p:sldId id="288" r:id="rId33"/>
    <p:sldId id="28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C463C6-664C-4B5F-B83A-69766BB26D5B}" type="datetimeFigureOut">
              <a:rPr lang="en-IN" smtClean="0"/>
              <a:t>17-01-2024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D0952-5F58-4AF8-861C-F14F6D7330BA}" type="slidenum">
              <a:rPr lang="en-IN" smtClean="0"/>
              <a:t>‹#›</a:t>
            </a:fld>
            <a:endParaRPr lang="en-IN"/>
          </a:p>
        </p:txBody>
      </p:sp>
    </p:spTree>
    <p:extLst>
      <p:ext uri="{BB962C8B-B14F-4D97-AF65-F5344CB8AC3E}">
        <p14:creationId xmlns:p14="http://schemas.microsoft.com/office/powerpoint/2010/main" val="173032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E4FC-15B2-4F65-B3E5-DF2F8AF0A2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A848E1A-C7AA-407B-9682-92D7D7CCC5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BA000DB-63F1-4051-99B4-8C5EAE1AE47B}"/>
              </a:ext>
            </a:extLst>
          </p:cNvPr>
          <p:cNvSpPr>
            <a:spLocks noGrp="1"/>
          </p:cNvSpPr>
          <p:nvPr>
            <p:ph type="dt" sz="half" idx="10"/>
          </p:nvPr>
        </p:nvSpPr>
        <p:spPr/>
        <p:txBody>
          <a:bodyPr/>
          <a:lstStyle/>
          <a:p>
            <a:fld id="{BEF39D46-8191-440C-B3DF-7B0816C642B5}" type="datetimeFigureOut">
              <a:rPr lang="en-IN" smtClean="0"/>
              <a:t>17-01-2024</a:t>
            </a:fld>
            <a:endParaRPr lang="en-IN"/>
          </a:p>
        </p:txBody>
      </p:sp>
      <p:sp>
        <p:nvSpPr>
          <p:cNvPr id="5" name="Footer Placeholder 4">
            <a:extLst>
              <a:ext uri="{FF2B5EF4-FFF2-40B4-BE49-F238E27FC236}">
                <a16:creationId xmlns:a16="http://schemas.microsoft.com/office/drawing/2014/main" id="{5C823846-437D-413B-A6B1-237E3A5218B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9C56C73-861A-497C-A6E6-B19FB498B536}"/>
              </a:ext>
            </a:extLst>
          </p:cNvPr>
          <p:cNvSpPr>
            <a:spLocks noGrp="1"/>
          </p:cNvSpPr>
          <p:nvPr>
            <p:ph type="sldNum" sz="quarter" idx="12"/>
          </p:nvPr>
        </p:nvSpPr>
        <p:spPr/>
        <p:txBody>
          <a:bodyPr/>
          <a:lstStyle/>
          <a:p>
            <a:fld id="{ED2DC70B-E9B4-47C0-88C8-3C221F8B911B}" type="slidenum">
              <a:rPr lang="en-IN" smtClean="0"/>
              <a:t>‹#›</a:t>
            </a:fld>
            <a:endParaRPr lang="en-IN"/>
          </a:p>
        </p:txBody>
      </p:sp>
    </p:spTree>
    <p:extLst>
      <p:ext uri="{BB962C8B-B14F-4D97-AF65-F5344CB8AC3E}">
        <p14:creationId xmlns:p14="http://schemas.microsoft.com/office/powerpoint/2010/main" val="373770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3ED4D-FE32-4A8A-AD56-575C2FCCA40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D9D7219-8685-4AAF-A447-3514CCB1AD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F356ABC-2B1B-4918-A993-F7C0F906019E}"/>
              </a:ext>
            </a:extLst>
          </p:cNvPr>
          <p:cNvSpPr>
            <a:spLocks noGrp="1"/>
          </p:cNvSpPr>
          <p:nvPr>
            <p:ph type="dt" sz="half" idx="10"/>
          </p:nvPr>
        </p:nvSpPr>
        <p:spPr/>
        <p:txBody>
          <a:bodyPr/>
          <a:lstStyle/>
          <a:p>
            <a:fld id="{BEF39D46-8191-440C-B3DF-7B0816C642B5}" type="datetimeFigureOut">
              <a:rPr lang="en-IN" smtClean="0"/>
              <a:t>17-01-2024</a:t>
            </a:fld>
            <a:endParaRPr lang="en-IN"/>
          </a:p>
        </p:txBody>
      </p:sp>
      <p:sp>
        <p:nvSpPr>
          <p:cNvPr id="5" name="Footer Placeholder 4">
            <a:extLst>
              <a:ext uri="{FF2B5EF4-FFF2-40B4-BE49-F238E27FC236}">
                <a16:creationId xmlns:a16="http://schemas.microsoft.com/office/drawing/2014/main" id="{ABA8DA30-02EB-4A4D-91AC-45801E8EFF3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E1A6266-DDFD-46D3-859B-DC2E56E967B2}"/>
              </a:ext>
            </a:extLst>
          </p:cNvPr>
          <p:cNvSpPr>
            <a:spLocks noGrp="1"/>
          </p:cNvSpPr>
          <p:nvPr>
            <p:ph type="sldNum" sz="quarter" idx="12"/>
          </p:nvPr>
        </p:nvSpPr>
        <p:spPr/>
        <p:txBody>
          <a:bodyPr/>
          <a:lstStyle/>
          <a:p>
            <a:fld id="{ED2DC70B-E9B4-47C0-88C8-3C221F8B911B}" type="slidenum">
              <a:rPr lang="en-IN" smtClean="0"/>
              <a:t>‹#›</a:t>
            </a:fld>
            <a:endParaRPr lang="en-IN"/>
          </a:p>
        </p:txBody>
      </p:sp>
    </p:spTree>
    <p:extLst>
      <p:ext uri="{BB962C8B-B14F-4D97-AF65-F5344CB8AC3E}">
        <p14:creationId xmlns:p14="http://schemas.microsoft.com/office/powerpoint/2010/main" val="44920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E72F7A-A282-4A7F-AC17-934D75AF67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635E68B-86E9-4FE9-AA57-3E2D04F628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DF394B3-5C5E-4E2D-9787-C324A12101C3}"/>
              </a:ext>
            </a:extLst>
          </p:cNvPr>
          <p:cNvSpPr>
            <a:spLocks noGrp="1"/>
          </p:cNvSpPr>
          <p:nvPr>
            <p:ph type="dt" sz="half" idx="10"/>
          </p:nvPr>
        </p:nvSpPr>
        <p:spPr/>
        <p:txBody>
          <a:bodyPr/>
          <a:lstStyle/>
          <a:p>
            <a:fld id="{BEF39D46-8191-440C-B3DF-7B0816C642B5}" type="datetimeFigureOut">
              <a:rPr lang="en-IN" smtClean="0"/>
              <a:t>17-01-2024</a:t>
            </a:fld>
            <a:endParaRPr lang="en-IN"/>
          </a:p>
        </p:txBody>
      </p:sp>
      <p:sp>
        <p:nvSpPr>
          <p:cNvPr id="5" name="Footer Placeholder 4">
            <a:extLst>
              <a:ext uri="{FF2B5EF4-FFF2-40B4-BE49-F238E27FC236}">
                <a16:creationId xmlns:a16="http://schemas.microsoft.com/office/drawing/2014/main" id="{B0836C19-9231-4CB6-B9CB-8B52965B06D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89C91AE-5A7A-4B31-9504-23D9A7D0665E}"/>
              </a:ext>
            </a:extLst>
          </p:cNvPr>
          <p:cNvSpPr>
            <a:spLocks noGrp="1"/>
          </p:cNvSpPr>
          <p:nvPr>
            <p:ph type="sldNum" sz="quarter" idx="12"/>
          </p:nvPr>
        </p:nvSpPr>
        <p:spPr/>
        <p:txBody>
          <a:bodyPr/>
          <a:lstStyle/>
          <a:p>
            <a:fld id="{ED2DC70B-E9B4-47C0-88C8-3C221F8B911B}" type="slidenum">
              <a:rPr lang="en-IN" smtClean="0"/>
              <a:t>‹#›</a:t>
            </a:fld>
            <a:endParaRPr lang="en-IN"/>
          </a:p>
        </p:txBody>
      </p:sp>
    </p:spTree>
    <p:extLst>
      <p:ext uri="{BB962C8B-B14F-4D97-AF65-F5344CB8AC3E}">
        <p14:creationId xmlns:p14="http://schemas.microsoft.com/office/powerpoint/2010/main" val="73060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99DBE-DDC1-4B41-ABE5-B1D81B4C4BF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433F5C5-8E0E-4739-838B-13DFDFDAD6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E44C124-8474-49CE-84FC-785A07833803}"/>
              </a:ext>
            </a:extLst>
          </p:cNvPr>
          <p:cNvSpPr>
            <a:spLocks noGrp="1"/>
          </p:cNvSpPr>
          <p:nvPr>
            <p:ph type="dt" sz="half" idx="10"/>
          </p:nvPr>
        </p:nvSpPr>
        <p:spPr/>
        <p:txBody>
          <a:bodyPr/>
          <a:lstStyle/>
          <a:p>
            <a:fld id="{BEF39D46-8191-440C-B3DF-7B0816C642B5}" type="datetimeFigureOut">
              <a:rPr lang="en-IN" smtClean="0"/>
              <a:t>17-01-2024</a:t>
            </a:fld>
            <a:endParaRPr lang="en-IN"/>
          </a:p>
        </p:txBody>
      </p:sp>
      <p:sp>
        <p:nvSpPr>
          <p:cNvPr id="5" name="Footer Placeholder 4">
            <a:extLst>
              <a:ext uri="{FF2B5EF4-FFF2-40B4-BE49-F238E27FC236}">
                <a16:creationId xmlns:a16="http://schemas.microsoft.com/office/drawing/2014/main" id="{8A93586E-5C89-4177-B923-37C2B08819A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71BA0C9-CD4B-4CDC-A607-411279BD8FD5}"/>
              </a:ext>
            </a:extLst>
          </p:cNvPr>
          <p:cNvSpPr>
            <a:spLocks noGrp="1"/>
          </p:cNvSpPr>
          <p:nvPr>
            <p:ph type="sldNum" sz="quarter" idx="12"/>
          </p:nvPr>
        </p:nvSpPr>
        <p:spPr/>
        <p:txBody>
          <a:bodyPr/>
          <a:lstStyle/>
          <a:p>
            <a:fld id="{ED2DC70B-E9B4-47C0-88C8-3C221F8B911B}" type="slidenum">
              <a:rPr lang="en-IN" smtClean="0"/>
              <a:t>‹#›</a:t>
            </a:fld>
            <a:endParaRPr lang="en-IN"/>
          </a:p>
        </p:txBody>
      </p:sp>
    </p:spTree>
    <p:extLst>
      <p:ext uri="{BB962C8B-B14F-4D97-AF65-F5344CB8AC3E}">
        <p14:creationId xmlns:p14="http://schemas.microsoft.com/office/powerpoint/2010/main" val="6872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EB304-981B-48F3-B213-7AD42D5347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70059E8-4724-45B0-A002-8585CE87A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013EF5-99CA-4646-AD45-C8F8F6990179}"/>
              </a:ext>
            </a:extLst>
          </p:cNvPr>
          <p:cNvSpPr>
            <a:spLocks noGrp="1"/>
          </p:cNvSpPr>
          <p:nvPr>
            <p:ph type="dt" sz="half" idx="10"/>
          </p:nvPr>
        </p:nvSpPr>
        <p:spPr/>
        <p:txBody>
          <a:bodyPr/>
          <a:lstStyle/>
          <a:p>
            <a:fld id="{BEF39D46-8191-440C-B3DF-7B0816C642B5}" type="datetimeFigureOut">
              <a:rPr lang="en-IN" smtClean="0"/>
              <a:t>17-01-2024</a:t>
            </a:fld>
            <a:endParaRPr lang="en-IN"/>
          </a:p>
        </p:txBody>
      </p:sp>
      <p:sp>
        <p:nvSpPr>
          <p:cNvPr id="5" name="Footer Placeholder 4">
            <a:extLst>
              <a:ext uri="{FF2B5EF4-FFF2-40B4-BE49-F238E27FC236}">
                <a16:creationId xmlns:a16="http://schemas.microsoft.com/office/drawing/2014/main" id="{8E9A4612-459A-473F-9305-25C3F706C55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ABC4006-284B-4E99-B778-364498CF658D}"/>
              </a:ext>
            </a:extLst>
          </p:cNvPr>
          <p:cNvSpPr>
            <a:spLocks noGrp="1"/>
          </p:cNvSpPr>
          <p:nvPr>
            <p:ph type="sldNum" sz="quarter" idx="12"/>
          </p:nvPr>
        </p:nvSpPr>
        <p:spPr/>
        <p:txBody>
          <a:bodyPr/>
          <a:lstStyle/>
          <a:p>
            <a:fld id="{ED2DC70B-E9B4-47C0-88C8-3C221F8B911B}" type="slidenum">
              <a:rPr lang="en-IN" smtClean="0"/>
              <a:t>‹#›</a:t>
            </a:fld>
            <a:endParaRPr lang="en-IN"/>
          </a:p>
        </p:txBody>
      </p:sp>
    </p:spTree>
    <p:extLst>
      <p:ext uri="{BB962C8B-B14F-4D97-AF65-F5344CB8AC3E}">
        <p14:creationId xmlns:p14="http://schemas.microsoft.com/office/powerpoint/2010/main" val="2942324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28D05-469A-4295-949C-F3337B10728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0A9866D-CB85-41A5-AE11-1C1D25CB44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335B140-49B6-4975-AB9B-733203AA74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06D5DDD-53BD-4E9C-A08E-A62752BB1E30}"/>
              </a:ext>
            </a:extLst>
          </p:cNvPr>
          <p:cNvSpPr>
            <a:spLocks noGrp="1"/>
          </p:cNvSpPr>
          <p:nvPr>
            <p:ph type="dt" sz="half" idx="10"/>
          </p:nvPr>
        </p:nvSpPr>
        <p:spPr/>
        <p:txBody>
          <a:bodyPr/>
          <a:lstStyle/>
          <a:p>
            <a:fld id="{BEF39D46-8191-440C-B3DF-7B0816C642B5}" type="datetimeFigureOut">
              <a:rPr lang="en-IN" smtClean="0"/>
              <a:t>17-01-2024</a:t>
            </a:fld>
            <a:endParaRPr lang="en-IN"/>
          </a:p>
        </p:txBody>
      </p:sp>
      <p:sp>
        <p:nvSpPr>
          <p:cNvPr id="6" name="Footer Placeholder 5">
            <a:extLst>
              <a:ext uri="{FF2B5EF4-FFF2-40B4-BE49-F238E27FC236}">
                <a16:creationId xmlns:a16="http://schemas.microsoft.com/office/drawing/2014/main" id="{636D59D9-1B01-44D3-8384-E83BBAA8803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B86F9FA-64C0-4A87-9B5D-9D966A0334D4}"/>
              </a:ext>
            </a:extLst>
          </p:cNvPr>
          <p:cNvSpPr>
            <a:spLocks noGrp="1"/>
          </p:cNvSpPr>
          <p:nvPr>
            <p:ph type="sldNum" sz="quarter" idx="12"/>
          </p:nvPr>
        </p:nvSpPr>
        <p:spPr/>
        <p:txBody>
          <a:bodyPr/>
          <a:lstStyle/>
          <a:p>
            <a:fld id="{ED2DC70B-E9B4-47C0-88C8-3C221F8B911B}" type="slidenum">
              <a:rPr lang="en-IN" smtClean="0"/>
              <a:t>‹#›</a:t>
            </a:fld>
            <a:endParaRPr lang="en-IN"/>
          </a:p>
        </p:txBody>
      </p:sp>
    </p:spTree>
    <p:extLst>
      <p:ext uri="{BB962C8B-B14F-4D97-AF65-F5344CB8AC3E}">
        <p14:creationId xmlns:p14="http://schemas.microsoft.com/office/powerpoint/2010/main" val="276679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C9228-C7B9-4F3D-A563-F57CAE87361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5D66366-4750-45CF-A0B8-0FE1B81BAD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827BCD-F06D-49E1-AC57-A251ECD2A2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382702A-A304-4582-8D78-F2528E87A0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10D6B4-C0B3-4EF5-8B19-749D18D3F5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8381ED-95EF-41D7-BE03-81997FBCF2F4}"/>
              </a:ext>
            </a:extLst>
          </p:cNvPr>
          <p:cNvSpPr>
            <a:spLocks noGrp="1"/>
          </p:cNvSpPr>
          <p:nvPr>
            <p:ph type="dt" sz="half" idx="10"/>
          </p:nvPr>
        </p:nvSpPr>
        <p:spPr/>
        <p:txBody>
          <a:bodyPr/>
          <a:lstStyle/>
          <a:p>
            <a:fld id="{BEF39D46-8191-440C-B3DF-7B0816C642B5}" type="datetimeFigureOut">
              <a:rPr lang="en-IN" smtClean="0"/>
              <a:t>17-01-2024</a:t>
            </a:fld>
            <a:endParaRPr lang="en-IN"/>
          </a:p>
        </p:txBody>
      </p:sp>
      <p:sp>
        <p:nvSpPr>
          <p:cNvPr id="8" name="Footer Placeholder 7">
            <a:extLst>
              <a:ext uri="{FF2B5EF4-FFF2-40B4-BE49-F238E27FC236}">
                <a16:creationId xmlns:a16="http://schemas.microsoft.com/office/drawing/2014/main" id="{EE93DBAF-1EE0-4537-BC89-065AA6407F0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9066896-EF78-4667-936A-5D2B5C0FE456}"/>
              </a:ext>
            </a:extLst>
          </p:cNvPr>
          <p:cNvSpPr>
            <a:spLocks noGrp="1"/>
          </p:cNvSpPr>
          <p:nvPr>
            <p:ph type="sldNum" sz="quarter" idx="12"/>
          </p:nvPr>
        </p:nvSpPr>
        <p:spPr/>
        <p:txBody>
          <a:bodyPr/>
          <a:lstStyle/>
          <a:p>
            <a:fld id="{ED2DC70B-E9B4-47C0-88C8-3C221F8B911B}" type="slidenum">
              <a:rPr lang="en-IN" smtClean="0"/>
              <a:t>‹#›</a:t>
            </a:fld>
            <a:endParaRPr lang="en-IN"/>
          </a:p>
        </p:txBody>
      </p:sp>
    </p:spTree>
    <p:extLst>
      <p:ext uri="{BB962C8B-B14F-4D97-AF65-F5344CB8AC3E}">
        <p14:creationId xmlns:p14="http://schemas.microsoft.com/office/powerpoint/2010/main" val="76402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05B78-82B2-4F85-852A-A05ED3A6CFE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07B342F-7DB1-4726-913F-DF3304CFBF83}"/>
              </a:ext>
            </a:extLst>
          </p:cNvPr>
          <p:cNvSpPr>
            <a:spLocks noGrp="1"/>
          </p:cNvSpPr>
          <p:nvPr>
            <p:ph type="dt" sz="half" idx="10"/>
          </p:nvPr>
        </p:nvSpPr>
        <p:spPr/>
        <p:txBody>
          <a:bodyPr/>
          <a:lstStyle/>
          <a:p>
            <a:fld id="{BEF39D46-8191-440C-B3DF-7B0816C642B5}" type="datetimeFigureOut">
              <a:rPr lang="en-IN" smtClean="0"/>
              <a:t>17-01-2024</a:t>
            </a:fld>
            <a:endParaRPr lang="en-IN"/>
          </a:p>
        </p:txBody>
      </p:sp>
      <p:sp>
        <p:nvSpPr>
          <p:cNvPr id="4" name="Footer Placeholder 3">
            <a:extLst>
              <a:ext uri="{FF2B5EF4-FFF2-40B4-BE49-F238E27FC236}">
                <a16:creationId xmlns:a16="http://schemas.microsoft.com/office/drawing/2014/main" id="{FFBA0732-9EB3-44CF-A4BF-199074FF235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AD7F754E-3327-4977-BF49-0993894B73FB}"/>
              </a:ext>
            </a:extLst>
          </p:cNvPr>
          <p:cNvSpPr>
            <a:spLocks noGrp="1"/>
          </p:cNvSpPr>
          <p:nvPr>
            <p:ph type="sldNum" sz="quarter" idx="12"/>
          </p:nvPr>
        </p:nvSpPr>
        <p:spPr/>
        <p:txBody>
          <a:bodyPr/>
          <a:lstStyle/>
          <a:p>
            <a:fld id="{ED2DC70B-E9B4-47C0-88C8-3C221F8B911B}" type="slidenum">
              <a:rPr lang="en-IN" smtClean="0"/>
              <a:t>‹#›</a:t>
            </a:fld>
            <a:endParaRPr lang="en-IN"/>
          </a:p>
        </p:txBody>
      </p:sp>
    </p:spTree>
    <p:extLst>
      <p:ext uri="{BB962C8B-B14F-4D97-AF65-F5344CB8AC3E}">
        <p14:creationId xmlns:p14="http://schemas.microsoft.com/office/powerpoint/2010/main" val="230403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30B0AD-C9D8-48F3-90ED-DD868F889954}"/>
              </a:ext>
            </a:extLst>
          </p:cNvPr>
          <p:cNvSpPr>
            <a:spLocks noGrp="1"/>
          </p:cNvSpPr>
          <p:nvPr>
            <p:ph type="dt" sz="half" idx="10"/>
          </p:nvPr>
        </p:nvSpPr>
        <p:spPr/>
        <p:txBody>
          <a:bodyPr/>
          <a:lstStyle/>
          <a:p>
            <a:fld id="{BEF39D46-8191-440C-B3DF-7B0816C642B5}" type="datetimeFigureOut">
              <a:rPr lang="en-IN" smtClean="0"/>
              <a:t>17-01-2024</a:t>
            </a:fld>
            <a:endParaRPr lang="en-IN"/>
          </a:p>
        </p:txBody>
      </p:sp>
      <p:sp>
        <p:nvSpPr>
          <p:cNvPr id="3" name="Footer Placeholder 2">
            <a:extLst>
              <a:ext uri="{FF2B5EF4-FFF2-40B4-BE49-F238E27FC236}">
                <a16:creationId xmlns:a16="http://schemas.microsoft.com/office/drawing/2014/main" id="{868EA4E4-CF28-4C35-AA66-42DA2D0CDB8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57C8BC22-8F4D-437D-873B-2EF49798B7AA}"/>
              </a:ext>
            </a:extLst>
          </p:cNvPr>
          <p:cNvSpPr>
            <a:spLocks noGrp="1"/>
          </p:cNvSpPr>
          <p:nvPr>
            <p:ph type="sldNum" sz="quarter" idx="12"/>
          </p:nvPr>
        </p:nvSpPr>
        <p:spPr/>
        <p:txBody>
          <a:bodyPr/>
          <a:lstStyle/>
          <a:p>
            <a:fld id="{ED2DC70B-E9B4-47C0-88C8-3C221F8B911B}" type="slidenum">
              <a:rPr lang="en-IN" smtClean="0"/>
              <a:t>‹#›</a:t>
            </a:fld>
            <a:endParaRPr lang="en-IN"/>
          </a:p>
        </p:txBody>
      </p:sp>
    </p:spTree>
    <p:extLst>
      <p:ext uri="{BB962C8B-B14F-4D97-AF65-F5344CB8AC3E}">
        <p14:creationId xmlns:p14="http://schemas.microsoft.com/office/powerpoint/2010/main" val="1183697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75F-D1BD-4E72-9578-7502890F28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CC67E8D-D770-4EAE-83E5-C2F969FF21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695DEB61-B4D4-44B9-B4A4-CE36435358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1090C0-A977-4654-9354-C1FD1C9DB732}"/>
              </a:ext>
            </a:extLst>
          </p:cNvPr>
          <p:cNvSpPr>
            <a:spLocks noGrp="1"/>
          </p:cNvSpPr>
          <p:nvPr>
            <p:ph type="dt" sz="half" idx="10"/>
          </p:nvPr>
        </p:nvSpPr>
        <p:spPr/>
        <p:txBody>
          <a:bodyPr/>
          <a:lstStyle/>
          <a:p>
            <a:fld id="{BEF39D46-8191-440C-B3DF-7B0816C642B5}" type="datetimeFigureOut">
              <a:rPr lang="en-IN" smtClean="0"/>
              <a:t>17-01-2024</a:t>
            </a:fld>
            <a:endParaRPr lang="en-IN"/>
          </a:p>
        </p:txBody>
      </p:sp>
      <p:sp>
        <p:nvSpPr>
          <p:cNvPr id="6" name="Footer Placeholder 5">
            <a:extLst>
              <a:ext uri="{FF2B5EF4-FFF2-40B4-BE49-F238E27FC236}">
                <a16:creationId xmlns:a16="http://schemas.microsoft.com/office/drawing/2014/main" id="{F4E1AC95-A702-4C95-86DD-DA51C1608B0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E536E63-D093-4216-83B5-FBAC35CBB8F1}"/>
              </a:ext>
            </a:extLst>
          </p:cNvPr>
          <p:cNvSpPr>
            <a:spLocks noGrp="1"/>
          </p:cNvSpPr>
          <p:nvPr>
            <p:ph type="sldNum" sz="quarter" idx="12"/>
          </p:nvPr>
        </p:nvSpPr>
        <p:spPr/>
        <p:txBody>
          <a:bodyPr/>
          <a:lstStyle/>
          <a:p>
            <a:fld id="{ED2DC70B-E9B4-47C0-88C8-3C221F8B911B}" type="slidenum">
              <a:rPr lang="en-IN" smtClean="0"/>
              <a:t>‹#›</a:t>
            </a:fld>
            <a:endParaRPr lang="en-IN"/>
          </a:p>
        </p:txBody>
      </p:sp>
    </p:spTree>
    <p:extLst>
      <p:ext uri="{BB962C8B-B14F-4D97-AF65-F5344CB8AC3E}">
        <p14:creationId xmlns:p14="http://schemas.microsoft.com/office/powerpoint/2010/main" val="500908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83E79-EAE8-42B3-B686-7CE89BA191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C34CB26-2C08-416D-9A62-DBE2CCEAD4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A3138EE-5A2D-47BC-9CB5-F4948C518D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C3B9F7-D1F2-4C05-9D7F-EE37B06188CB}"/>
              </a:ext>
            </a:extLst>
          </p:cNvPr>
          <p:cNvSpPr>
            <a:spLocks noGrp="1"/>
          </p:cNvSpPr>
          <p:nvPr>
            <p:ph type="dt" sz="half" idx="10"/>
          </p:nvPr>
        </p:nvSpPr>
        <p:spPr/>
        <p:txBody>
          <a:bodyPr/>
          <a:lstStyle/>
          <a:p>
            <a:fld id="{BEF39D46-8191-440C-B3DF-7B0816C642B5}" type="datetimeFigureOut">
              <a:rPr lang="en-IN" smtClean="0"/>
              <a:t>17-01-2024</a:t>
            </a:fld>
            <a:endParaRPr lang="en-IN"/>
          </a:p>
        </p:txBody>
      </p:sp>
      <p:sp>
        <p:nvSpPr>
          <p:cNvPr id="6" name="Footer Placeholder 5">
            <a:extLst>
              <a:ext uri="{FF2B5EF4-FFF2-40B4-BE49-F238E27FC236}">
                <a16:creationId xmlns:a16="http://schemas.microsoft.com/office/drawing/2014/main" id="{948350AA-7919-4548-9E94-E53F85807D4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D1F4155-FA5C-4770-9F21-753E092528E5}"/>
              </a:ext>
            </a:extLst>
          </p:cNvPr>
          <p:cNvSpPr>
            <a:spLocks noGrp="1"/>
          </p:cNvSpPr>
          <p:nvPr>
            <p:ph type="sldNum" sz="quarter" idx="12"/>
          </p:nvPr>
        </p:nvSpPr>
        <p:spPr/>
        <p:txBody>
          <a:bodyPr/>
          <a:lstStyle/>
          <a:p>
            <a:fld id="{ED2DC70B-E9B4-47C0-88C8-3C221F8B911B}" type="slidenum">
              <a:rPr lang="en-IN" smtClean="0"/>
              <a:t>‹#›</a:t>
            </a:fld>
            <a:endParaRPr lang="en-IN"/>
          </a:p>
        </p:txBody>
      </p:sp>
    </p:spTree>
    <p:extLst>
      <p:ext uri="{BB962C8B-B14F-4D97-AF65-F5344CB8AC3E}">
        <p14:creationId xmlns:p14="http://schemas.microsoft.com/office/powerpoint/2010/main" val="1649119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C11F27-AB0A-402B-8BB9-0596ADCDAF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FACEC3B-6CB4-49D0-9166-1B4B515CA5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622C85F-585D-4B50-A451-6801B4FB2D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39D46-8191-440C-B3DF-7B0816C642B5}" type="datetimeFigureOut">
              <a:rPr lang="en-IN" smtClean="0"/>
              <a:t>17-01-2024</a:t>
            </a:fld>
            <a:endParaRPr lang="en-IN"/>
          </a:p>
        </p:txBody>
      </p:sp>
      <p:sp>
        <p:nvSpPr>
          <p:cNvPr id="5" name="Footer Placeholder 4">
            <a:extLst>
              <a:ext uri="{FF2B5EF4-FFF2-40B4-BE49-F238E27FC236}">
                <a16:creationId xmlns:a16="http://schemas.microsoft.com/office/drawing/2014/main" id="{4AC5EEAC-3F23-4BEC-BBAF-264C1D8C62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3795013E-6AE3-4B4F-BECC-C6570A70E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2DC70B-E9B4-47C0-88C8-3C221F8B911B}" type="slidenum">
              <a:rPr lang="en-IN" smtClean="0"/>
              <a:t>‹#›</a:t>
            </a:fld>
            <a:endParaRPr lang="en-IN"/>
          </a:p>
        </p:txBody>
      </p:sp>
    </p:spTree>
    <p:extLst>
      <p:ext uri="{BB962C8B-B14F-4D97-AF65-F5344CB8AC3E}">
        <p14:creationId xmlns:p14="http://schemas.microsoft.com/office/powerpoint/2010/main" val="3242876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4E8A1E1-F2C2-1EB8-FF10-C0D81006DD51}"/>
              </a:ext>
            </a:extLst>
          </p:cNvPr>
          <p:cNvPicPr>
            <a:picLocks noChangeAspect="1"/>
          </p:cNvPicPr>
          <p:nvPr/>
        </p:nvPicPr>
        <p:blipFill rotWithShape="1">
          <a:blip r:embed="rId2"/>
          <a:srcRect t="20886" r="-1"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8D2117-9222-4ADC-BA93-23469ACE446E}"/>
              </a:ext>
            </a:extLst>
          </p:cNvPr>
          <p:cNvSpPr>
            <a:spLocks noGrp="1"/>
          </p:cNvSpPr>
          <p:nvPr>
            <p:ph type="ctrTitle"/>
          </p:nvPr>
        </p:nvSpPr>
        <p:spPr>
          <a:xfrm>
            <a:off x="336733" y="771988"/>
            <a:ext cx="2017569" cy="1098413"/>
          </a:xfrm>
        </p:spPr>
        <p:txBody>
          <a:bodyPr anchor="b">
            <a:normAutofit/>
          </a:bodyPr>
          <a:lstStyle/>
          <a:p>
            <a:pPr algn="l"/>
            <a:r>
              <a:rPr lang="en-IN" b="1" dirty="0" err="1">
                <a:solidFill>
                  <a:schemeClr val="bg1"/>
                </a:solidFill>
              </a:rPr>
              <a:t>AnglE</a:t>
            </a:r>
            <a:endParaRPr lang="en-IN" b="1" dirty="0">
              <a:solidFill>
                <a:schemeClr val="bg1"/>
              </a:solidFill>
            </a:endParaRPr>
          </a:p>
        </p:txBody>
      </p:sp>
      <p:sp>
        <p:nvSpPr>
          <p:cNvPr id="3" name="Subtitle 2">
            <a:extLst>
              <a:ext uri="{FF2B5EF4-FFF2-40B4-BE49-F238E27FC236}">
                <a16:creationId xmlns:a16="http://schemas.microsoft.com/office/drawing/2014/main" id="{38294CD9-84F9-4B47-8293-02B7E4F80F95}"/>
              </a:ext>
            </a:extLst>
          </p:cNvPr>
          <p:cNvSpPr>
            <a:spLocks noGrp="1"/>
          </p:cNvSpPr>
          <p:nvPr>
            <p:ph type="subTitle" idx="1"/>
          </p:nvPr>
        </p:nvSpPr>
        <p:spPr>
          <a:xfrm>
            <a:off x="435311" y="2016706"/>
            <a:ext cx="4023358" cy="1208141"/>
          </a:xfrm>
        </p:spPr>
        <p:txBody>
          <a:bodyPr>
            <a:normAutofit/>
          </a:bodyPr>
          <a:lstStyle/>
          <a:p>
            <a:pPr algn="l"/>
            <a:r>
              <a:rPr lang="en-IN" sz="2800" dirty="0">
                <a:solidFill>
                  <a:schemeClr val="bg1"/>
                </a:solidFill>
              </a:rPr>
              <a:t>An optimization technique for LLMs</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ubtitle 2">
            <a:extLst>
              <a:ext uri="{FF2B5EF4-FFF2-40B4-BE49-F238E27FC236}">
                <a16:creationId xmlns:a16="http://schemas.microsoft.com/office/drawing/2014/main" id="{A2817A6D-569A-46AD-B1C7-2F086D0F1A16}"/>
              </a:ext>
            </a:extLst>
          </p:cNvPr>
          <p:cNvSpPr txBox="1">
            <a:spLocks/>
          </p:cNvSpPr>
          <p:nvPr/>
        </p:nvSpPr>
        <p:spPr>
          <a:xfrm>
            <a:off x="477980" y="1985078"/>
            <a:ext cx="4023359" cy="12081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N" sz="2000" dirty="0">
              <a:solidFill>
                <a:schemeClr val="bg1"/>
              </a:solidFill>
            </a:endParaRPr>
          </a:p>
        </p:txBody>
      </p:sp>
      <p:sp>
        <p:nvSpPr>
          <p:cNvPr id="4" name="TextBox 3">
            <a:extLst>
              <a:ext uri="{FF2B5EF4-FFF2-40B4-BE49-F238E27FC236}">
                <a16:creationId xmlns:a16="http://schemas.microsoft.com/office/drawing/2014/main" id="{2602BB8F-6A34-4D02-848E-F8EED0258311}"/>
              </a:ext>
            </a:extLst>
          </p:cNvPr>
          <p:cNvSpPr txBox="1"/>
          <p:nvPr/>
        </p:nvSpPr>
        <p:spPr>
          <a:xfrm>
            <a:off x="461864" y="4794777"/>
            <a:ext cx="2599764" cy="461665"/>
          </a:xfrm>
          <a:prstGeom prst="rect">
            <a:avLst/>
          </a:prstGeom>
          <a:noFill/>
        </p:spPr>
        <p:txBody>
          <a:bodyPr wrap="square" rtlCol="0">
            <a:spAutoFit/>
          </a:bodyPr>
          <a:lstStyle/>
          <a:p>
            <a:r>
              <a:rPr lang="en-IN" sz="2400" dirty="0">
                <a:solidFill>
                  <a:schemeClr val="bg1"/>
                </a:solidFill>
              </a:rPr>
              <a:t>Bishwadeep Sikder</a:t>
            </a:r>
          </a:p>
        </p:txBody>
      </p:sp>
    </p:spTree>
    <p:extLst>
      <p:ext uri="{BB962C8B-B14F-4D97-AF65-F5344CB8AC3E}">
        <p14:creationId xmlns:p14="http://schemas.microsoft.com/office/powerpoint/2010/main" val="209081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BFB0C-6529-4E30-B0E0-B3974000372A}"/>
              </a:ext>
            </a:extLst>
          </p:cNvPr>
          <p:cNvSpPr>
            <a:spLocks noGrp="1"/>
          </p:cNvSpPr>
          <p:nvPr>
            <p:ph type="title"/>
          </p:nvPr>
        </p:nvSpPr>
        <p:spPr/>
        <p:txBody>
          <a:bodyPr/>
          <a:lstStyle/>
          <a:p>
            <a:r>
              <a:rPr lang="en-IN" dirty="0"/>
              <a:t>In-Batch Negatives: </a:t>
            </a:r>
            <a:r>
              <a:rPr lang="en-IN" dirty="0" err="1"/>
              <a:t>AnglE</a:t>
            </a:r>
            <a:r>
              <a:rPr lang="en-IN" dirty="0"/>
              <a:t> API Code</a:t>
            </a:r>
          </a:p>
        </p:txBody>
      </p:sp>
      <p:pic>
        <p:nvPicPr>
          <p:cNvPr id="5" name="Picture 4">
            <a:extLst>
              <a:ext uri="{FF2B5EF4-FFF2-40B4-BE49-F238E27FC236}">
                <a16:creationId xmlns:a16="http://schemas.microsoft.com/office/drawing/2014/main" id="{1DA3E9AC-1391-4DC4-A289-C85EC17575D5}"/>
              </a:ext>
            </a:extLst>
          </p:cNvPr>
          <p:cNvPicPr>
            <a:picLocks noChangeAspect="1"/>
          </p:cNvPicPr>
          <p:nvPr/>
        </p:nvPicPr>
        <p:blipFill>
          <a:blip r:embed="rId2"/>
          <a:stretch>
            <a:fillRect/>
          </a:stretch>
        </p:blipFill>
        <p:spPr>
          <a:xfrm>
            <a:off x="838200" y="2074988"/>
            <a:ext cx="4230143" cy="2945247"/>
          </a:xfrm>
          <a:prstGeom prst="rect">
            <a:avLst/>
          </a:prstGeom>
        </p:spPr>
      </p:pic>
      <p:pic>
        <p:nvPicPr>
          <p:cNvPr id="6" name="Picture 5">
            <a:extLst>
              <a:ext uri="{FF2B5EF4-FFF2-40B4-BE49-F238E27FC236}">
                <a16:creationId xmlns:a16="http://schemas.microsoft.com/office/drawing/2014/main" id="{2CEF3017-F4A0-4980-987F-03E5D32F9DAC}"/>
              </a:ext>
            </a:extLst>
          </p:cNvPr>
          <p:cNvPicPr>
            <a:picLocks noChangeAspect="1"/>
          </p:cNvPicPr>
          <p:nvPr/>
        </p:nvPicPr>
        <p:blipFill>
          <a:blip r:embed="rId3"/>
          <a:stretch>
            <a:fillRect/>
          </a:stretch>
        </p:blipFill>
        <p:spPr>
          <a:xfrm>
            <a:off x="5906794" y="2898610"/>
            <a:ext cx="5774217" cy="3102433"/>
          </a:xfrm>
          <a:prstGeom prst="rect">
            <a:avLst/>
          </a:prstGeom>
        </p:spPr>
      </p:pic>
      <p:pic>
        <p:nvPicPr>
          <p:cNvPr id="7" name="Picture 6">
            <a:extLst>
              <a:ext uri="{FF2B5EF4-FFF2-40B4-BE49-F238E27FC236}">
                <a16:creationId xmlns:a16="http://schemas.microsoft.com/office/drawing/2014/main" id="{528E2C8C-B3C8-45DC-8368-CAA9EC524B56}"/>
              </a:ext>
            </a:extLst>
          </p:cNvPr>
          <p:cNvPicPr>
            <a:picLocks noChangeAspect="1"/>
          </p:cNvPicPr>
          <p:nvPr/>
        </p:nvPicPr>
        <p:blipFill>
          <a:blip r:embed="rId4"/>
          <a:stretch>
            <a:fillRect/>
          </a:stretch>
        </p:blipFill>
        <p:spPr>
          <a:xfrm>
            <a:off x="5576047" y="1690687"/>
            <a:ext cx="4315282" cy="1590767"/>
          </a:xfrm>
          <a:prstGeom prst="rect">
            <a:avLst/>
          </a:prstGeom>
        </p:spPr>
      </p:pic>
    </p:spTree>
    <p:extLst>
      <p:ext uri="{BB962C8B-B14F-4D97-AF65-F5344CB8AC3E}">
        <p14:creationId xmlns:p14="http://schemas.microsoft.com/office/powerpoint/2010/main" val="1410309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2D3ED-1B54-4A0E-808C-1023089038B7}"/>
              </a:ext>
            </a:extLst>
          </p:cNvPr>
          <p:cNvSpPr>
            <a:spLocks noGrp="1"/>
          </p:cNvSpPr>
          <p:nvPr>
            <p:ph type="title"/>
          </p:nvPr>
        </p:nvSpPr>
        <p:spPr/>
        <p:txBody>
          <a:bodyPr/>
          <a:lstStyle/>
          <a:p>
            <a:r>
              <a:rPr lang="en-US" dirty="0"/>
              <a:t>Angle Optimization</a:t>
            </a:r>
            <a:endParaRPr lang="en-IN" dirty="0"/>
          </a:p>
        </p:txBody>
      </p:sp>
      <p:sp>
        <p:nvSpPr>
          <p:cNvPr id="3" name="Content Placeholder 2">
            <a:extLst>
              <a:ext uri="{FF2B5EF4-FFF2-40B4-BE49-F238E27FC236}">
                <a16:creationId xmlns:a16="http://schemas.microsoft.com/office/drawing/2014/main" id="{3FB1D392-DBEF-40D7-B9D4-71324A2FA109}"/>
              </a:ext>
            </a:extLst>
          </p:cNvPr>
          <p:cNvSpPr>
            <a:spLocks noGrp="1"/>
          </p:cNvSpPr>
          <p:nvPr>
            <p:ph idx="1"/>
          </p:nvPr>
        </p:nvSpPr>
        <p:spPr>
          <a:xfrm>
            <a:off x="769139" y="2727384"/>
            <a:ext cx="10515600" cy="3765491"/>
          </a:xfrm>
        </p:spPr>
        <p:txBody>
          <a:bodyPr>
            <a:normAutofit/>
          </a:bodyPr>
          <a:lstStyle/>
          <a:p>
            <a:pPr marL="0" indent="0">
              <a:buNone/>
            </a:pPr>
            <a:r>
              <a:rPr lang="en-US" sz="2000" b="1" dirty="0"/>
              <a:t>Process:</a:t>
            </a:r>
          </a:p>
          <a:p>
            <a:r>
              <a:rPr lang="en-US" sz="2000" dirty="0"/>
              <a:t>Both the cosine and in-batch negative objectives employ the cosine function to measure similarity. However, it is important to note that the cosine function includes saturation zones, which can hinder the optimization process.</a:t>
            </a:r>
          </a:p>
          <a:p>
            <a:pPr marL="0" indent="0">
              <a:buNone/>
            </a:pPr>
            <a:endParaRPr lang="en-US" sz="2000" dirty="0"/>
          </a:p>
          <a:p>
            <a:r>
              <a:rPr lang="en-US" sz="2000" dirty="0"/>
              <a:t>Instead of relying solely on cosine similarity, this function introduces a complex space where angles between vectors are optimized. By focusing on angle differences, the model avoids the saturation problem of cosine similarity, where gradients can vanish.</a:t>
            </a:r>
            <a:endParaRPr lang="en-IN" sz="2000" dirty="0"/>
          </a:p>
        </p:txBody>
      </p:sp>
      <p:sp>
        <p:nvSpPr>
          <p:cNvPr id="4" name="TextBox 3">
            <a:extLst>
              <a:ext uri="{FF2B5EF4-FFF2-40B4-BE49-F238E27FC236}">
                <a16:creationId xmlns:a16="http://schemas.microsoft.com/office/drawing/2014/main" id="{3648DD65-D6CE-450A-B609-1AE0511BF0E4}"/>
              </a:ext>
            </a:extLst>
          </p:cNvPr>
          <p:cNvSpPr txBox="1"/>
          <p:nvPr/>
        </p:nvSpPr>
        <p:spPr>
          <a:xfrm>
            <a:off x="769139" y="1488141"/>
            <a:ext cx="10584661" cy="1015663"/>
          </a:xfrm>
          <a:prstGeom prst="rect">
            <a:avLst/>
          </a:prstGeom>
          <a:noFill/>
        </p:spPr>
        <p:txBody>
          <a:bodyPr wrap="square" rtlCol="0">
            <a:spAutoFit/>
          </a:bodyPr>
          <a:lstStyle/>
          <a:p>
            <a:r>
              <a:rPr lang="en-US" sz="2000" dirty="0"/>
              <a:t>Central to the </a:t>
            </a:r>
            <a:r>
              <a:rPr lang="en-US" sz="2000" dirty="0" err="1"/>
              <a:t>AnglE</a:t>
            </a:r>
            <a:r>
              <a:rPr lang="en-US" sz="2000" dirty="0"/>
              <a:t> model, this objective aims to optimize the angle difference in complex space. It's a novel approach designed to overcome the limitations of the cosine function's saturation zone.</a:t>
            </a:r>
          </a:p>
          <a:p>
            <a:endParaRPr lang="en-IN" sz="2000" dirty="0"/>
          </a:p>
        </p:txBody>
      </p:sp>
    </p:spTree>
    <p:extLst>
      <p:ext uri="{BB962C8B-B14F-4D97-AF65-F5344CB8AC3E}">
        <p14:creationId xmlns:p14="http://schemas.microsoft.com/office/powerpoint/2010/main" val="2675913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9D3E-EECF-4D9D-962A-797657549E3A}"/>
              </a:ext>
            </a:extLst>
          </p:cNvPr>
          <p:cNvSpPr>
            <a:spLocks noGrp="1"/>
          </p:cNvSpPr>
          <p:nvPr>
            <p:ph type="title"/>
          </p:nvPr>
        </p:nvSpPr>
        <p:spPr/>
        <p:txBody>
          <a:bodyPr/>
          <a:lstStyle/>
          <a:p>
            <a:r>
              <a:rPr lang="en-US" dirty="0"/>
              <a:t>Angle Optimization: Mathematics</a:t>
            </a:r>
            <a:endParaRPr lang="en-IN" dirty="0"/>
          </a:p>
        </p:txBody>
      </p:sp>
      <p:pic>
        <p:nvPicPr>
          <p:cNvPr id="4" name="Picture 3">
            <a:extLst>
              <a:ext uri="{FF2B5EF4-FFF2-40B4-BE49-F238E27FC236}">
                <a16:creationId xmlns:a16="http://schemas.microsoft.com/office/drawing/2014/main" id="{B6E59DE1-687F-4CCA-8955-CD42D0014AC7}"/>
              </a:ext>
            </a:extLst>
          </p:cNvPr>
          <p:cNvPicPr>
            <a:picLocks noChangeAspect="1"/>
          </p:cNvPicPr>
          <p:nvPr/>
        </p:nvPicPr>
        <p:blipFill>
          <a:blip r:embed="rId2"/>
          <a:stretch>
            <a:fillRect/>
          </a:stretch>
        </p:blipFill>
        <p:spPr>
          <a:xfrm>
            <a:off x="838200" y="1530661"/>
            <a:ext cx="9160135" cy="2578407"/>
          </a:xfrm>
          <a:prstGeom prst="rect">
            <a:avLst/>
          </a:prstGeom>
        </p:spPr>
      </p:pic>
      <p:pic>
        <p:nvPicPr>
          <p:cNvPr id="5" name="Picture 4">
            <a:extLst>
              <a:ext uri="{FF2B5EF4-FFF2-40B4-BE49-F238E27FC236}">
                <a16:creationId xmlns:a16="http://schemas.microsoft.com/office/drawing/2014/main" id="{FC64C0A0-AC11-4A1A-AA56-8496D454E149}"/>
              </a:ext>
            </a:extLst>
          </p:cNvPr>
          <p:cNvPicPr>
            <a:picLocks noChangeAspect="1"/>
          </p:cNvPicPr>
          <p:nvPr/>
        </p:nvPicPr>
        <p:blipFill>
          <a:blip r:embed="rId3"/>
          <a:stretch>
            <a:fillRect/>
          </a:stretch>
        </p:blipFill>
        <p:spPr>
          <a:xfrm>
            <a:off x="838200" y="4295976"/>
            <a:ext cx="9295840" cy="2062726"/>
          </a:xfrm>
          <a:prstGeom prst="rect">
            <a:avLst/>
          </a:prstGeom>
        </p:spPr>
      </p:pic>
    </p:spTree>
    <p:extLst>
      <p:ext uri="{BB962C8B-B14F-4D97-AF65-F5344CB8AC3E}">
        <p14:creationId xmlns:p14="http://schemas.microsoft.com/office/powerpoint/2010/main" val="854867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9D3E-EECF-4D9D-962A-797657549E3A}"/>
              </a:ext>
            </a:extLst>
          </p:cNvPr>
          <p:cNvSpPr>
            <a:spLocks noGrp="1"/>
          </p:cNvSpPr>
          <p:nvPr>
            <p:ph type="title"/>
          </p:nvPr>
        </p:nvSpPr>
        <p:spPr/>
        <p:txBody>
          <a:bodyPr/>
          <a:lstStyle/>
          <a:p>
            <a:r>
              <a:rPr lang="en-US" dirty="0"/>
              <a:t>Angle Optimization: Mathematics Cont.</a:t>
            </a:r>
            <a:endParaRPr lang="en-IN" dirty="0"/>
          </a:p>
        </p:txBody>
      </p:sp>
      <p:pic>
        <p:nvPicPr>
          <p:cNvPr id="6" name="Picture 5">
            <a:extLst>
              <a:ext uri="{FF2B5EF4-FFF2-40B4-BE49-F238E27FC236}">
                <a16:creationId xmlns:a16="http://schemas.microsoft.com/office/drawing/2014/main" id="{F2B1986F-1ACC-4FF1-96F9-EC00552FC36A}"/>
              </a:ext>
            </a:extLst>
          </p:cNvPr>
          <p:cNvPicPr>
            <a:picLocks noChangeAspect="1"/>
          </p:cNvPicPr>
          <p:nvPr/>
        </p:nvPicPr>
        <p:blipFill>
          <a:blip r:embed="rId2"/>
          <a:stretch>
            <a:fillRect/>
          </a:stretch>
        </p:blipFill>
        <p:spPr>
          <a:xfrm>
            <a:off x="838200" y="1605907"/>
            <a:ext cx="8888917" cy="1939634"/>
          </a:xfrm>
          <a:prstGeom prst="rect">
            <a:avLst/>
          </a:prstGeom>
        </p:spPr>
      </p:pic>
      <p:pic>
        <p:nvPicPr>
          <p:cNvPr id="7" name="Picture 6">
            <a:extLst>
              <a:ext uri="{FF2B5EF4-FFF2-40B4-BE49-F238E27FC236}">
                <a16:creationId xmlns:a16="http://schemas.microsoft.com/office/drawing/2014/main" id="{2B30995B-FF75-4A15-8A1D-ECC6D238CD63}"/>
              </a:ext>
            </a:extLst>
          </p:cNvPr>
          <p:cNvPicPr>
            <a:picLocks noChangeAspect="1"/>
          </p:cNvPicPr>
          <p:nvPr/>
        </p:nvPicPr>
        <p:blipFill>
          <a:blip r:embed="rId3"/>
          <a:stretch>
            <a:fillRect/>
          </a:stretch>
        </p:blipFill>
        <p:spPr>
          <a:xfrm>
            <a:off x="838200" y="3718299"/>
            <a:ext cx="8503559" cy="2774576"/>
          </a:xfrm>
          <a:prstGeom prst="rect">
            <a:avLst/>
          </a:prstGeom>
        </p:spPr>
      </p:pic>
    </p:spTree>
    <p:extLst>
      <p:ext uri="{BB962C8B-B14F-4D97-AF65-F5344CB8AC3E}">
        <p14:creationId xmlns:p14="http://schemas.microsoft.com/office/powerpoint/2010/main" val="1342321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9D3E-EECF-4D9D-962A-797657549E3A}"/>
              </a:ext>
            </a:extLst>
          </p:cNvPr>
          <p:cNvSpPr>
            <a:spLocks noGrp="1"/>
          </p:cNvSpPr>
          <p:nvPr>
            <p:ph type="title"/>
          </p:nvPr>
        </p:nvSpPr>
        <p:spPr/>
        <p:txBody>
          <a:bodyPr/>
          <a:lstStyle/>
          <a:p>
            <a:r>
              <a:rPr lang="en-US" dirty="0"/>
              <a:t>Angle Optimization: Mathematics Cont.</a:t>
            </a:r>
            <a:endParaRPr lang="en-IN" dirty="0"/>
          </a:p>
        </p:txBody>
      </p:sp>
      <p:pic>
        <p:nvPicPr>
          <p:cNvPr id="3" name="Picture 2">
            <a:extLst>
              <a:ext uri="{FF2B5EF4-FFF2-40B4-BE49-F238E27FC236}">
                <a16:creationId xmlns:a16="http://schemas.microsoft.com/office/drawing/2014/main" id="{38198644-98B3-48DF-8A49-6CB4E7D84D11}"/>
              </a:ext>
            </a:extLst>
          </p:cNvPr>
          <p:cNvPicPr>
            <a:picLocks noChangeAspect="1"/>
          </p:cNvPicPr>
          <p:nvPr/>
        </p:nvPicPr>
        <p:blipFill>
          <a:blip r:embed="rId2"/>
          <a:stretch>
            <a:fillRect/>
          </a:stretch>
        </p:blipFill>
        <p:spPr>
          <a:xfrm>
            <a:off x="838200" y="1762338"/>
            <a:ext cx="8330440" cy="3533758"/>
          </a:xfrm>
          <a:prstGeom prst="rect">
            <a:avLst/>
          </a:prstGeom>
        </p:spPr>
      </p:pic>
    </p:spTree>
    <p:extLst>
      <p:ext uri="{BB962C8B-B14F-4D97-AF65-F5344CB8AC3E}">
        <p14:creationId xmlns:p14="http://schemas.microsoft.com/office/powerpoint/2010/main" val="4247851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F4837-3FCE-4EBC-8A6A-4633186042FA}"/>
              </a:ext>
            </a:extLst>
          </p:cNvPr>
          <p:cNvSpPr>
            <a:spLocks noGrp="1"/>
          </p:cNvSpPr>
          <p:nvPr>
            <p:ph type="title"/>
          </p:nvPr>
        </p:nvSpPr>
        <p:spPr/>
        <p:txBody>
          <a:bodyPr/>
          <a:lstStyle/>
          <a:p>
            <a:r>
              <a:rPr lang="en-US" dirty="0"/>
              <a:t>Angle Optimization: Objective Function</a:t>
            </a:r>
            <a:endParaRPr lang="en-IN" dirty="0"/>
          </a:p>
        </p:txBody>
      </p:sp>
      <p:pic>
        <p:nvPicPr>
          <p:cNvPr id="5" name="Content Placeholder 4">
            <a:extLst>
              <a:ext uri="{FF2B5EF4-FFF2-40B4-BE49-F238E27FC236}">
                <a16:creationId xmlns:a16="http://schemas.microsoft.com/office/drawing/2014/main" id="{B4CAE7EE-4CD6-4EF0-9ADD-14C037DA556C}"/>
              </a:ext>
            </a:extLst>
          </p:cNvPr>
          <p:cNvPicPr>
            <a:picLocks noGrp="1" noChangeAspect="1"/>
          </p:cNvPicPr>
          <p:nvPr>
            <p:ph idx="1"/>
          </p:nvPr>
        </p:nvPicPr>
        <p:blipFill>
          <a:blip r:embed="rId2"/>
          <a:stretch>
            <a:fillRect/>
          </a:stretch>
        </p:blipFill>
        <p:spPr>
          <a:xfrm>
            <a:off x="3764078" y="2430693"/>
            <a:ext cx="4663844" cy="998307"/>
          </a:xfrm>
          <a:prstGeom prst="rect">
            <a:avLst/>
          </a:prstGeom>
        </p:spPr>
      </p:pic>
      <p:sp>
        <p:nvSpPr>
          <p:cNvPr id="4" name="TextBox 3">
            <a:extLst>
              <a:ext uri="{FF2B5EF4-FFF2-40B4-BE49-F238E27FC236}">
                <a16:creationId xmlns:a16="http://schemas.microsoft.com/office/drawing/2014/main" id="{AEBFB727-75E1-4A16-BA13-0F1EB65F661D}"/>
              </a:ext>
            </a:extLst>
          </p:cNvPr>
          <p:cNvSpPr txBox="1"/>
          <p:nvPr/>
        </p:nvSpPr>
        <p:spPr>
          <a:xfrm>
            <a:off x="838201" y="1425389"/>
            <a:ext cx="10591800" cy="707886"/>
          </a:xfrm>
          <a:prstGeom prst="rect">
            <a:avLst/>
          </a:prstGeom>
          <a:noFill/>
        </p:spPr>
        <p:txBody>
          <a:bodyPr wrap="square" rtlCol="0">
            <a:spAutoFit/>
          </a:bodyPr>
          <a:lstStyle/>
          <a:p>
            <a:r>
              <a:rPr lang="en-US" sz="2000" dirty="0"/>
              <a:t>This objective focuses on optimizing the angle difference in complex space to address the limitations of the cosine similarity function, particularly its saturation zones.</a:t>
            </a:r>
            <a:endParaRPr lang="en-IN" sz="2000" dirty="0"/>
          </a:p>
        </p:txBody>
      </p:sp>
      <p:sp>
        <p:nvSpPr>
          <p:cNvPr id="6" name="TextBox 5">
            <a:extLst>
              <a:ext uri="{FF2B5EF4-FFF2-40B4-BE49-F238E27FC236}">
                <a16:creationId xmlns:a16="http://schemas.microsoft.com/office/drawing/2014/main" id="{CE34B0C6-4BC3-4090-BCA3-220409900165}"/>
              </a:ext>
            </a:extLst>
          </p:cNvPr>
          <p:cNvSpPr txBox="1"/>
          <p:nvPr/>
        </p:nvSpPr>
        <p:spPr>
          <a:xfrm>
            <a:off x="1057835" y="4052047"/>
            <a:ext cx="7467600" cy="646331"/>
          </a:xfrm>
          <a:prstGeom prst="rect">
            <a:avLst/>
          </a:prstGeom>
          <a:noFill/>
        </p:spPr>
        <p:txBody>
          <a:bodyPr wrap="square" rtlCol="0">
            <a:spAutoFit/>
          </a:bodyPr>
          <a:lstStyle/>
          <a:p>
            <a:pPr marL="285750" indent="-285750">
              <a:buFont typeface="Arial" panose="020B0604020202020204" pitchFamily="34" charset="0"/>
              <a:buChar char="•"/>
            </a:pPr>
            <a:r>
              <a:rPr lang="el-GR" dirty="0"/>
              <a:t>τ </a:t>
            </a:r>
            <a:r>
              <a:rPr lang="en-IN" dirty="0"/>
              <a:t>- Temperature Hyperparameter</a:t>
            </a:r>
          </a:p>
          <a:p>
            <a:pPr marL="285750" indent="-285750">
              <a:buFont typeface="Arial" panose="020B0604020202020204" pitchFamily="34" charset="0"/>
              <a:buChar char="•"/>
            </a:pPr>
            <a:r>
              <a:rPr lang="en-US" dirty="0"/>
              <a:t>s(u, v) - Similarity between vectors u and v</a:t>
            </a:r>
            <a:endParaRPr lang="en-IN" dirty="0"/>
          </a:p>
        </p:txBody>
      </p:sp>
      <p:sp>
        <p:nvSpPr>
          <p:cNvPr id="7" name="TextBox 6">
            <a:extLst>
              <a:ext uri="{FF2B5EF4-FFF2-40B4-BE49-F238E27FC236}">
                <a16:creationId xmlns:a16="http://schemas.microsoft.com/office/drawing/2014/main" id="{857A0E71-99AD-4328-AE93-FB8BD4382D0E}"/>
              </a:ext>
            </a:extLst>
          </p:cNvPr>
          <p:cNvSpPr txBox="1"/>
          <p:nvPr/>
        </p:nvSpPr>
        <p:spPr>
          <a:xfrm>
            <a:off x="838200" y="5316831"/>
            <a:ext cx="10591800" cy="646331"/>
          </a:xfrm>
          <a:prstGeom prst="rect">
            <a:avLst/>
          </a:prstGeom>
          <a:noFill/>
        </p:spPr>
        <p:txBody>
          <a:bodyPr wrap="square" rtlCol="0">
            <a:spAutoFit/>
          </a:bodyPr>
          <a:lstStyle/>
          <a:p>
            <a:r>
              <a:rPr lang="en-IN" dirty="0"/>
              <a:t>By optimizing </a:t>
            </a:r>
            <a:r>
              <a:rPr lang="en-US" dirty="0"/>
              <a:t>the </a:t>
            </a:r>
            <a:r>
              <a:rPr lang="en-US" i="1" dirty="0" err="1"/>
              <a:t>L</a:t>
            </a:r>
            <a:r>
              <a:rPr lang="en-US" baseline="-25000" dirty="0" err="1"/>
              <a:t>angle</a:t>
            </a:r>
            <a:r>
              <a:rPr lang="en-US" dirty="0"/>
              <a:t>, the main objective is to minimize the normalized angle difference for pairs with high</a:t>
            </a:r>
          </a:p>
          <a:p>
            <a:r>
              <a:rPr lang="en-US" dirty="0"/>
              <a:t>similarity compared to those with low similarity.</a:t>
            </a:r>
            <a:endParaRPr lang="en-IN" dirty="0"/>
          </a:p>
        </p:txBody>
      </p:sp>
    </p:spTree>
    <p:extLst>
      <p:ext uri="{BB962C8B-B14F-4D97-AF65-F5344CB8AC3E}">
        <p14:creationId xmlns:p14="http://schemas.microsoft.com/office/powerpoint/2010/main" val="1829289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278E-8C50-4A31-A5B6-081C6B745634}"/>
              </a:ext>
            </a:extLst>
          </p:cNvPr>
          <p:cNvSpPr>
            <a:spLocks noGrp="1"/>
          </p:cNvSpPr>
          <p:nvPr>
            <p:ph type="title"/>
          </p:nvPr>
        </p:nvSpPr>
        <p:spPr/>
        <p:txBody>
          <a:bodyPr/>
          <a:lstStyle/>
          <a:p>
            <a:r>
              <a:rPr lang="en-US" dirty="0"/>
              <a:t>Total Loss</a:t>
            </a:r>
            <a:endParaRPr lang="en-IN" dirty="0"/>
          </a:p>
        </p:txBody>
      </p:sp>
      <p:sp>
        <p:nvSpPr>
          <p:cNvPr id="3" name="Content Placeholder 2">
            <a:extLst>
              <a:ext uri="{FF2B5EF4-FFF2-40B4-BE49-F238E27FC236}">
                <a16:creationId xmlns:a16="http://schemas.microsoft.com/office/drawing/2014/main" id="{1B581314-C9EF-4FC3-BC04-5212BBB96731}"/>
              </a:ext>
            </a:extLst>
          </p:cNvPr>
          <p:cNvSpPr>
            <a:spLocks noGrp="1"/>
          </p:cNvSpPr>
          <p:nvPr>
            <p:ph idx="1"/>
          </p:nvPr>
        </p:nvSpPr>
        <p:spPr>
          <a:xfrm>
            <a:off x="838200" y="3854080"/>
            <a:ext cx="3787468" cy="400110"/>
          </a:xfrm>
        </p:spPr>
        <p:txBody>
          <a:bodyPr>
            <a:normAutofit/>
          </a:bodyPr>
          <a:lstStyle/>
          <a:p>
            <a:pPr marL="0" indent="0">
              <a:buNone/>
            </a:pPr>
            <a:r>
              <a:rPr lang="en-IN" sz="2000" dirty="0"/>
              <a:t>w1, w2, and w3 are constants</a:t>
            </a:r>
          </a:p>
        </p:txBody>
      </p:sp>
      <p:pic>
        <p:nvPicPr>
          <p:cNvPr id="4" name="Picture 3">
            <a:extLst>
              <a:ext uri="{FF2B5EF4-FFF2-40B4-BE49-F238E27FC236}">
                <a16:creationId xmlns:a16="http://schemas.microsoft.com/office/drawing/2014/main" id="{0465B622-D73E-43DD-AB90-888EDE859A02}"/>
              </a:ext>
            </a:extLst>
          </p:cNvPr>
          <p:cNvPicPr>
            <a:picLocks noChangeAspect="1"/>
          </p:cNvPicPr>
          <p:nvPr/>
        </p:nvPicPr>
        <p:blipFill>
          <a:blip r:embed="rId2"/>
          <a:stretch>
            <a:fillRect/>
          </a:stretch>
        </p:blipFill>
        <p:spPr>
          <a:xfrm>
            <a:off x="1880018" y="2537629"/>
            <a:ext cx="8431964" cy="678628"/>
          </a:xfrm>
          <a:prstGeom prst="rect">
            <a:avLst/>
          </a:prstGeom>
        </p:spPr>
      </p:pic>
      <p:sp>
        <p:nvSpPr>
          <p:cNvPr id="5" name="TextBox 4">
            <a:extLst>
              <a:ext uri="{FF2B5EF4-FFF2-40B4-BE49-F238E27FC236}">
                <a16:creationId xmlns:a16="http://schemas.microsoft.com/office/drawing/2014/main" id="{6CE35F2F-9B60-4BBE-8D82-F9E28947FE4A}"/>
              </a:ext>
            </a:extLst>
          </p:cNvPr>
          <p:cNvSpPr txBox="1"/>
          <p:nvPr/>
        </p:nvSpPr>
        <p:spPr>
          <a:xfrm>
            <a:off x="838200" y="1551380"/>
            <a:ext cx="10448365" cy="400110"/>
          </a:xfrm>
          <a:prstGeom prst="rect">
            <a:avLst/>
          </a:prstGeom>
          <a:noFill/>
        </p:spPr>
        <p:txBody>
          <a:bodyPr wrap="square" rtlCol="0">
            <a:spAutoFit/>
          </a:bodyPr>
          <a:lstStyle/>
          <a:p>
            <a:r>
              <a:rPr lang="en-US" sz="2000" dirty="0"/>
              <a:t>Combination of the three objective functions according to their weightages.</a:t>
            </a:r>
            <a:endParaRPr lang="en-IN" sz="2000" dirty="0"/>
          </a:p>
        </p:txBody>
      </p:sp>
    </p:spTree>
    <p:extLst>
      <p:ext uri="{BB962C8B-B14F-4D97-AF65-F5344CB8AC3E}">
        <p14:creationId xmlns:p14="http://schemas.microsoft.com/office/powerpoint/2010/main" val="621887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5D156-61B0-47DE-9A62-1A0A32FF6D7E}"/>
              </a:ext>
            </a:extLst>
          </p:cNvPr>
          <p:cNvSpPr>
            <a:spLocks noGrp="1"/>
          </p:cNvSpPr>
          <p:nvPr>
            <p:ph type="title"/>
          </p:nvPr>
        </p:nvSpPr>
        <p:spPr/>
        <p:txBody>
          <a:bodyPr/>
          <a:lstStyle/>
          <a:p>
            <a:r>
              <a:rPr lang="en-IN" dirty="0"/>
              <a:t>Temperature Hyperparameters (</a:t>
            </a:r>
            <a:r>
              <a:rPr lang="el-GR" i="1" dirty="0"/>
              <a:t>τ</a:t>
            </a:r>
            <a:r>
              <a:rPr lang="en-IN" dirty="0"/>
              <a:t>)</a:t>
            </a:r>
          </a:p>
        </p:txBody>
      </p:sp>
      <p:sp>
        <p:nvSpPr>
          <p:cNvPr id="3" name="Content Placeholder 2">
            <a:extLst>
              <a:ext uri="{FF2B5EF4-FFF2-40B4-BE49-F238E27FC236}">
                <a16:creationId xmlns:a16="http://schemas.microsoft.com/office/drawing/2014/main" id="{520DED0A-418F-447A-98BE-BB745FB2D61E}"/>
              </a:ext>
            </a:extLst>
          </p:cNvPr>
          <p:cNvSpPr>
            <a:spLocks noGrp="1"/>
          </p:cNvSpPr>
          <p:nvPr>
            <p:ph idx="1"/>
          </p:nvPr>
        </p:nvSpPr>
        <p:spPr/>
        <p:txBody>
          <a:bodyPr>
            <a:normAutofit/>
          </a:bodyPr>
          <a:lstStyle/>
          <a:p>
            <a:r>
              <a:rPr lang="en-IN" sz="2000" b="1" dirty="0"/>
              <a:t>Cosine Objective: </a:t>
            </a:r>
            <a:r>
              <a:rPr lang="en-US" sz="2000" dirty="0"/>
              <a:t>The temperature hyperparameter controls the smoothness of the </a:t>
            </a:r>
            <a:r>
              <a:rPr lang="en-US" sz="2000" dirty="0" err="1"/>
              <a:t>Softmax</a:t>
            </a:r>
            <a:r>
              <a:rPr lang="en-US" sz="2000" dirty="0"/>
              <a:t> function, essentially scaling the differences between the cosine similarities of the pairs. A lower </a:t>
            </a:r>
            <a:r>
              <a:rPr lang="en-US" sz="2000" i="1" dirty="0"/>
              <a:t>τ</a:t>
            </a:r>
            <a:r>
              <a:rPr lang="en-US" sz="2000" dirty="0"/>
              <a:t> makes the model more confident (but potentially more prone to overfitting), whereas a higher </a:t>
            </a:r>
            <a:r>
              <a:rPr lang="en-US" sz="2000" i="1" dirty="0"/>
              <a:t>τ</a:t>
            </a:r>
            <a:r>
              <a:rPr lang="en-US" sz="2000" dirty="0"/>
              <a:t> results in softer probability distributions over pairs.</a:t>
            </a:r>
          </a:p>
          <a:p>
            <a:pPr marL="0" indent="0">
              <a:buNone/>
            </a:pPr>
            <a:endParaRPr lang="en-US" sz="2000" dirty="0"/>
          </a:p>
          <a:p>
            <a:r>
              <a:rPr lang="en-IN" sz="2000" b="1" dirty="0"/>
              <a:t>In-Batch Negative Objective: </a:t>
            </a:r>
            <a:r>
              <a:rPr lang="en-US" sz="2000" dirty="0"/>
              <a:t>The temperature hyperparameter in this context is similarly used to scale the differences in similarity measures, aiding in distinguishing between negative and non-negative pairs within the batch.</a:t>
            </a:r>
          </a:p>
          <a:p>
            <a:pPr marL="0" indent="0">
              <a:buNone/>
            </a:pPr>
            <a:endParaRPr lang="en-US" sz="2000" dirty="0"/>
          </a:p>
          <a:p>
            <a:r>
              <a:rPr lang="en-IN" sz="2000" b="1" dirty="0"/>
              <a:t>Angle Objective: </a:t>
            </a:r>
            <a:r>
              <a:rPr lang="en-US" sz="2000" dirty="0"/>
              <a:t>The temperature hyperparameter in the angle objective serves a similar purpose in scaling the differences between angle similarities.​</a:t>
            </a:r>
            <a:endParaRPr lang="en-IN" sz="2000" dirty="0"/>
          </a:p>
        </p:txBody>
      </p:sp>
    </p:spTree>
    <p:extLst>
      <p:ext uri="{BB962C8B-B14F-4D97-AF65-F5344CB8AC3E}">
        <p14:creationId xmlns:p14="http://schemas.microsoft.com/office/powerpoint/2010/main" val="832870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F5A1B-2304-49D9-9A22-5CAA473BD859}"/>
              </a:ext>
            </a:extLst>
          </p:cNvPr>
          <p:cNvSpPr>
            <a:spLocks noGrp="1"/>
          </p:cNvSpPr>
          <p:nvPr>
            <p:ph type="title"/>
          </p:nvPr>
        </p:nvSpPr>
        <p:spPr/>
        <p:txBody>
          <a:bodyPr/>
          <a:lstStyle/>
          <a:p>
            <a:r>
              <a:rPr lang="en-IN" dirty="0"/>
              <a:t>Pretraining and Hyperparameter Values</a:t>
            </a:r>
          </a:p>
        </p:txBody>
      </p:sp>
      <p:sp>
        <p:nvSpPr>
          <p:cNvPr id="3" name="Content Placeholder 2">
            <a:extLst>
              <a:ext uri="{FF2B5EF4-FFF2-40B4-BE49-F238E27FC236}">
                <a16:creationId xmlns:a16="http://schemas.microsoft.com/office/drawing/2014/main" id="{8EB69DA1-4037-457E-8216-CD3C5E03539E}"/>
              </a:ext>
            </a:extLst>
          </p:cNvPr>
          <p:cNvSpPr>
            <a:spLocks noGrp="1"/>
          </p:cNvSpPr>
          <p:nvPr>
            <p:ph idx="1"/>
          </p:nvPr>
        </p:nvSpPr>
        <p:spPr>
          <a:xfrm>
            <a:off x="838200" y="2175249"/>
            <a:ext cx="10515600" cy="2943599"/>
          </a:xfrm>
        </p:spPr>
        <p:txBody>
          <a:bodyPr>
            <a:normAutofit/>
          </a:bodyPr>
          <a:lstStyle/>
          <a:p>
            <a:r>
              <a:rPr lang="en-US" sz="2200" dirty="0"/>
              <a:t>The pre-trained uncased BERT base model (110M parameters) as the backbone </a:t>
            </a:r>
            <a:r>
              <a:rPr lang="en-IN" sz="2200" dirty="0"/>
              <a:t>model.</a:t>
            </a:r>
          </a:p>
          <a:p>
            <a:pPr marL="0" indent="0">
              <a:buNone/>
            </a:pPr>
            <a:endParaRPr lang="en-IN" sz="2200" dirty="0"/>
          </a:p>
          <a:p>
            <a:r>
              <a:rPr lang="en-IN" sz="2200" dirty="0"/>
              <a:t>Based on prior research papers, </a:t>
            </a:r>
            <a:r>
              <a:rPr lang="en-US" sz="2200" dirty="0"/>
              <a:t>τ for the cosine objective and the in-batch negative objective to 0.05.</a:t>
            </a:r>
          </a:p>
          <a:p>
            <a:pPr marL="0" indent="0">
              <a:buNone/>
            </a:pPr>
            <a:endParaRPr lang="en-US" sz="2200" dirty="0"/>
          </a:p>
          <a:p>
            <a:r>
              <a:rPr lang="en-US" sz="2200" dirty="0"/>
              <a:t>Based on Grid search, τ for the angle objective is set to 1.0.</a:t>
            </a:r>
          </a:p>
          <a:p>
            <a:endParaRPr lang="en-US" sz="2200" dirty="0"/>
          </a:p>
          <a:p>
            <a:endParaRPr lang="en-IN" sz="2200" dirty="0"/>
          </a:p>
        </p:txBody>
      </p:sp>
    </p:spTree>
    <p:extLst>
      <p:ext uri="{BB962C8B-B14F-4D97-AF65-F5344CB8AC3E}">
        <p14:creationId xmlns:p14="http://schemas.microsoft.com/office/powerpoint/2010/main" val="2652249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12F0C-D700-4E71-9F07-4562E8832A1C}"/>
              </a:ext>
            </a:extLst>
          </p:cNvPr>
          <p:cNvSpPr>
            <a:spLocks noGrp="1"/>
          </p:cNvSpPr>
          <p:nvPr>
            <p:ph type="title"/>
          </p:nvPr>
        </p:nvSpPr>
        <p:spPr/>
        <p:txBody>
          <a:bodyPr/>
          <a:lstStyle/>
          <a:p>
            <a:r>
              <a:rPr lang="en-IN" dirty="0"/>
              <a:t>Transfer Tasks</a:t>
            </a:r>
          </a:p>
        </p:txBody>
      </p:sp>
      <p:sp>
        <p:nvSpPr>
          <p:cNvPr id="3" name="Content Placeholder 2">
            <a:extLst>
              <a:ext uri="{FF2B5EF4-FFF2-40B4-BE49-F238E27FC236}">
                <a16:creationId xmlns:a16="http://schemas.microsoft.com/office/drawing/2014/main" id="{F891A333-72C0-451F-8345-DA93B59232B9}"/>
              </a:ext>
            </a:extLst>
          </p:cNvPr>
          <p:cNvSpPr>
            <a:spLocks noGrp="1"/>
          </p:cNvSpPr>
          <p:nvPr>
            <p:ph idx="1"/>
          </p:nvPr>
        </p:nvSpPr>
        <p:spPr/>
        <p:txBody>
          <a:bodyPr>
            <a:normAutofit/>
          </a:bodyPr>
          <a:lstStyle/>
          <a:p>
            <a:r>
              <a:rPr lang="en-US" sz="2000" dirty="0"/>
              <a:t>In transfer tasks, the </a:t>
            </a:r>
            <a:r>
              <a:rPr lang="en-US" sz="2000" dirty="0" err="1"/>
              <a:t>AnglE</a:t>
            </a:r>
            <a:r>
              <a:rPr lang="en-US" sz="2000" dirty="0"/>
              <a:t> model is first trained on </a:t>
            </a:r>
            <a:r>
              <a:rPr lang="en-US" sz="2000" b="1" dirty="0"/>
              <a:t>Natural Language Inference</a:t>
            </a:r>
            <a:r>
              <a:rPr lang="en-US" sz="2000" dirty="0"/>
              <a:t> (</a:t>
            </a:r>
            <a:r>
              <a:rPr lang="en-US" sz="2000" b="1" dirty="0"/>
              <a:t>NLI</a:t>
            </a:r>
            <a:r>
              <a:rPr lang="en-US" sz="2000" dirty="0"/>
              <a:t>) datasets, specifically </a:t>
            </a:r>
            <a:r>
              <a:rPr lang="en-US" sz="2000" b="1" dirty="0"/>
              <a:t>MNLI</a:t>
            </a:r>
            <a:r>
              <a:rPr lang="en-US" sz="2000" dirty="0"/>
              <a:t> (Williams et al. 2018) and </a:t>
            </a:r>
            <a:r>
              <a:rPr lang="en-US" sz="2000" b="1" dirty="0"/>
              <a:t>SNLI</a:t>
            </a:r>
            <a:r>
              <a:rPr lang="en-US" sz="2000" dirty="0"/>
              <a:t> (Bowman et al. 2015).</a:t>
            </a:r>
          </a:p>
          <a:p>
            <a:pPr marL="0" indent="0">
              <a:buNone/>
            </a:pPr>
            <a:endParaRPr lang="en-US" sz="2000" dirty="0"/>
          </a:p>
          <a:p>
            <a:r>
              <a:rPr lang="en-US" sz="2000" dirty="0"/>
              <a:t>After training, the model is then "transferred" to evaluate seven </a:t>
            </a:r>
            <a:r>
              <a:rPr lang="en-US" sz="2000" b="1" dirty="0"/>
              <a:t>Semantic Textual Similarity</a:t>
            </a:r>
            <a:r>
              <a:rPr lang="en-US" sz="2000" dirty="0"/>
              <a:t> (</a:t>
            </a:r>
            <a:r>
              <a:rPr lang="en-US" sz="2000" b="1" dirty="0"/>
              <a:t>STS</a:t>
            </a:r>
            <a:r>
              <a:rPr lang="en-US" sz="2000" dirty="0"/>
              <a:t>) benchmark datasets.</a:t>
            </a:r>
          </a:p>
          <a:p>
            <a:pPr marL="0" indent="0">
              <a:buNone/>
            </a:pPr>
            <a:endParaRPr lang="en-US" sz="2000" dirty="0"/>
          </a:p>
          <a:p>
            <a:r>
              <a:rPr lang="en-US" sz="2000" dirty="0"/>
              <a:t>This approach tests the model's ability to generalize and apply its learned knowledge to different but related tasks.</a:t>
            </a:r>
          </a:p>
          <a:p>
            <a:pPr marL="0" indent="0">
              <a:buNone/>
            </a:pPr>
            <a:endParaRPr lang="en-US" sz="2000" dirty="0"/>
          </a:p>
          <a:p>
            <a:r>
              <a:rPr lang="en-US" sz="2000" dirty="0" err="1"/>
              <a:t>AnglE</a:t>
            </a:r>
            <a:r>
              <a:rPr lang="en-US" sz="2000" dirty="0"/>
              <a:t>, with its supervised cosine objective and in-batch negative objective, along with angle optimization, shows better performance in these transfer tasks compared to other baselines, indicating good generalization capabilities​</a:t>
            </a:r>
            <a:endParaRPr lang="en-IN" sz="2000" dirty="0"/>
          </a:p>
        </p:txBody>
      </p:sp>
    </p:spTree>
    <p:extLst>
      <p:ext uri="{BB962C8B-B14F-4D97-AF65-F5344CB8AC3E}">
        <p14:creationId xmlns:p14="http://schemas.microsoft.com/office/powerpoint/2010/main" val="1070650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009FE-61D6-40D2-B4FD-4EE6F7F1FA1A}"/>
              </a:ext>
            </a:extLst>
          </p:cNvPr>
          <p:cNvSpPr>
            <a:spLocks noGrp="1"/>
          </p:cNvSpPr>
          <p:nvPr>
            <p:ph type="title"/>
          </p:nvPr>
        </p:nvSpPr>
        <p:spPr/>
        <p:txBody>
          <a:bodyPr/>
          <a:lstStyle/>
          <a:p>
            <a:r>
              <a:rPr lang="en-IN" dirty="0"/>
              <a:t>Common problems with current LLMs</a:t>
            </a:r>
          </a:p>
        </p:txBody>
      </p:sp>
      <p:sp>
        <p:nvSpPr>
          <p:cNvPr id="3" name="Content Placeholder 2">
            <a:extLst>
              <a:ext uri="{FF2B5EF4-FFF2-40B4-BE49-F238E27FC236}">
                <a16:creationId xmlns:a16="http://schemas.microsoft.com/office/drawing/2014/main" id="{DF040271-045D-41D6-B670-CDB53E972530}"/>
              </a:ext>
            </a:extLst>
          </p:cNvPr>
          <p:cNvSpPr>
            <a:spLocks noGrp="1"/>
          </p:cNvSpPr>
          <p:nvPr>
            <p:ph idx="1"/>
          </p:nvPr>
        </p:nvSpPr>
        <p:spPr>
          <a:xfrm>
            <a:off x="838200" y="1690687"/>
            <a:ext cx="10515600" cy="4925266"/>
          </a:xfrm>
        </p:spPr>
        <p:txBody>
          <a:bodyPr>
            <a:normAutofit/>
          </a:bodyPr>
          <a:lstStyle/>
          <a:p>
            <a:r>
              <a:rPr lang="en-US" sz="2000" b="1" dirty="0"/>
              <a:t>Vanishing Gradients Due to Cosine Function:</a:t>
            </a:r>
            <a:r>
              <a:rPr lang="en-US" dirty="0"/>
              <a:t> </a:t>
            </a:r>
          </a:p>
          <a:p>
            <a:pPr marL="0" indent="0">
              <a:buNone/>
            </a:pPr>
            <a:r>
              <a:rPr lang="en-US" sz="2000" dirty="0"/>
              <a:t>Many existing text embedding models, especially those used in Large Language Model (LLM) applications, face the issue of vanishing gradients. This problem is primarily due to their reliance on the cosine function in the optimization objective.</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r>
              <a:rPr lang="en-US" sz="2000" b="1" dirty="0"/>
              <a:t>Underutilization of Supervised Negatives:</a:t>
            </a:r>
          </a:p>
          <a:p>
            <a:pPr marL="0" indent="0">
              <a:buNone/>
            </a:pPr>
            <a:r>
              <a:rPr lang="en-US" sz="2000" dirty="0"/>
              <a:t>Existing models that utilize pre-trained language models (like BERT and </a:t>
            </a:r>
            <a:r>
              <a:rPr lang="en-US" sz="2000" dirty="0" err="1"/>
              <a:t>RoBERTa</a:t>
            </a:r>
            <a:r>
              <a:rPr lang="en-US" sz="2000" dirty="0"/>
              <a:t>) in combination with contrastive learning face limitations in supervised settings. These models often underutilize supervised negatives and rely on in-batch negatives, which can be inaccurate without proper annotation. This leads to performance degradation</a:t>
            </a:r>
            <a:r>
              <a:rPr lang="en-US" dirty="0"/>
              <a:t>​</a:t>
            </a:r>
            <a:r>
              <a:rPr lang="en-US" sz="2000" dirty="0"/>
              <a:t>.</a:t>
            </a:r>
            <a:endParaRPr lang="en-IN" sz="2000" dirty="0"/>
          </a:p>
        </p:txBody>
      </p:sp>
      <p:pic>
        <p:nvPicPr>
          <p:cNvPr id="4" name="Picture 3">
            <a:extLst>
              <a:ext uri="{FF2B5EF4-FFF2-40B4-BE49-F238E27FC236}">
                <a16:creationId xmlns:a16="http://schemas.microsoft.com/office/drawing/2014/main" id="{F492FA20-20E1-4F60-B47C-ECEE68F42834}"/>
              </a:ext>
            </a:extLst>
          </p:cNvPr>
          <p:cNvPicPr>
            <a:picLocks noChangeAspect="1"/>
          </p:cNvPicPr>
          <p:nvPr/>
        </p:nvPicPr>
        <p:blipFill>
          <a:blip r:embed="rId2"/>
          <a:stretch>
            <a:fillRect/>
          </a:stretch>
        </p:blipFill>
        <p:spPr>
          <a:xfrm>
            <a:off x="4317007" y="3187180"/>
            <a:ext cx="2971300" cy="1283191"/>
          </a:xfrm>
          <a:prstGeom prst="rect">
            <a:avLst/>
          </a:prstGeom>
        </p:spPr>
      </p:pic>
    </p:spTree>
    <p:extLst>
      <p:ext uri="{BB962C8B-B14F-4D97-AF65-F5344CB8AC3E}">
        <p14:creationId xmlns:p14="http://schemas.microsoft.com/office/powerpoint/2010/main" val="250409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28CC3-55F0-4591-8716-911883077B8F}"/>
              </a:ext>
            </a:extLst>
          </p:cNvPr>
          <p:cNvSpPr>
            <a:spLocks noGrp="1"/>
          </p:cNvSpPr>
          <p:nvPr>
            <p:ph type="title"/>
          </p:nvPr>
        </p:nvSpPr>
        <p:spPr/>
        <p:txBody>
          <a:bodyPr/>
          <a:lstStyle/>
          <a:p>
            <a:r>
              <a:rPr lang="en-US" dirty="0"/>
              <a:t>Transfer Tasks: Reported Results</a:t>
            </a:r>
            <a:endParaRPr lang="en-IN" dirty="0"/>
          </a:p>
        </p:txBody>
      </p:sp>
      <p:pic>
        <p:nvPicPr>
          <p:cNvPr id="4" name="Picture 3">
            <a:extLst>
              <a:ext uri="{FF2B5EF4-FFF2-40B4-BE49-F238E27FC236}">
                <a16:creationId xmlns:a16="http://schemas.microsoft.com/office/drawing/2014/main" id="{54CD7D41-342A-495D-A97F-CAD3712C3B01}"/>
              </a:ext>
            </a:extLst>
          </p:cNvPr>
          <p:cNvPicPr>
            <a:picLocks noChangeAspect="1"/>
          </p:cNvPicPr>
          <p:nvPr/>
        </p:nvPicPr>
        <p:blipFill>
          <a:blip r:embed="rId2"/>
          <a:stretch>
            <a:fillRect/>
          </a:stretch>
        </p:blipFill>
        <p:spPr>
          <a:xfrm>
            <a:off x="1949736" y="1456273"/>
            <a:ext cx="8292528" cy="5193994"/>
          </a:xfrm>
          <a:prstGeom prst="rect">
            <a:avLst/>
          </a:prstGeom>
        </p:spPr>
      </p:pic>
    </p:spTree>
    <p:extLst>
      <p:ext uri="{BB962C8B-B14F-4D97-AF65-F5344CB8AC3E}">
        <p14:creationId xmlns:p14="http://schemas.microsoft.com/office/powerpoint/2010/main" val="268660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16373-CA4D-41BC-A3E0-207A3AD8FE20}"/>
              </a:ext>
            </a:extLst>
          </p:cNvPr>
          <p:cNvSpPr>
            <a:spLocks noGrp="1"/>
          </p:cNvSpPr>
          <p:nvPr>
            <p:ph type="title"/>
          </p:nvPr>
        </p:nvSpPr>
        <p:spPr/>
        <p:txBody>
          <a:bodyPr/>
          <a:lstStyle/>
          <a:p>
            <a:r>
              <a:rPr lang="en-IN" dirty="0"/>
              <a:t>Non-Transfer Tasks</a:t>
            </a:r>
          </a:p>
        </p:txBody>
      </p:sp>
      <p:sp>
        <p:nvSpPr>
          <p:cNvPr id="3" name="Content Placeholder 2">
            <a:extLst>
              <a:ext uri="{FF2B5EF4-FFF2-40B4-BE49-F238E27FC236}">
                <a16:creationId xmlns:a16="http://schemas.microsoft.com/office/drawing/2014/main" id="{4C45E53B-7E51-4B56-B30A-263D3ACF4BB0}"/>
              </a:ext>
            </a:extLst>
          </p:cNvPr>
          <p:cNvSpPr>
            <a:spLocks noGrp="1"/>
          </p:cNvSpPr>
          <p:nvPr>
            <p:ph idx="1"/>
          </p:nvPr>
        </p:nvSpPr>
        <p:spPr>
          <a:xfrm>
            <a:off x="838200" y="1825625"/>
            <a:ext cx="10515600" cy="4667250"/>
          </a:xfrm>
        </p:spPr>
        <p:txBody>
          <a:bodyPr>
            <a:normAutofit/>
          </a:bodyPr>
          <a:lstStyle/>
          <a:p>
            <a:r>
              <a:rPr lang="en-US" sz="2000" dirty="0"/>
              <a:t>Non-transfer tasks involve training and evaluating the model on the same types of tasks and datasets. The training is done for the baselines on the train set and evaluated on the test or validation set.</a:t>
            </a:r>
          </a:p>
          <a:p>
            <a:pPr marL="0" indent="0">
              <a:buNone/>
            </a:pPr>
            <a:endParaRPr lang="en-US" sz="2000" dirty="0"/>
          </a:p>
          <a:p>
            <a:r>
              <a:rPr lang="en-US" sz="2000" dirty="0"/>
              <a:t>This approach is used to evaluate the intrinsic learning and performance capabilities of the model on specific tasks without the influence of knowledge transferred from different tasks.</a:t>
            </a:r>
          </a:p>
          <a:p>
            <a:pPr marL="0" indent="0">
              <a:buNone/>
            </a:pPr>
            <a:endParaRPr lang="en-US" sz="2000" dirty="0"/>
          </a:p>
          <a:p>
            <a:r>
              <a:rPr lang="en-US" sz="2000" dirty="0"/>
              <a:t>The paper evaluates the models on four short-text datasets (MRPC, STS-B, QQP, and QNLI) and one long-text dataset (GitHub Issues Similarity Dataset) in the non-transfer setting.</a:t>
            </a:r>
          </a:p>
          <a:p>
            <a:pPr marL="0" indent="0">
              <a:buNone/>
            </a:pPr>
            <a:endParaRPr lang="en-US" sz="2000" dirty="0"/>
          </a:p>
          <a:p>
            <a:r>
              <a:rPr lang="en-US" sz="2000" dirty="0"/>
              <a:t>The performance of models like </a:t>
            </a:r>
            <a:r>
              <a:rPr lang="en-US" sz="2000" dirty="0" err="1"/>
              <a:t>SimCSE</a:t>
            </a:r>
            <a:r>
              <a:rPr lang="en-US" sz="2000" dirty="0"/>
              <a:t> is noted to be poorer in the non-transfer setting compared to </a:t>
            </a:r>
            <a:r>
              <a:rPr lang="en-US" sz="2000" dirty="0" err="1"/>
              <a:t>AnglE</a:t>
            </a:r>
            <a:r>
              <a:rPr lang="en-US" sz="2000" dirty="0"/>
              <a:t> and SBERT, likely due to the limitations of the training set and the nature of the provided data.</a:t>
            </a:r>
            <a:endParaRPr lang="en-IN" sz="2000" dirty="0"/>
          </a:p>
        </p:txBody>
      </p:sp>
    </p:spTree>
    <p:extLst>
      <p:ext uri="{BB962C8B-B14F-4D97-AF65-F5344CB8AC3E}">
        <p14:creationId xmlns:p14="http://schemas.microsoft.com/office/powerpoint/2010/main" val="8232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7E256-7E61-48C4-A0D3-CF6F5CACBB46}"/>
              </a:ext>
            </a:extLst>
          </p:cNvPr>
          <p:cNvSpPr>
            <a:spLocks noGrp="1"/>
          </p:cNvSpPr>
          <p:nvPr>
            <p:ph type="title"/>
          </p:nvPr>
        </p:nvSpPr>
        <p:spPr/>
        <p:txBody>
          <a:bodyPr/>
          <a:lstStyle/>
          <a:p>
            <a:r>
              <a:rPr lang="en-US" dirty="0"/>
              <a:t>Non-Transfer Tasks: Reported Results</a:t>
            </a:r>
            <a:endParaRPr lang="en-IN" dirty="0"/>
          </a:p>
        </p:txBody>
      </p:sp>
      <p:pic>
        <p:nvPicPr>
          <p:cNvPr id="4" name="Picture 3">
            <a:extLst>
              <a:ext uri="{FF2B5EF4-FFF2-40B4-BE49-F238E27FC236}">
                <a16:creationId xmlns:a16="http://schemas.microsoft.com/office/drawing/2014/main" id="{B7D8DF29-CBE9-4CD4-A678-0182A4C55C09}"/>
              </a:ext>
            </a:extLst>
          </p:cNvPr>
          <p:cNvPicPr>
            <a:picLocks noChangeAspect="1"/>
          </p:cNvPicPr>
          <p:nvPr/>
        </p:nvPicPr>
        <p:blipFill>
          <a:blip r:embed="rId2"/>
          <a:stretch>
            <a:fillRect/>
          </a:stretch>
        </p:blipFill>
        <p:spPr>
          <a:xfrm>
            <a:off x="1599942" y="2293016"/>
            <a:ext cx="8992116" cy="2271967"/>
          </a:xfrm>
          <a:prstGeom prst="rect">
            <a:avLst/>
          </a:prstGeom>
        </p:spPr>
      </p:pic>
    </p:spTree>
    <p:extLst>
      <p:ext uri="{BB962C8B-B14F-4D97-AF65-F5344CB8AC3E}">
        <p14:creationId xmlns:p14="http://schemas.microsoft.com/office/powerpoint/2010/main" val="1511195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D9F2F-58FD-4817-81A9-422EBCA321B9}"/>
              </a:ext>
            </a:extLst>
          </p:cNvPr>
          <p:cNvSpPr>
            <a:spLocks noGrp="1"/>
          </p:cNvSpPr>
          <p:nvPr>
            <p:ph type="title"/>
          </p:nvPr>
        </p:nvSpPr>
        <p:spPr/>
        <p:txBody>
          <a:bodyPr/>
          <a:lstStyle/>
          <a:p>
            <a:r>
              <a:rPr lang="en-US" dirty="0"/>
              <a:t>Ablation Study</a:t>
            </a:r>
            <a:endParaRPr lang="en-IN" dirty="0"/>
          </a:p>
        </p:txBody>
      </p:sp>
      <p:sp>
        <p:nvSpPr>
          <p:cNvPr id="4" name="TextBox 3">
            <a:extLst>
              <a:ext uri="{FF2B5EF4-FFF2-40B4-BE49-F238E27FC236}">
                <a16:creationId xmlns:a16="http://schemas.microsoft.com/office/drawing/2014/main" id="{280ACEA4-91FB-4268-886B-F0518586765E}"/>
              </a:ext>
            </a:extLst>
          </p:cNvPr>
          <p:cNvSpPr txBox="1"/>
          <p:nvPr/>
        </p:nvSpPr>
        <p:spPr>
          <a:xfrm>
            <a:off x="838200" y="1613647"/>
            <a:ext cx="6843479" cy="2585323"/>
          </a:xfrm>
          <a:prstGeom prst="rect">
            <a:avLst/>
          </a:prstGeom>
          <a:noFill/>
        </p:spPr>
        <p:txBody>
          <a:bodyPr wrap="square" rtlCol="0">
            <a:spAutoFit/>
          </a:bodyPr>
          <a:lstStyle/>
          <a:p>
            <a:r>
              <a:rPr lang="en-US" dirty="0"/>
              <a:t>The paper discusses an ablation study based on the following objectives on </a:t>
            </a:r>
            <a:r>
              <a:rPr lang="en-US" dirty="0" err="1"/>
              <a:t>AnglE</a:t>
            </a:r>
            <a:r>
              <a:rPr lang="en-US" dirty="0"/>
              <a:t>-BERT:</a:t>
            </a:r>
          </a:p>
          <a:p>
            <a:endParaRPr lang="en-US" dirty="0"/>
          </a:p>
          <a:p>
            <a:pPr marL="285750" indent="-285750">
              <a:buFont typeface="Arial" panose="020B0604020202020204" pitchFamily="34" charset="0"/>
              <a:buChar char="•"/>
            </a:pPr>
            <a:r>
              <a:rPr lang="en-US" dirty="0"/>
              <a:t>Applying all objectives on </a:t>
            </a:r>
            <a:r>
              <a:rPr lang="en-US" dirty="0" err="1"/>
              <a:t>AnglE</a:t>
            </a:r>
            <a:r>
              <a:rPr lang="en-US" dirty="0"/>
              <a:t>-BERT</a:t>
            </a:r>
          </a:p>
          <a:p>
            <a:pPr marL="285750" indent="-285750">
              <a:buFont typeface="Arial" panose="020B0604020202020204" pitchFamily="34" charset="0"/>
              <a:buChar char="•"/>
            </a:pPr>
            <a:r>
              <a:rPr lang="en-US" dirty="0"/>
              <a:t>Using Cosine and In-Batch Negative objectives</a:t>
            </a:r>
          </a:p>
          <a:p>
            <a:pPr marL="285750" indent="-285750">
              <a:buFont typeface="Arial" panose="020B0604020202020204" pitchFamily="34" charset="0"/>
              <a:buChar char="•"/>
            </a:pPr>
            <a:r>
              <a:rPr lang="en-US" dirty="0"/>
              <a:t>Using Cosine and Angle objectives</a:t>
            </a:r>
          </a:p>
          <a:p>
            <a:pPr marL="285750" indent="-285750">
              <a:buFont typeface="Arial" panose="020B0604020202020204" pitchFamily="34" charset="0"/>
              <a:buChar char="•"/>
            </a:pPr>
            <a:r>
              <a:rPr lang="en-US" dirty="0"/>
              <a:t>Using only Cosine objective</a:t>
            </a:r>
          </a:p>
          <a:p>
            <a:pPr marL="285750" indent="-285750">
              <a:buFont typeface="Arial" panose="020B0604020202020204" pitchFamily="34" charset="0"/>
              <a:buChar char="•"/>
            </a:pPr>
            <a:r>
              <a:rPr lang="en-US" dirty="0"/>
              <a:t>Using only In-Batch Negative objective</a:t>
            </a:r>
          </a:p>
          <a:p>
            <a:pPr marL="285750" indent="-285750">
              <a:buFont typeface="Arial" panose="020B0604020202020204" pitchFamily="34" charset="0"/>
              <a:buChar char="•"/>
            </a:pPr>
            <a:r>
              <a:rPr lang="en-US" dirty="0"/>
              <a:t>Using only Angle objective</a:t>
            </a:r>
            <a:endParaRPr lang="en-IN" dirty="0"/>
          </a:p>
        </p:txBody>
      </p:sp>
      <p:pic>
        <p:nvPicPr>
          <p:cNvPr id="5" name="Picture 4">
            <a:extLst>
              <a:ext uri="{FF2B5EF4-FFF2-40B4-BE49-F238E27FC236}">
                <a16:creationId xmlns:a16="http://schemas.microsoft.com/office/drawing/2014/main" id="{98CC8A15-CD53-4108-ACDA-BB65896DD57A}"/>
              </a:ext>
            </a:extLst>
          </p:cNvPr>
          <p:cNvPicPr>
            <a:picLocks noChangeAspect="1"/>
          </p:cNvPicPr>
          <p:nvPr/>
        </p:nvPicPr>
        <p:blipFill>
          <a:blip r:embed="rId2"/>
          <a:stretch>
            <a:fillRect/>
          </a:stretch>
        </p:blipFill>
        <p:spPr>
          <a:xfrm>
            <a:off x="7735468" y="1613647"/>
            <a:ext cx="4054191" cy="4054191"/>
          </a:xfrm>
          <a:prstGeom prst="rect">
            <a:avLst/>
          </a:prstGeom>
        </p:spPr>
      </p:pic>
      <p:sp>
        <p:nvSpPr>
          <p:cNvPr id="6" name="TextBox 5">
            <a:extLst>
              <a:ext uri="{FF2B5EF4-FFF2-40B4-BE49-F238E27FC236}">
                <a16:creationId xmlns:a16="http://schemas.microsoft.com/office/drawing/2014/main" id="{B931FBE5-FAF3-4092-B978-1A897C71182C}"/>
              </a:ext>
            </a:extLst>
          </p:cNvPr>
          <p:cNvSpPr txBox="1"/>
          <p:nvPr/>
        </p:nvSpPr>
        <p:spPr>
          <a:xfrm>
            <a:off x="821345" y="4782688"/>
            <a:ext cx="6843479" cy="923330"/>
          </a:xfrm>
          <a:prstGeom prst="rect">
            <a:avLst/>
          </a:prstGeom>
          <a:noFill/>
        </p:spPr>
        <p:txBody>
          <a:bodyPr wrap="square" rtlCol="0">
            <a:spAutoFit/>
          </a:bodyPr>
          <a:lstStyle/>
          <a:p>
            <a:r>
              <a:rPr lang="en-US" dirty="0"/>
              <a:t>The paper also talks about an ablation study based on the choice of pooling strategies and it is shown that the highest performance is achieved by the CLS T</a:t>
            </a:r>
            <a:r>
              <a:rPr lang="en-IN" dirty="0" err="1"/>
              <a:t>oken</a:t>
            </a:r>
            <a:r>
              <a:rPr lang="en-IN" dirty="0"/>
              <a:t> Pooling (Classification Token).</a:t>
            </a:r>
          </a:p>
        </p:txBody>
      </p:sp>
    </p:spTree>
    <p:extLst>
      <p:ext uri="{BB962C8B-B14F-4D97-AF65-F5344CB8AC3E}">
        <p14:creationId xmlns:p14="http://schemas.microsoft.com/office/powerpoint/2010/main" val="3295802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DFB9-F768-4732-AFFF-E54362B42039}"/>
              </a:ext>
            </a:extLst>
          </p:cNvPr>
          <p:cNvSpPr>
            <a:spLocks noGrp="1"/>
          </p:cNvSpPr>
          <p:nvPr>
            <p:ph type="title"/>
          </p:nvPr>
        </p:nvSpPr>
        <p:spPr/>
        <p:txBody>
          <a:bodyPr/>
          <a:lstStyle/>
          <a:p>
            <a:r>
              <a:rPr lang="en-US" dirty="0"/>
              <a:t>Self-Experiment: Classification Task on </a:t>
            </a:r>
            <a:r>
              <a:rPr lang="en-US" dirty="0" err="1"/>
              <a:t>SentEval</a:t>
            </a:r>
            <a:r>
              <a:rPr lang="en-US" dirty="0"/>
              <a:t> Datasets</a:t>
            </a:r>
            <a:endParaRPr lang="en-IN" dirty="0"/>
          </a:p>
        </p:txBody>
      </p:sp>
      <p:sp>
        <p:nvSpPr>
          <p:cNvPr id="4" name="TextBox 3">
            <a:extLst>
              <a:ext uri="{FF2B5EF4-FFF2-40B4-BE49-F238E27FC236}">
                <a16:creationId xmlns:a16="http://schemas.microsoft.com/office/drawing/2014/main" id="{DCDD9819-1B77-419F-825F-D7087E1F2728}"/>
              </a:ext>
            </a:extLst>
          </p:cNvPr>
          <p:cNvSpPr txBox="1"/>
          <p:nvPr/>
        </p:nvSpPr>
        <p:spPr>
          <a:xfrm>
            <a:off x="838200" y="1837765"/>
            <a:ext cx="10515600" cy="707886"/>
          </a:xfrm>
          <a:prstGeom prst="rect">
            <a:avLst/>
          </a:prstGeom>
          <a:noFill/>
        </p:spPr>
        <p:txBody>
          <a:bodyPr wrap="square" rtlCol="0">
            <a:spAutoFit/>
          </a:bodyPr>
          <a:lstStyle/>
          <a:p>
            <a:r>
              <a:rPr lang="en-US" sz="2000" dirty="0"/>
              <a:t>A classification comparison has been done between the BERT based models including </a:t>
            </a:r>
            <a:r>
              <a:rPr lang="en-US" sz="2000" dirty="0" err="1"/>
              <a:t>AnglE</a:t>
            </a:r>
            <a:r>
              <a:rPr lang="en-US" sz="2000" dirty="0"/>
              <a:t> optimization.</a:t>
            </a:r>
            <a:endParaRPr lang="en-IN" sz="2000" dirty="0"/>
          </a:p>
        </p:txBody>
      </p:sp>
      <p:sp>
        <p:nvSpPr>
          <p:cNvPr id="6" name="TextBox 5">
            <a:extLst>
              <a:ext uri="{FF2B5EF4-FFF2-40B4-BE49-F238E27FC236}">
                <a16:creationId xmlns:a16="http://schemas.microsoft.com/office/drawing/2014/main" id="{2D2C4CFD-56DF-459E-94B0-892DEC43A73C}"/>
              </a:ext>
            </a:extLst>
          </p:cNvPr>
          <p:cNvSpPr txBox="1"/>
          <p:nvPr/>
        </p:nvSpPr>
        <p:spPr>
          <a:xfrm>
            <a:off x="838200" y="2692728"/>
            <a:ext cx="10515600" cy="4001095"/>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following datasets from </a:t>
            </a:r>
            <a:r>
              <a:rPr lang="en-US" sz="2000" dirty="0" err="1"/>
              <a:t>SentEval</a:t>
            </a:r>
            <a:r>
              <a:rPr lang="en-US" sz="2000" dirty="0"/>
              <a:t> have been chosen: Movie Reviews (MR), Customer Reviews (CR), Opinion Polarity (MPQA), </a:t>
            </a:r>
            <a:r>
              <a:rPr lang="en-IN" sz="2000" dirty="0"/>
              <a:t>Subjectivity / Objectivity (SUBJ) and Stanford Sentiment Treebank (SST).</a:t>
            </a:r>
          </a:p>
          <a:p>
            <a:endParaRPr lang="en-IN" sz="2000" dirty="0"/>
          </a:p>
          <a:p>
            <a:pPr marL="285750" indent="-285750">
              <a:buFont typeface="Arial" panose="020B0604020202020204" pitchFamily="34" charset="0"/>
              <a:buChar char="•"/>
            </a:pPr>
            <a:r>
              <a:rPr lang="en-IN" sz="2000" dirty="0"/>
              <a:t>Embeddings of the sentences have been generated using the following models: 'BERT', '</a:t>
            </a:r>
            <a:r>
              <a:rPr lang="en-IN" sz="2000" dirty="0" err="1"/>
              <a:t>RoBERTa</a:t>
            </a:r>
            <a:r>
              <a:rPr lang="en-IN" sz="2000" dirty="0"/>
              <a:t>', '</a:t>
            </a:r>
            <a:r>
              <a:rPr lang="en-IN" sz="2000" dirty="0" err="1"/>
              <a:t>DistilBERT</a:t>
            </a:r>
            <a:r>
              <a:rPr lang="en-IN" sz="2000" dirty="0"/>
              <a:t>', '</a:t>
            </a:r>
            <a:r>
              <a:rPr lang="en-IN" sz="2000" dirty="0" err="1"/>
              <a:t>DistilRoBERTa</a:t>
            </a:r>
            <a:r>
              <a:rPr lang="en-IN" sz="2000" dirty="0"/>
              <a:t>', '</a:t>
            </a:r>
            <a:r>
              <a:rPr lang="en-IN" sz="2000" dirty="0" err="1"/>
              <a:t>MultiQA</a:t>
            </a:r>
            <a:r>
              <a:rPr lang="en-IN" sz="2000" dirty="0"/>
              <a:t>', '</a:t>
            </a:r>
            <a:r>
              <a:rPr lang="en-IN" sz="2000" dirty="0" err="1"/>
              <a:t>MiniLM</a:t>
            </a:r>
            <a:r>
              <a:rPr lang="en-IN" sz="2000" dirty="0"/>
              <a:t>', 'Paraphrase-</a:t>
            </a:r>
            <a:r>
              <a:rPr lang="en-IN" sz="2000" dirty="0" err="1"/>
              <a:t>MiniLM</a:t>
            </a:r>
            <a:r>
              <a:rPr lang="en-IN" sz="2000" dirty="0"/>
              <a:t>', 'SBERT', '</a:t>
            </a:r>
            <a:r>
              <a:rPr lang="en-IN" sz="2000" dirty="0" err="1"/>
              <a:t>SimCSE</a:t>
            </a:r>
            <a:r>
              <a:rPr lang="en-IN" sz="2000" dirty="0"/>
              <a:t>’, and </a:t>
            </a:r>
            <a:r>
              <a:rPr lang="en-IN" sz="2000" dirty="0" err="1"/>
              <a:t>AnglE</a:t>
            </a:r>
            <a:r>
              <a:rPr lang="en-IN" sz="2000" dirty="0"/>
              <a:t> optimized models, </a:t>
            </a:r>
            <a:r>
              <a:rPr lang="en-IN" dirty="0"/>
              <a:t>'</a:t>
            </a:r>
            <a:r>
              <a:rPr lang="en-IN" dirty="0" err="1"/>
              <a:t>AnglE</a:t>
            </a:r>
            <a:r>
              <a:rPr lang="en-IN" dirty="0"/>
              <a:t>-Universal', '</a:t>
            </a:r>
            <a:r>
              <a:rPr lang="en-IN" dirty="0" err="1"/>
              <a:t>AnglE</a:t>
            </a:r>
            <a:r>
              <a:rPr lang="en-IN" dirty="0"/>
              <a:t>-Llama', '</a:t>
            </a:r>
            <a:r>
              <a:rPr lang="en-IN" dirty="0" err="1"/>
              <a:t>AnglE</a:t>
            </a:r>
            <a:r>
              <a:rPr lang="en-IN" dirty="0"/>
              <a:t>-BERT’.</a:t>
            </a:r>
          </a:p>
          <a:p>
            <a:endParaRPr lang="en-IN" dirty="0"/>
          </a:p>
          <a:p>
            <a:pPr marL="285750" indent="-285750">
              <a:buFont typeface="Arial" panose="020B0604020202020204" pitchFamily="34" charset="0"/>
              <a:buChar char="•"/>
            </a:pPr>
            <a:r>
              <a:rPr lang="en-IN" sz="2000" dirty="0"/>
              <a:t>These embeddings have been passed through a few classifiers: </a:t>
            </a:r>
            <a:r>
              <a:rPr lang="en-IN" dirty="0"/>
              <a:t>'Naive Bayes (Bernoulli)', 'Random Forest', 'K-Nearest </a:t>
            </a:r>
            <a:r>
              <a:rPr lang="en-IN" dirty="0" err="1"/>
              <a:t>Neighbors</a:t>
            </a:r>
            <a:r>
              <a:rPr lang="en-IN" dirty="0"/>
              <a:t>', 'Logistic Regression’, and 'Support Vector Machine’</a:t>
            </a:r>
          </a:p>
          <a:p>
            <a:endParaRPr lang="en-IN" dirty="0"/>
          </a:p>
          <a:p>
            <a:pPr marL="285750" indent="-285750">
              <a:buFont typeface="Arial" panose="020B0604020202020204" pitchFamily="34" charset="0"/>
              <a:buChar char="•"/>
            </a:pPr>
            <a:r>
              <a:rPr lang="en-IN" sz="2000" dirty="0"/>
              <a:t>Classification Accuracy and F1-Scores are determined based on the supervised labels of each dataset and reported.</a:t>
            </a:r>
          </a:p>
        </p:txBody>
      </p:sp>
    </p:spTree>
    <p:extLst>
      <p:ext uri="{BB962C8B-B14F-4D97-AF65-F5344CB8AC3E}">
        <p14:creationId xmlns:p14="http://schemas.microsoft.com/office/powerpoint/2010/main" val="2801243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DFB9-F768-4732-AFFF-E54362B42039}"/>
              </a:ext>
            </a:extLst>
          </p:cNvPr>
          <p:cNvSpPr>
            <a:spLocks noGrp="1"/>
          </p:cNvSpPr>
          <p:nvPr>
            <p:ph type="title"/>
          </p:nvPr>
        </p:nvSpPr>
        <p:spPr/>
        <p:txBody>
          <a:bodyPr/>
          <a:lstStyle/>
          <a:p>
            <a:r>
              <a:rPr lang="en-US" dirty="0"/>
              <a:t>Self-Experiment: Classification Task on </a:t>
            </a:r>
            <a:r>
              <a:rPr lang="en-US" dirty="0" err="1"/>
              <a:t>SentEval</a:t>
            </a:r>
            <a:r>
              <a:rPr lang="en-US" dirty="0"/>
              <a:t> Datasets Results</a:t>
            </a:r>
            <a:endParaRPr lang="en-IN" dirty="0"/>
          </a:p>
        </p:txBody>
      </p:sp>
      <p:pic>
        <p:nvPicPr>
          <p:cNvPr id="3" name="Picture 2">
            <a:extLst>
              <a:ext uri="{FF2B5EF4-FFF2-40B4-BE49-F238E27FC236}">
                <a16:creationId xmlns:a16="http://schemas.microsoft.com/office/drawing/2014/main" id="{22C20851-C9EA-4EE7-B524-40228B131642}"/>
              </a:ext>
            </a:extLst>
          </p:cNvPr>
          <p:cNvPicPr>
            <a:picLocks noChangeAspect="1"/>
          </p:cNvPicPr>
          <p:nvPr/>
        </p:nvPicPr>
        <p:blipFill>
          <a:blip r:embed="rId2"/>
          <a:stretch>
            <a:fillRect/>
          </a:stretch>
        </p:blipFill>
        <p:spPr>
          <a:xfrm>
            <a:off x="2952766" y="1690688"/>
            <a:ext cx="6286467" cy="4989951"/>
          </a:xfrm>
          <a:prstGeom prst="rect">
            <a:avLst/>
          </a:prstGeom>
        </p:spPr>
      </p:pic>
    </p:spTree>
    <p:extLst>
      <p:ext uri="{BB962C8B-B14F-4D97-AF65-F5344CB8AC3E}">
        <p14:creationId xmlns:p14="http://schemas.microsoft.com/office/powerpoint/2010/main" val="789847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DFB9-F768-4732-AFFF-E54362B42039}"/>
              </a:ext>
            </a:extLst>
          </p:cNvPr>
          <p:cNvSpPr>
            <a:spLocks noGrp="1"/>
          </p:cNvSpPr>
          <p:nvPr>
            <p:ph type="title"/>
          </p:nvPr>
        </p:nvSpPr>
        <p:spPr/>
        <p:txBody>
          <a:bodyPr/>
          <a:lstStyle/>
          <a:p>
            <a:r>
              <a:rPr lang="en-US" dirty="0"/>
              <a:t>Self-Experiment: Classification Task on </a:t>
            </a:r>
            <a:r>
              <a:rPr lang="en-US" dirty="0" err="1"/>
              <a:t>SentEval</a:t>
            </a:r>
            <a:r>
              <a:rPr lang="en-US" dirty="0"/>
              <a:t> Datasets Results – Box Plot</a:t>
            </a:r>
            <a:endParaRPr lang="en-IN" dirty="0"/>
          </a:p>
        </p:txBody>
      </p:sp>
      <p:pic>
        <p:nvPicPr>
          <p:cNvPr id="5" name="Picture 4">
            <a:extLst>
              <a:ext uri="{FF2B5EF4-FFF2-40B4-BE49-F238E27FC236}">
                <a16:creationId xmlns:a16="http://schemas.microsoft.com/office/drawing/2014/main" id="{3809A917-8E54-4476-870D-69252F87D0D1}"/>
              </a:ext>
            </a:extLst>
          </p:cNvPr>
          <p:cNvPicPr>
            <a:picLocks noChangeAspect="1"/>
          </p:cNvPicPr>
          <p:nvPr/>
        </p:nvPicPr>
        <p:blipFill>
          <a:blip r:embed="rId2"/>
          <a:stretch>
            <a:fillRect/>
          </a:stretch>
        </p:blipFill>
        <p:spPr>
          <a:xfrm>
            <a:off x="620555" y="2109659"/>
            <a:ext cx="10950889" cy="4252328"/>
          </a:xfrm>
          <a:prstGeom prst="rect">
            <a:avLst/>
          </a:prstGeom>
        </p:spPr>
      </p:pic>
    </p:spTree>
    <p:extLst>
      <p:ext uri="{BB962C8B-B14F-4D97-AF65-F5344CB8AC3E}">
        <p14:creationId xmlns:p14="http://schemas.microsoft.com/office/powerpoint/2010/main" val="781455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DFB9-F768-4732-AFFF-E54362B42039}"/>
              </a:ext>
            </a:extLst>
          </p:cNvPr>
          <p:cNvSpPr>
            <a:spLocks noGrp="1"/>
          </p:cNvSpPr>
          <p:nvPr>
            <p:ph type="title"/>
          </p:nvPr>
        </p:nvSpPr>
        <p:spPr/>
        <p:txBody>
          <a:bodyPr>
            <a:normAutofit fontScale="90000"/>
          </a:bodyPr>
          <a:lstStyle/>
          <a:p>
            <a:r>
              <a:rPr lang="en-US" dirty="0"/>
              <a:t>Self-Experiment: Classification Task on </a:t>
            </a:r>
            <a:r>
              <a:rPr lang="en-US" dirty="0" err="1"/>
              <a:t>SentEval</a:t>
            </a:r>
            <a:r>
              <a:rPr lang="en-US" dirty="0"/>
              <a:t> Datasets Results – Performance Comparison</a:t>
            </a:r>
            <a:endParaRPr lang="en-IN" dirty="0"/>
          </a:p>
        </p:txBody>
      </p:sp>
      <p:pic>
        <p:nvPicPr>
          <p:cNvPr id="5" name="Picture 4">
            <a:extLst>
              <a:ext uri="{FF2B5EF4-FFF2-40B4-BE49-F238E27FC236}">
                <a16:creationId xmlns:a16="http://schemas.microsoft.com/office/drawing/2014/main" id="{1D9A8CDB-E281-4693-AFA0-49627A6440E0}"/>
              </a:ext>
            </a:extLst>
          </p:cNvPr>
          <p:cNvPicPr>
            <a:picLocks noChangeAspect="1"/>
          </p:cNvPicPr>
          <p:nvPr/>
        </p:nvPicPr>
        <p:blipFill>
          <a:blip r:embed="rId2"/>
          <a:stretch>
            <a:fillRect/>
          </a:stretch>
        </p:blipFill>
        <p:spPr>
          <a:xfrm>
            <a:off x="1945341" y="1535274"/>
            <a:ext cx="8301318" cy="5251009"/>
          </a:xfrm>
          <a:prstGeom prst="rect">
            <a:avLst/>
          </a:prstGeom>
        </p:spPr>
      </p:pic>
    </p:spTree>
    <p:extLst>
      <p:ext uri="{BB962C8B-B14F-4D97-AF65-F5344CB8AC3E}">
        <p14:creationId xmlns:p14="http://schemas.microsoft.com/office/powerpoint/2010/main" val="3277653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A20F8-F2B0-439F-9B92-04F69AE882B9}"/>
              </a:ext>
            </a:extLst>
          </p:cNvPr>
          <p:cNvSpPr>
            <a:spLocks noGrp="1"/>
          </p:cNvSpPr>
          <p:nvPr>
            <p:ph type="title"/>
          </p:nvPr>
        </p:nvSpPr>
        <p:spPr/>
        <p:txBody>
          <a:bodyPr/>
          <a:lstStyle/>
          <a:p>
            <a:r>
              <a:rPr lang="en-US" dirty="0"/>
              <a:t>Self-Experiment: STS Tasks</a:t>
            </a:r>
            <a:endParaRPr lang="en-IN" dirty="0"/>
          </a:p>
        </p:txBody>
      </p:sp>
      <p:sp>
        <p:nvSpPr>
          <p:cNvPr id="3" name="Content Placeholder 2">
            <a:extLst>
              <a:ext uri="{FF2B5EF4-FFF2-40B4-BE49-F238E27FC236}">
                <a16:creationId xmlns:a16="http://schemas.microsoft.com/office/drawing/2014/main" id="{BD67C1E4-02EB-4303-AC66-1EBAD71E989D}"/>
              </a:ext>
            </a:extLst>
          </p:cNvPr>
          <p:cNvSpPr>
            <a:spLocks noGrp="1"/>
          </p:cNvSpPr>
          <p:nvPr>
            <p:ph idx="1"/>
          </p:nvPr>
        </p:nvSpPr>
        <p:spPr/>
        <p:txBody>
          <a:bodyPr>
            <a:normAutofit/>
          </a:bodyPr>
          <a:lstStyle/>
          <a:p>
            <a:r>
              <a:rPr lang="en-US" sz="2000" dirty="0"/>
              <a:t>Like the classification tasks, all the models discussed in the previous slides have been employed.</a:t>
            </a:r>
          </a:p>
          <a:p>
            <a:endParaRPr lang="en-US" sz="2000" dirty="0"/>
          </a:p>
          <a:p>
            <a:r>
              <a:rPr lang="en-US" sz="2000" dirty="0"/>
              <a:t>7 datasets from the STS evaluation has been chosen namely STS12 – STS16, SICK-R and STS-B.</a:t>
            </a:r>
          </a:p>
          <a:p>
            <a:endParaRPr lang="en-US" sz="2000" dirty="0"/>
          </a:p>
          <a:p>
            <a:r>
              <a:rPr lang="en-US" sz="2000" dirty="0"/>
              <a:t>Embeddings for all the sentence pairs have been determined for each dataset by each model.</a:t>
            </a:r>
          </a:p>
          <a:p>
            <a:endParaRPr lang="en-US" sz="2000" dirty="0"/>
          </a:p>
          <a:p>
            <a:r>
              <a:rPr lang="en-US" sz="2000" dirty="0"/>
              <a:t>Cosine Similarity for each sentence pair embedding has been calculated.</a:t>
            </a:r>
          </a:p>
          <a:p>
            <a:endParaRPr lang="en-US" sz="2000" dirty="0"/>
          </a:p>
          <a:p>
            <a:r>
              <a:rPr lang="en-US" sz="2000" dirty="0"/>
              <a:t>Finally, Spearman’s Rank Correlation Coefficient has been calculated and compared for each model, for each dataset.</a:t>
            </a:r>
          </a:p>
          <a:p>
            <a:endParaRPr lang="en-US" sz="2000" dirty="0"/>
          </a:p>
          <a:p>
            <a:endParaRPr lang="en-IN" sz="2000" dirty="0"/>
          </a:p>
        </p:txBody>
      </p:sp>
    </p:spTree>
    <p:extLst>
      <p:ext uri="{BB962C8B-B14F-4D97-AF65-F5344CB8AC3E}">
        <p14:creationId xmlns:p14="http://schemas.microsoft.com/office/powerpoint/2010/main" val="3867073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BD08C-E8AC-4A43-BAAB-6378F5BBE3B6}"/>
              </a:ext>
            </a:extLst>
          </p:cNvPr>
          <p:cNvSpPr>
            <a:spLocks noGrp="1"/>
          </p:cNvSpPr>
          <p:nvPr>
            <p:ph type="title"/>
          </p:nvPr>
        </p:nvSpPr>
        <p:spPr/>
        <p:txBody>
          <a:bodyPr/>
          <a:lstStyle/>
          <a:p>
            <a:r>
              <a:rPr lang="en-US" dirty="0"/>
              <a:t>Self-Experiment: STS Tasks Results</a:t>
            </a:r>
            <a:endParaRPr lang="en-IN" dirty="0"/>
          </a:p>
        </p:txBody>
      </p:sp>
      <p:pic>
        <p:nvPicPr>
          <p:cNvPr id="4" name="Picture 3">
            <a:extLst>
              <a:ext uri="{FF2B5EF4-FFF2-40B4-BE49-F238E27FC236}">
                <a16:creationId xmlns:a16="http://schemas.microsoft.com/office/drawing/2014/main" id="{01D8A1BF-B353-47A1-8E9E-AEE0F2A958CE}"/>
              </a:ext>
            </a:extLst>
          </p:cNvPr>
          <p:cNvPicPr>
            <a:picLocks noChangeAspect="1"/>
          </p:cNvPicPr>
          <p:nvPr/>
        </p:nvPicPr>
        <p:blipFill>
          <a:blip r:embed="rId2"/>
          <a:stretch>
            <a:fillRect/>
          </a:stretch>
        </p:blipFill>
        <p:spPr>
          <a:xfrm>
            <a:off x="2297858" y="1690688"/>
            <a:ext cx="7749010" cy="4809006"/>
          </a:xfrm>
          <a:prstGeom prst="rect">
            <a:avLst/>
          </a:prstGeom>
        </p:spPr>
      </p:pic>
    </p:spTree>
    <p:extLst>
      <p:ext uri="{BB962C8B-B14F-4D97-AF65-F5344CB8AC3E}">
        <p14:creationId xmlns:p14="http://schemas.microsoft.com/office/powerpoint/2010/main" val="1811257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BCF33-F5B3-4C29-80D2-0BCCB2244460}"/>
              </a:ext>
            </a:extLst>
          </p:cNvPr>
          <p:cNvSpPr>
            <a:spLocks noGrp="1"/>
          </p:cNvSpPr>
          <p:nvPr>
            <p:ph type="title"/>
          </p:nvPr>
        </p:nvSpPr>
        <p:spPr/>
        <p:txBody>
          <a:bodyPr/>
          <a:lstStyle/>
          <a:p>
            <a:r>
              <a:rPr lang="en-IN" dirty="0"/>
              <a:t>Contributions of </a:t>
            </a:r>
            <a:r>
              <a:rPr lang="en-IN" dirty="0" err="1"/>
              <a:t>AnglE</a:t>
            </a:r>
            <a:endParaRPr lang="en-IN" dirty="0"/>
          </a:p>
        </p:txBody>
      </p:sp>
      <p:sp>
        <p:nvSpPr>
          <p:cNvPr id="3" name="Content Placeholder 2">
            <a:extLst>
              <a:ext uri="{FF2B5EF4-FFF2-40B4-BE49-F238E27FC236}">
                <a16:creationId xmlns:a16="http://schemas.microsoft.com/office/drawing/2014/main" id="{067013CD-FEE6-49CE-A475-9FCA21C2BD29}"/>
              </a:ext>
            </a:extLst>
          </p:cNvPr>
          <p:cNvSpPr>
            <a:spLocks noGrp="1"/>
          </p:cNvSpPr>
          <p:nvPr>
            <p:ph idx="1"/>
          </p:nvPr>
        </p:nvSpPr>
        <p:spPr/>
        <p:txBody>
          <a:bodyPr>
            <a:normAutofit fontScale="92500" lnSpcReduction="10000"/>
          </a:bodyPr>
          <a:lstStyle/>
          <a:p>
            <a:r>
              <a:rPr lang="en-US" sz="2000" dirty="0"/>
              <a:t>The </a:t>
            </a:r>
            <a:r>
              <a:rPr lang="en-US" sz="2000" dirty="0" err="1"/>
              <a:t>AnglE</a:t>
            </a:r>
            <a:r>
              <a:rPr lang="en-US" sz="2000" dirty="0"/>
              <a:t> model introduces angle optimization in a complex space, effectively mitigating the adverse effects of the saturation zone in the cosine function. This novel approach improves the gradient and optimization processes, allowing for more effective learning of text embeddings.</a:t>
            </a:r>
          </a:p>
          <a:p>
            <a:pPr marL="0" indent="0">
              <a:buNone/>
            </a:pPr>
            <a:endParaRPr lang="en-US" sz="2000" dirty="0"/>
          </a:p>
          <a:p>
            <a:r>
              <a:rPr lang="en-US" sz="2000" dirty="0"/>
              <a:t>The identical sentences within a batch that are not explicitly labeled as positive samples are considered as in-batch negatives. These duplicate sentences are identified and assigned as positive samples.</a:t>
            </a:r>
          </a:p>
          <a:p>
            <a:endParaRPr lang="en-US" sz="2000" dirty="0"/>
          </a:p>
          <a:p>
            <a:r>
              <a:rPr lang="en-US" sz="2000" dirty="0"/>
              <a:t>The introduction of the three losses namely cosine objective, in-batch negative objective and angle objective enables a higher Spearman Correlation Coefficient score in STS benchmark datasets in both transfer and non-transfer tasks.</a:t>
            </a:r>
          </a:p>
          <a:p>
            <a:endParaRPr lang="en-US" sz="2000" dirty="0"/>
          </a:p>
          <a:p>
            <a:r>
              <a:rPr lang="en-IN" sz="2000" dirty="0"/>
              <a:t>Since STS only comprises short text sentences, for a fair evaluation, a newly-introduced dataset consisting of long sentences, “</a:t>
            </a:r>
            <a:r>
              <a:rPr lang="en-IN" sz="2000" b="1" dirty="0"/>
              <a:t>GitHub Issues Similarity Dataset</a:t>
            </a:r>
            <a:r>
              <a:rPr lang="en-IN" sz="2000" dirty="0"/>
              <a:t>” has been used as well as a non-transfer task.</a:t>
            </a:r>
          </a:p>
        </p:txBody>
      </p:sp>
    </p:spTree>
    <p:extLst>
      <p:ext uri="{BB962C8B-B14F-4D97-AF65-F5344CB8AC3E}">
        <p14:creationId xmlns:p14="http://schemas.microsoft.com/office/powerpoint/2010/main" val="3948629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4CC6F-7AEE-4523-ABC6-0BCBA23BA47F}"/>
              </a:ext>
            </a:extLst>
          </p:cNvPr>
          <p:cNvSpPr>
            <a:spLocks noGrp="1"/>
          </p:cNvSpPr>
          <p:nvPr>
            <p:ph type="title"/>
          </p:nvPr>
        </p:nvSpPr>
        <p:spPr/>
        <p:txBody>
          <a:bodyPr/>
          <a:lstStyle/>
          <a:p>
            <a:r>
              <a:rPr lang="en-US" dirty="0"/>
              <a:t>Training Process</a:t>
            </a:r>
            <a:endParaRPr lang="en-IN" dirty="0"/>
          </a:p>
        </p:txBody>
      </p:sp>
      <p:sp>
        <p:nvSpPr>
          <p:cNvPr id="4" name="TextBox 3">
            <a:extLst>
              <a:ext uri="{FF2B5EF4-FFF2-40B4-BE49-F238E27FC236}">
                <a16:creationId xmlns:a16="http://schemas.microsoft.com/office/drawing/2014/main" id="{DBD1DAF4-EE40-4FF8-8545-BD1B92E51EDC}"/>
              </a:ext>
            </a:extLst>
          </p:cNvPr>
          <p:cNvSpPr txBox="1"/>
          <p:nvPr/>
        </p:nvSpPr>
        <p:spPr>
          <a:xfrm>
            <a:off x="838200" y="1469274"/>
            <a:ext cx="5015219" cy="369332"/>
          </a:xfrm>
          <a:prstGeom prst="rect">
            <a:avLst/>
          </a:prstGeom>
          <a:noFill/>
        </p:spPr>
        <p:txBody>
          <a:bodyPr wrap="none" rtlCol="0">
            <a:spAutoFit/>
          </a:bodyPr>
          <a:lstStyle/>
          <a:p>
            <a:r>
              <a:rPr lang="en-US" dirty="0"/>
              <a:t>This code is used to train the model using </a:t>
            </a:r>
            <a:r>
              <a:rPr lang="en-US" dirty="0" err="1"/>
              <a:t>AnglE</a:t>
            </a:r>
            <a:r>
              <a:rPr lang="en-US" dirty="0"/>
              <a:t> API</a:t>
            </a:r>
            <a:endParaRPr lang="en-IN" dirty="0"/>
          </a:p>
        </p:txBody>
      </p:sp>
      <p:pic>
        <p:nvPicPr>
          <p:cNvPr id="5" name="Picture 4">
            <a:extLst>
              <a:ext uri="{FF2B5EF4-FFF2-40B4-BE49-F238E27FC236}">
                <a16:creationId xmlns:a16="http://schemas.microsoft.com/office/drawing/2014/main" id="{795CE296-A029-4E44-BC86-B7062D8C489D}"/>
              </a:ext>
            </a:extLst>
          </p:cNvPr>
          <p:cNvPicPr>
            <a:picLocks noChangeAspect="1"/>
          </p:cNvPicPr>
          <p:nvPr/>
        </p:nvPicPr>
        <p:blipFill>
          <a:blip r:embed="rId2"/>
          <a:stretch>
            <a:fillRect/>
          </a:stretch>
        </p:blipFill>
        <p:spPr>
          <a:xfrm>
            <a:off x="620555" y="1986524"/>
            <a:ext cx="10950889" cy="4244708"/>
          </a:xfrm>
          <a:prstGeom prst="rect">
            <a:avLst/>
          </a:prstGeom>
        </p:spPr>
      </p:pic>
    </p:spTree>
    <p:extLst>
      <p:ext uri="{BB962C8B-B14F-4D97-AF65-F5344CB8AC3E}">
        <p14:creationId xmlns:p14="http://schemas.microsoft.com/office/powerpoint/2010/main" val="3177313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29D17-8A3F-4994-96A4-CCF6CECDBE15}"/>
              </a:ext>
            </a:extLst>
          </p:cNvPr>
          <p:cNvSpPr>
            <a:spLocks noGrp="1"/>
          </p:cNvSpPr>
          <p:nvPr>
            <p:ph type="title"/>
          </p:nvPr>
        </p:nvSpPr>
        <p:spPr/>
        <p:txBody>
          <a:bodyPr/>
          <a:lstStyle/>
          <a:p>
            <a:r>
              <a:rPr lang="en-US" dirty="0"/>
              <a:t>Testing Process</a:t>
            </a:r>
            <a:endParaRPr lang="en-IN" dirty="0"/>
          </a:p>
        </p:txBody>
      </p:sp>
      <p:pic>
        <p:nvPicPr>
          <p:cNvPr id="4" name="Picture 3">
            <a:extLst>
              <a:ext uri="{FF2B5EF4-FFF2-40B4-BE49-F238E27FC236}">
                <a16:creationId xmlns:a16="http://schemas.microsoft.com/office/drawing/2014/main" id="{83087A7A-7E12-4BAF-9667-82024BC7D02E}"/>
              </a:ext>
            </a:extLst>
          </p:cNvPr>
          <p:cNvPicPr>
            <a:picLocks noChangeAspect="1"/>
          </p:cNvPicPr>
          <p:nvPr/>
        </p:nvPicPr>
        <p:blipFill>
          <a:blip r:embed="rId2"/>
          <a:stretch>
            <a:fillRect/>
          </a:stretch>
        </p:blipFill>
        <p:spPr>
          <a:xfrm>
            <a:off x="838200" y="3280148"/>
            <a:ext cx="8094351" cy="2508325"/>
          </a:xfrm>
          <a:prstGeom prst="rect">
            <a:avLst/>
          </a:prstGeom>
        </p:spPr>
      </p:pic>
      <p:sp>
        <p:nvSpPr>
          <p:cNvPr id="5" name="TextBox 4">
            <a:extLst>
              <a:ext uri="{FF2B5EF4-FFF2-40B4-BE49-F238E27FC236}">
                <a16:creationId xmlns:a16="http://schemas.microsoft.com/office/drawing/2014/main" id="{D0E67612-D733-41E3-AEFE-C19EA71A6264}"/>
              </a:ext>
            </a:extLst>
          </p:cNvPr>
          <p:cNvSpPr txBox="1"/>
          <p:nvPr/>
        </p:nvSpPr>
        <p:spPr>
          <a:xfrm>
            <a:off x="838200" y="1287537"/>
            <a:ext cx="10515600" cy="646331"/>
          </a:xfrm>
          <a:prstGeom prst="rect">
            <a:avLst/>
          </a:prstGeom>
          <a:noFill/>
        </p:spPr>
        <p:txBody>
          <a:bodyPr wrap="square" rtlCol="0">
            <a:spAutoFit/>
          </a:bodyPr>
          <a:lstStyle/>
          <a:p>
            <a:r>
              <a:rPr lang="en-US" dirty="0"/>
              <a:t>This is the code for testing the trained model, for generating embeddings for sentence pairs, calculating Cosine Similarity and Spearman’s Rank Correlation Coefficient.</a:t>
            </a:r>
            <a:endParaRPr lang="en-IN" dirty="0"/>
          </a:p>
        </p:txBody>
      </p:sp>
      <p:pic>
        <p:nvPicPr>
          <p:cNvPr id="6" name="Picture 5">
            <a:extLst>
              <a:ext uri="{FF2B5EF4-FFF2-40B4-BE49-F238E27FC236}">
                <a16:creationId xmlns:a16="http://schemas.microsoft.com/office/drawing/2014/main" id="{AF22B676-CC3E-4BA0-A7CB-EAB107DCE164}"/>
              </a:ext>
            </a:extLst>
          </p:cNvPr>
          <p:cNvPicPr>
            <a:picLocks noChangeAspect="1"/>
          </p:cNvPicPr>
          <p:nvPr/>
        </p:nvPicPr>
        <p:blipFill>
          <a:blip r:embed="rId3"/>
          <a:stretch>
            <a:fillRect/>
          </a:stretch>
        </p:blipFill>
        <p:spPr>
          <a:xfrm>
            <a:off x="838200" y="5717751"/>
            <a:ext cx="6659711" cy="1064954"/>
          </a:xfrm>
          <a:prstGeom prst="rect">
            <a:avLst/>
          </a:prstGeom>
        </p:spPr>
      </p:pic>
      <p:pic>
        <p:nvPicPr>
          <p:cNvPr id="7" name="Picture 6">
            <a:extLst>
              <a:ext uri="{FF2B5EF4-FFF2-40B4-BE49-F238E27FC236}">
                <a16:creationId xmlns:a16="http://schemas.microsoft.com/office/drawing/2014/main" id="{E65BAE07-E51A-4866-969B-2F0FBB31A662}"/>
              </a:ext>
            </a:extLst>
          </p:cNvPr>
          <p:cNvPicPr>
            <a:picLocks noChangeAspect="1"/>
          </p:cNvPicPr>
          <p:nvPr/>
        </p:nvPicPr>
        <p:blipFill>
          <a:blip r:embed="rId4"/>
          <a:stretch>
            <a:fillRect/>
          </a:stretch>
        </p:blipFill>
        <p:spPr>
          <a:xfrm>
            <a:off x="838200" y="1961012"/>
            <a:ext cx="9543720" cy="648910"/>
          </a:xfrm>
          <a:prstGeom prst="rect">
            <a:avLst/>
          </a:prstGeom>
        </p:spPr>
      </p:pic>
      <p:pic>
        <p:nvPicPr>
          <p:cNvPr id="8" name="Picture 7">
            <a:extLst>
              <a:ext uri="{FF2B5EF4-FFF2-40B4-BE49-F238E27FC236}">
                <a16:creationId xmlns:a16="http://schemas.microsoft.com/office/drawing/2014/main" id="{DABDAD56-92BB-4876-B271-C35629C5DD51}"/>
              </a:ext>
            </a:extLst>
          </p:cNvPr>
          <p:cNvPicPr>
            <a:picLocks noChangeAspect="1"/>
          </p:cNvPicPr>
          <p:nvPr/>
        </p:nvPicPr>
        <p:blipFill>
          <a:blip r:embed="rId5"/>
          <a:stretch>
            <a:fillRect/>
          </a:stretch>
        </p:blipFill>
        <p:spPr>
          <a:xfrm>
            <a:off x="838200" y="2613100"/>
            <a:ext cx="6341285" cy="667048"/>
          </a:xfrm>
          <a:prstGeom prst="rect">
            <a:avLst/>
          </a:prstGeom>
        </p:spPr>
      </p:pic>
    </p:spTree>
    <p:extLst>
      <p:ext uri="{BB962C8B-B14F-4D97-AF65-F5344CB8AC3E}">
        <p14:creationId xmlns:p14="http://schemas.microsoft.com/office/powerpoint/2010/main" val="3221267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4713B-E0AD-4F8D-8DCB-9FFAF000071D}"/>
              </a:ext>
            </a:extLst>
          </p:cNvPr>
          <p:cNvSpPr>
            <a:spLocks noGrp="1"/>
          </p:cNvSpPr>
          <p:nvPr>
            <p:ph type="title"/>
          </p:nvPr>
        </p:nvSpPr>
        <p:spPr/>
        <p:txBody>
          <a:bodyPr/>
          <a:lstStyle/>
          <a:p>
            <a:r>
              <a:rPr lang="en-US" dirty="0"/>
              <a:t>Example of Class Separation Improvement (PCA) – BERT vs </a:t>
            </a:r>
            <a:r>
              <a:rPr lang="en-US" dirty="0" err="1"/>
              <a:t>AnglE</a:t>
            </a:r>
            <a:r>
              <a:rPr lang="en-US" dirty="0"/>
              <a:t>-BERT</a:t>
            </a:r>
            <a:endParaRPr lang="en-IN" dirty="0"/>
          </a:p>
        </p:txBody>
      </p:sp>
      <p:pic>
        <p:nvPicPr>
          <p:cNvPr id="5" name="Picture 4">
            <a:extLst>
              <a:ext uri="{FF2B5EF4-FFF2-40B4-BE49-F238E27FC236}">
                <a16:creationId xmlns:a16="http://schemas.microsoft.com/office/drawing/2014/main" id="{79406C42-80DB-4BD3-B001-F519FD3D77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8907" y="1690688"/>
            <a:ext cx="2650097" cy="2019305"/>
          </a:xfrm>
          <a:prstGeom prst="rect">
            <a:avLst/>
          </a:prstGeom>
        </p:spPr>
      </p:pic>
      <p:pic>
        <p:nvPicPr>
          <p:cNvPr id="7" name="Picture 6">
            <a:extLst>
              <a:ext uri="{FF2B5EF4-FFF2-40B4-BE49-F238E27FC236}">
                <a16:creationId xmlns:a16="http://schemas.microsoft.com/office/drawing/2014/main" id="{AC3371B6-BDC2-4235-9080-A3F3053540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117" y="1690688"/>
            <a:ext cx="2650097" cy="2019305"/>
          </a:xfrm>
          <a:prstGeom prst="rect">
            <a:avLst/>
          </a:prstGeom>
        </p:spPr>
      </p:pic>
      <p:pic>
        <p:nvPicPr>
          <p:cNvPr id="9" name="Picture 8">
            <a:extLst>
              <a:ext uri="{FF2B5EF4-FFF2-40B4-BE49-F238E27FC236}">
                <a16:creationId xmlns:a16="http://schemas.microsoft.com/office/drawing/2014/main" id="{70D57D96-F931-48BB-99D9-6CFDAB2B4B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0292" y="1690688"/>
            <a:ext cx="2650097" cy="2019305"/>
          </a:xfrm>
          <a:prstGeom prst="rect">
            <a:avLst/>
          </a:prstGeom>
        </p:spPr>
      </p:pic>
      <p:pic>
        <p:nvPicPr>
          <p:cNvPr id="11" name="Picture 10">
            <a:extLst>
              <a:ext uri="{FF2B5EF4-FFF2-40B4-BE49-F238E27FC236}">
                <a16:creationId xmlns:a16="http://schemas.microsoft.com/office/drawing/2014/main" id="{947B08C7-1880-4709-92DD-4C2E3F729B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0195" y="1690688"/>
            <a:ext cx="2650097" cy="2019305"/>
          </a:xfrm>
          <a:prstGeom prst="rect">
            <a:avLst/>
          </a:prstGeom>
        </p:spPr>
      </p:pic>
      <p:pic>
        <p:nvPicPr>
          <p:cNvPr id="13" name="Picture 12">
            <a:extLst>
              <a:ext uri="{FF2B5EF4-FFF2-40B4-BE49-F238E27FC236}">
                <a16:creationId xmlns:a16="http://schemas.microsoft.com/office/drawing/2014/main" id="{5AD256B1-80AE-4A4A-9851-6A566B8AFB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8907" y="4275029"/>
            <a:ext cx="2650097" cy="2019305"/>
          </a:xfrm>
          <a:prstGeom prst="rect">
            <a:avLst/>
          </a:prstGeom>
        </p:spPr>
      </p:pic>
      <p:pic>
        <p:nvPicPr>
          <p:cNvPr id="15" name="Picture 14">
            <a:extLst>
              <a:ext uri="{FF2B5EF4-FFF2-40B4-BE49-F238E27FC236}">
                <a16:creationId xmlns:a16="http://schemas.microsoft.com/office/drawing/2014/main" id="{3035EF2A-09B3-4A1E-AD70-6B0B83D493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2117" y="4275030"/>
            <a:ext cx="2650097" cy="2019305"/>
          </a:xfrm>
          <a:prstGeom prst="rect">
            <a:avLst/>
          </a:prstGeom>
        </p:spPr>
      </p:pic>
      <p:pic>
        <p:nvPicPr>
          <p:cNvPr id="17" name="Picture 16">
            <a:extLst>
              <a:ext uri="{FF2B5EF4-FFF2-40B4-BE49-F238E27FC236}">
                <a16:creationId xmlns:a16="http://schemas.microsoft.com/office/drawing/2014/main" id="{81C995D5-762F-40F5-AEC9-0F6AB5EAE5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53093" y="4275028"/>
            <a:ext cx="2650097" cy="2019305"/>
          </a:xfrm>
          <a:prstGeom prst="rect">
            <a:avLst/>
          </a:prstGeom>
        </p:spPr>
      </p:pic>
      <p:pic>
        <p:nvPicPr>
          <p:cNvPr id="19" name="Picture 18">
            <a:extLst>
              <a:ext uri="{FF2B5EF4-FFF2-40B4-BE49-F238E27FC236}">
                <a16:creationId xmlns:a16="http://schemas.microsoft.com/office/drawing/2014/main" id="{B4276909-A3F6-477F-B616-3CB36090FD8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02998" y="4275029"/>
            <a:ext cx="2650097" cy="2019305"/>
          </a:xfrm>
          <a:prstGeom prst="rect">
            <a:avLst/>
          </a:prstGeom>
        </p:spPr>
      </p:pic>
      <p:sp>
        <p:nvSpPr>
          <p:cNvPr id="20" name="TextBox 19">
            <a:extLst>
              <a:ext uri="{FF2B5EF4-FFF2-40B4-BE49-F238E27FC236}">
                <a16:creationId xmlns:a16="http://schemas.microsoft.com/office/drawing/2014/main" id="{12F3F65C-C1C6-4672-AE9D-BB77D0D54ED8}"/>
              </a:ext>
            </a:extLst>
          </p:cNvPr>
          <p:cNvSpPr txBox="1"/>
          <p:nvPr/>
        </p:nvSpPr>
        <p:spPr>
          <a:xfrm>
            <a:off x="1073006" y="3709993"/>
            <a:ext cx="1081706" cy="369332"/>
          </a:xfrm>
          <a:prstGeom prst="rect">
            <a:avLst/>
          </a:prstGeom>
          <a:noFill/>
        </p:spPr>
        <p:txBody>
          <a:bodyPr wrap="none" rtlCol="0">
            <a:spAutoFit/>
          </a:bodyPr>
          <a:lstStyle/>
          <a:p>
            <a:r>
              <a:rPr lang="en-US" dirty="0"/>
              <a:t>CR - BERT</a:t>
            </a:r>
            <a:endParaRPr lang="en-IN" dirty="0"/>
          </a:p>
        </p:txBody>
      </p:sp>
      <p:sp>
        <p:nvSpPr>
          <p:cNvPr id="21" name="Rectangle 20">
            <a:extLst>
              <a:ext uri="{FF2B5EF4-FFF2-40B4-BE49-F238E27FC236}">
                <a16:creationId xmlns:a16="http://schemas.microsoft.com/office/drawing/2014/main" id="{E0D588D4-E1E5-48D7-9FA9-95ECB2B6BA26}"/>
              </a:ext>
            </a:extLst>
          </p:cNvPr>
          <p:cNvSpPr/>
          <p:nvPr/>
        </p:nvSpPr>
        <p:spPr>
          <a:xfrm>
            <a:off x="3495922" y="3709993"/>
            <a:ext cx="1841530" cy="369332"/>
          </a:xfrm>
          <a:prstGeom prst="rect">
            <a:avLst/>
          </a:prstGeom>
        </p:spPr>
        <p:txBody>
          <a:bodyPr wrap="none">
            <a:spAutoFit/>
          </a:bodyPr>
          <a:lstStyle/>
          <a:p>
            <a:r>
              <a:rPr lang="en-US" dirty="0"/>
              <a:t>CR – </a:t>
            </a:r>
            <a:r>
              <a:rPr lang="en-US" dirty="0" err="1"/>
              <a:t>AngleE</a:t>
            </a:r>
            <a:r>
              <a:rPr lang="en-US" dirty="0"/>
              <a:t>-BERT</a:t>
            </a:r>
            <a:endParaRPr lang="en-IN" dirty="0"/>
          </a:p>
        </p:txBody>
      </p:sp>
      <p:sp>
        <p:nvSpPr>
          <p:cNvPr id="22" name="TextBox 21">
            <a:extLst>
              <a:ext uri="{FF2B5EF4-FFF2-40B4-BE49-F238E27FC236}">
                <a16:creationId xmlns:a16="http://schemas.microsoft.com/office/drawing/2014/main" id="{822126C8-2FA5-4B54-A2C2-D00C780EA086}"/>
              </a:ext>
            </a:extLst>
          </p:cNvPr>
          <p:cNvSpPr txBox="1"/>
          <p:nvPr/>
        </p:nvSpPr>
        <p:spPr>
          <a:xfrm>
            <a:off x="7287123" y="3709993"/>
            <a:ext cx="1437573" cy="369332"/>
          </a:xfrm>
          <a:prstGeom prst="rect">
            <a:avLst/>
          </a:prstGeom>
          <a:noFill/>
        </p:spPr>
        <p:txBody>
          <a:bodyPr wrap="none" rtlCol="0">
            <a:spAutoFit/>
          </a:bodyPr>
          <a:lstStyle/>
          <a:p>
            <a:r>
              <a:rPr lang="en-US" dirty="0"/>
              <a:t>MPQA - BERT</a:t>
            </a:r>
            <a:endParaRPr lang="en-IN" dirty="0"/>
          </a:p>
        </p:txBody>
      </p:sp>
      <p:sp>
        <p:nvSpPr>
          <p:cNvPr id="23" name="Rectangle 22">
            <a:extLst>
              <a:ext uri="{FF2B5EF4-FFF2-40B4-BE49-F238E27FC236}">
                <a16:creationId xmlns:a16="http://schemas.microsoft.com/office/drawing/2014/main" id="{D5D8555A-0530-4E4F-8668-5132433C4960}"/>
              </a:ext>
            </a:extLst>
          </p:cNvPr>
          <p:cNvSpPr/>
          <p:nvPr/>
        </p:nvSpPr>
        <p:spPr>
          <a:xfrm>
            <a:off x="9479443" y="3709993"/>
            <a:ext cx="2197396" cy="369332"/>
          </a:xfrm>
          <a:prstGeom prst="rect">
            <a:avLst/>
          </a:prstGeom>
        </p:spPr>
        <p:txBody>
          <a:bodyPr wrap="none">
            <a:spAutoFit/>
          </a:bodyPr>
          <a:lstStyle/>
          <a:p>
            <a:r>
              <a:rPr lang="en-US" dirty="0"/>
              <a:t>MPQA – </a:t>
            </a:r>
            <a:r>
              <a:rPr lang="en-US" dirty="0" err="1"/>
              <a:t>AngleE</a:t>
            </a:r>
            <a:r>
              <a:rPr lang="en-US" dirty="0"/>
              <a:t>-BERT</a:t>
            </a:r>
            <a:endParaRPr lang="en-IN" dirty="0"/>
          </a:p>
        </p:txBody>
      </p:sp>
      <p:sp>
        <p:nvSpPr>
          <p:cNvPr id="24" name="TextBox 23">
            <a:extLst>
              <a:ext uri="{FF2B5EF4-FFF2-40B4-BE49-F238E27FC236}">
                <a16:creationId xmlns:a16="http://schemas.microsoft.com/office/drawing/2014/main" id="{4FD3804B-F4F4-42A3-8CA2-C8B7DA4E1329}"/>
              </a:ext>
            </a:extLst>
          </p:cNvPr>
          <p:cNvSpPr txBox="1"/>
          <p:nvPr/>
        </p:nvSpPr>
        <p:spPr>
          <a:xfrm>
            <a:off x="1073006" y="6305372"/>
            <a:ext cx="1155445" cy="369332"/>
          </a:xfrm>
          <a:prstGeom prst="rect">
            <a:avLst/>
          </a:prstGeom>
          <a:noFill/>
        </p:spPr>
        <p:txBody>
          <a:bodyPr wrap="none" rtlCol="0">
            <a:spAutoFit/>
          </a:bodyPr>
          <a:lstStyle/>
          <a:p>
            <a:r>
              <a:rPr lang="en-US" dirty="0"/>
              <a:t>MR - BERT</a:t>
            </a:r>
            <a:endParaRPr lang="en-IN" dirty="0"/>
          </a:p>
        </p:txBody>
      </p:sp>
      <p:sp>
        <p:nvSpPr>
          <p:cNvPr id="25" name="Rectangle 24">
            <a:extLst>
              <a:ext uri="{FF2B5EF4-FFF2-40B4-BE49-F238E27FC236}">
                <a16:creationId xmlns:a16="http://schemas.microsoft.com/office/drawing/2014/main" id="{0E82A1F2-4AC7-4B62-83B0-DE9016A4E4A2}"/>
              </a:ext>
            </a:extLst>
          </p:cNvPr>
          <p:cNvSpPr/>
          <p:nvPr/>
        </p:nvSpPr>
        <p:spPr>
          <a:xfrm>
            <a:off x="3504234" y="6308556"/>
            <a:ext cx="1915268" cy="369332"/>
          </a:xfrm>
          <a:prstGeom prst="rect">
            <a:avLst/>
          </a:prstGeom>
        </p:spPr>
        <p:txBody>
          <a:bodyPr wrap="none">
            <a:spAutoFit/>
          </a:bodyPr>
          <a:lstStyle/>
          <a:p>
            <a:r>
              <a:rPr lang="en-US" dirty="0"/>
              <a:t>MR – </a:t>
            </a:r>
            <a:r>
              <a:rPr lang="en-US" dirty="0" err="1"/>
              <a:t>AngleE</a:t>
            </a:r>
            <a:r>
              <a:rPr lang="en-US" dirty="0"/>
              <a:t>-BERT</a:t>
            </a:r>
            <a:endParaRPr lang="en-IN" dirty="0"/>
          </a:p>
        </p:txBody>
      </p:sp>
      <p:sp>
        <p:nvSpPr>
          <p:cNvPr id="26" name="TextBox 25">
            <a:extLst>
              <a:ext uri="{FF2B5EF4-FFF2-40B4-BE49-F238E27FC236}">
                <a16:creationId xmlns:a16="http://schemas.microsoft.com/office/drawing/2014/main" id="{A994AD2E-D807-4609-8744-4C1F2D8BDBFA}"/>
              </a:ext>
            </a:extLst>
          </p:cNvPr>
          <p:cNvSpPr txBox="1"/>
          <p:nvPr/>
        </p:nvSpPr>
        <p:spPr>
          <a:xfrm>
            <a:off x="7363265" y="6294333"/>
            <a:ext cx="1285288" cy="369332"/>
          </a:xfrm>
          <a:prstGeom prst="rect">
            <a:avLst/>
          </a:prstGeom>
          <a:noFill/>
        </p:spPr>
        <p:txBody>
          <a:bodyPr wrap="none" rtlCol="0">
            <a:spAutoFit/>
          </a:bodyPr>
          <a:lstStyle/>
          <a:p>
            <a:r>
              <a:rPr lang="en-US" dirty="0"/>
              <a:t>SUBJ - BERT</a:t>
            </a:r>
            <a:endParaRPr lang="en-IN" dirty="0"/>
          </a:p>
        </p:txBody>
      </p:sp>
      <p:sp>
        <p:nvSpPr>
          <p:cNvPr id="27" name="Rectangle 26">
            <a:extLst>
              <a:ext uri="{FF2B5EF4-FFF2-40B4-BE49-F238E27FC236}">
                <a16:creationId xmlns:a16="http://schemas.microsoft.com/office/drawing/2014/main" id="{BAE29C23-5255-4B3A-812B-CBF56B92785A}"/>
              </a:ext>
            </a:extLst>
          </p:cNvPr>
          <p:cNvSpPr/>
          <p:nvPr/>
        </p:nvSpPr>
        <p:spPr>
          <a:xfrm>
            <a:off x="9701262" y="6290626"/>
            <a:ext cx="2045112" cy="369332"/>
          </a:xfrm>
          <a:prstGeom prst="rect">
            <a:avLst/>
          </a:prstGeom>
        </p:spPr>
        <p:txBody>
          <a:bodyPr wrap="none">
            <a:spAutoFit/>
          </a:bodyPr>
          <a:lstStyle/>
          <a:p>
            <a:r>
              <a:rPr lang="en-US" dirty="0"/>
              <a:t>SUBJ – </a:t>
            </a:r>
            <a:r>
              <a:rPr lang="en-US" dirty="0" err="1"/>
              <a:t>AngleE</a:t>
            </a:r>
            <a:r>
              <a:rPr lang="en-US" dirty="0"/>
              <a:t>-BERT</a:t>
            </a:r>
            <a:endParaRPr lang="en-IN" dirty="0"/>
          </a:p>
        </p:txBody>
      </p:sp>
    </p:spTree>
    <p:extLst>
      <p:ext uri="{BB962C8B-B14F-4D97-AF65-F5344CB8AC3E}">
        <p14:creationId xmlns:p14="http://schemas.microsoft.com/office/powerpoint/2010/main" val="3870639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8086D-B0A4-4867-AC29-F54C728BA6EF}"/>
              </a:ext>
            </a:extLst>
          </p:cNvPr>
          <p:cNvSpPr>
            <a:spLocks noGrp="1"/>
          </p:cNvSpPr>
          <p:nvPr>
            <p:ph type="title"/>
          </p:nvPr>
        </p:nvSpPr>
        <p:spPr/>
        <p:txBody>
          <a:bodyPr/>
          <a:lstStyle/>
          <a:p>
            <a:r>
              <a:rPr lang="en-US" dirty="0"/>
              <a:t>Ongoing Work</a:t>
            </a:r>
            <a:endParaRPr lang="en-IN" dirty="0"/>
          </a:p>
        </p:txBody>
      </p:sp>
      <p:sp>
        <p:nvSpPr>
          <p:cNvPr id="3" name="Content Placeholder 2">
            <a:extLst>
              <a:ext uri="{FF2B5EF4-FFF2-40B4-BE49-F238E27FC236}">
                <a16:creationId xmlns:a16="http://schemas.microsoft.com/office/drawing/2014/main" id="{B269BA79-37B5-4B5F-BBA8-D6C375CB5D91}"/>
              </a:ext>
            </a:extLst>
          </p:cNvPr>
          <p:cNvSpPr>
            <a:spLocks noGrp="1"/>
          </p:cNvSpPr>
          <p:nvPr>
            <p:ph idx="1"/>
          </p:nvPr>
        </p:nvSpPr>
        <p:spPr/>
        <p:txBody>
          <a:bodyPr>
            <a:normAutofit/>
          </a:bodyPr>
          <a:lstStyle/>
          <a:p>
            <a:r>
              <a:rPr lang="en-US" sz="2000" dirty="0"/>
              <a:t>Creating miniature forms of the objective functions based on the mathematics explained in the paper, to avoid using the </a:t>
            </a:r>
            <a:r>
              <a:rPr lang="en-US" sz="2000" dirty="0" err="1"/>
              <a:t>AnglE</a:t>
            </a:r>
            <a:r>
              <a:rPr lang="en-US" sz="2000" dirty="0"/>
              <a:t> API for better customizability and modularity.</a:t>
            </a:r>
          </a:p>
          <a:p>
            <a:pPr marL="0" indent="0">
              <a:buNone/>
            </a:pPr>
            <a:endParaRPr lang="en-US" sz="2000" dirty="0"/>
          </a:p>
          <a:p>
            <a:r>
              <a:rPr lang="en-US" sz="2000" dirty="0"/>
              <a:t>Instead of taking BERT as the backbone of angle optimization, experiment with SBERT and </a:t>
            </a:r>
            <a:r>
              <a:rPr lang="en-US" sz="2000" dirty="0" err="1"/>
              <a:t>SimCSE</a:t>
            </a:r>
            <a:r>
              <a:rPr lang="en-US" sz="2000" dirty="0"/>
              <a:t> as the backbone, and application of angle optimization on them.</a:t>
            </a:r>
          </a:p>
          <a:p>
            <a:pPr marL="0" indent="0">
              <a:buNone/>
            </a:pPr>
            <a:endParaRPr lang="en-US" sz="2000" dirty="0"/>
          </a:p>
          <a:p>
            <a:r>
              <a:rPr lang="en-US" sz="2000" dirty="0"/>
              <a:t>Coming up with mathematical objectives or post embedding transformations for better class separation and Spearman’s Rank.</a:t>
            </a:r>
            <a:endParaRPr lang="en-IN" sz="2000" dirty="0"/>
          </a:p>
        </p:txBody>
      </p:sp>
    </p:spTree>
    <p:extLst>
      <p:ext uri="{BB962C8B-B14F-4D97-AF65-F5344CB8AC3E}">
        <p14:creationId xmlns:p14="http://schemas.microsoft.com/office/powerpoint/2010/main" val="638675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2B37D-50C8-4B94-A161-BDC70B651D0B}"/>
              </a:ext>
            </a:extLst>
          </p:cNvPr>
          <p:cNvSpPr>
            <a:spLocks noGrp="1"/>
          </p:cNvSpPr>
          <p:nvPr>
            <p:ph type="title"/>
          </p:nvPr>
        </p:nvSpPr>
        <p:spPr/>
        <p:txBody>
          <a:bodyPr/>
          <a:lstStyle/>
          <a:p>
            <a:r>
              <a:rPr lang="en-US" dirty="0"/>
              <a:t>Input Layer</a:t>
            </a:r>
            <a:endParaRPr lang="en-IN" dirty="0"/>
          </a:p>
        </p:txBody>
      </p:sp>
      <p:sp>
        <p:nvSpPr>
          <p:cNvPr id="3" name="Content Placeholder 2">
            <a:extLst>
              <a:ext uri="{FF2B5EF4-FFF2-40B4-BE49-F238E27FC236}">
                <a16:creationId xmlns:a16="http://schemas.microsoft.com/office/drawing/2014/main" id="{27836278-98AF-46CC-B595-986378DA01FA}"/>
              </a:ext>
            </a:extLst>
          </p:cNvPr>
          <p:cNvSpPr>
            <a:spLocks noGrp="1"/>
          </p:cNvSpPr>
          <p:nvPr>
            <p:ph idx="1"/>
          </p:nvPr>
        </p:nvSpPr>
        <p:spPr>
          <a:xfrm>
            <a:off x="838200" y="1613647"/>
            <a:ext cx="10515600" cy="5040593"/>
          </a:xfrm>
        </p:spPr>
        <p:txBody>
          <a:bodyPr>
            <a:normAutofit lnSpcReduction="10000"/>
          </a:bodyPr>
          <a:lstStyle/>
          <a:p>
            <a:r>
              <a:rPr lang="en-US" sz="2000" b="1" dirty="0"/>
              <a:t>Padding:</a:t>
            </a:r>
            <a:r>
              <a:rPr lang="en-US" sz="2000" dirty="0"/>
              <a:t> The input sentences are first subjected to padding. This step ensures that all sentences have a consistent length, denoted as </a:t>
            </a:r>
            <a:r>
              <a:rPr lang="en-US" sz="2000" i="1" dirty="0"/>
              <a:t>l</a:t>
            </a:r>
            <a:r>
              <a:rPr lang="en-US" sz="2000" dirty="0"/>
              <a:t>.</a:t>
            </a:r>
          </a:p>
          <a:p>
            <a:pPr marL="0" indent="0">
              <a:buNone/>
            </a:pPr>
            <a:endParaRPr lang="en-US" sz="2000" dirty="0"/>
          </a:p>
          <a:p>
            <a:r>
              <a:rPr lang="en-US" sz="2000" b="1" dirty="0"/>
              <a:t>Word Embeddings: </a:t>
            </a:r>
            <a:r>
              <a:rPr lang="en-US" sz="2000" dirty="0"/>
              <a:t>Each word in the sentence is then mapped to a continuous </a:t>
            </a:r>
            <a:r>
              <a:rPr lang="en-US" sz="2000" i="1" dirty="0"/>
              <a:t>d</a:t>
            </a:r>
            <a:r>
              <a:rPr lang="en-US" sz="2000" dirty="0"/>
              <a:t>-dimensional space to produce word embeddings. These embeddings are denoted as </a:t>
            </a:r>
            <a:r>
              <a:rPr lang="en-US" sz="2000" i="1" dirty="0" err="1"/>
              <a:t>e</a:t>
            </a:r>
            <a:r>
              <a:rPr lang="en-US" sz="2000" i="1" baseline="-25000" dirty="0" err="1"/>
              <a:t>i</a:t>
            </a:r>
            <a:r>
              <a:rPr lang="en-US" sz="2000" dirty="0"/>
              <a:t>​ where </a:t>
            </a:r>
            <a:r>
              <a:rPr lang="en-US" sz="2000" i="1" dirty="0" err="1"/>
              <a:t>i</a:t>
            </a:r>
            <a:r>
              <a:rPr lang="en-US" sz="2000" dirty="0"/>
              <a:t> represents the word's position in the sentence.</a:t>
            </a:r>
          </a:p>
          <a:p>
            <a:pPr marL="0" indent="0">
              <a:buNone/>
            </a:pPr>
            <a:endParaRPr lang="en-US" sz="2000" dirty="0"/>
          </a:p>
          <a:p>
            <a:r>
              <a:rPr lang="en-US" sz="2000" b="1" dirty="0"/>
              <a:t>Concatenation: </a:t>
            </a:r>
            <a:r>
              <a:rPr lang="en-US" sz="2000" dirty="0"/>
              <a:t>The word embeddings for each sentence are concatenated to form the model input. This can be represented as </a:t>
            </a:r>
            <a:r>
              <a:rPr lang="en-US" sz="2000" i="1" dirty="0"/>
              <a:t>E=[e</a:t>
            </a:r>
            <a:r>
              <a:rPr lang="en-US" sz="2000" i="1" baseline="-25000" dirty="0"/>
              <a:t>1</a:t>
            </a:r>
            <a:r>
              <a:rPr lang="en-US" sz="2000" i="1" dirty="0"/>
              <a:t>, e</a:t>
            </a:r>
            <a:r>
              <a:rPr lang="en-US" sz="2000" i="1" baseline="-25000" dirty="0"/>
              <a:t>2</a:t>
            </a:r>
            <a:r>
              <a:rPr lang="en-US" sz="2000" i="1" dirty="0"/>
              <a:t>,…,e</a:t>
            </a:r>
            <a:r>
              <a:rPr lang="en-US" sz="2000" i="1" baseline="-25000" dirty="0"/>
              <a:t>l</a:t>
            </a:r>
            <a:r>
              <a:rPr lang="en-US" sz="2000" i="1" dirty="0"/>
              <a:t>] </a:t>
            </a:r>
            <a:r>
              <a:rPr lang="en-US" sz="2000" dirty="0"/>
              <a:t>∈ </a:t>
            </a:r>
            <a:r>
              <a:rPr lang="en-US" sz="2000" i="1" dirty="0" err="1"/>
              <a:t>R</a:t>
            </a:r>
            <a:r>
              <a:rPr lang="en-US" sz="2000" i="1" baseline="30000" dirty="0" err="1"/>
              <a:t>l</a:t>
            </a:r>
            <a:r>
              <a:rPr lang="en-US" sz="2000" baseline="30000" dirty="0" err="1"/>
              <a:t>×</a:t>
            </a:r>
            <a:r>
              <a:rPr lang="en-US" sz="2000" i="1" baseline="30000" dirty="0" err="1"/>
              <a:t>d</a:t>
            </a:r>
            <a:endParaRPr lang="en-US" sz="2000" i="1" baseline="30000" dirty="0"/>
          </a:p>
          <a:p>
            <a:pPr marL="0" indent="0">
              <a:buNone/>
            </a:pPr>
            <a:endParaRPr lang="en-US" sz="2000" i="1" baseline="30000" dirty="0"/>
          </a:p>
          <a:p>
            <a:r>
              <a:rPr lang="en-US" sz="2000" b="1" dirty="0"/>
              <a:t>Passing Through Encoder: </a:t>
            </a:r>
            <a:r>
              <a:rPr lang="en-US" sz="2000" dirty="0"/>
              <a:t>The model input </a:t>
            </a:r>
            <a:r>
              <a:rPr lang="en-US" sz="2000" i="1" dirty="0"/>
              <a:t>E</a:t>
            </a:r>
            <a:r>
              <a:rPr lang="en-US" sz="2000" dirty="0"/>
              <a:t> is then passed through an encoder which is a pre-trained language model such as BERT, </a:t>
            </a:r>
            <a:r>
              <a:rPr lang="en-US" sz="2000" dirty="0" err="1"/>
              <a:t>RoBERTa</a:t>
            </a:r>
            <a:r>
              <a:rPr lang="en-US" sz="2000" dirty="0"/>
              <a:t>, or </a:t>
            </a:r>
            <a:r>
              <a:rPr lang="en-US" sz="2000" dirty="0" err="1"/>
              <a:t>LLaMA</a:t>
            </a:r>
            <a:r>
              <a:rPr lang="en-US" sz="2000" dirty="0"/>
              <a:t> which transforms the initial word embeddings into contextualized representations.</a:t>
            </a:r>
          </a:p>
          <a:p>
            <a:pPr marL="0" indent="0">
              <a:buNone/>
            </a:pPr>
            <a:endParaRPr lang="en-US" sz="2000" dirty="0"/>
          </a:p>
          <a:p>
            <a:r>
              <a:rPr lang="en-US" sz="2000" b="1" dirty="0"/>
              <a:t>Contextual Representation: </a:t>
            </a:r>
            <a:r>
              <a:rPr lang="en-US" sz="2000" dirty="0"/>
              <a:t>The output of this process is the contextual representation </a:t>
            </a:r>
            <a:r>
              <a:rPr lang="en-US" sz="2000" i="1" dirty="0"/>
              <a:t>X</a:t>
            </a:r>
            <a:r>
              <a:rPr lang="en-US" sz="2000" dirty="0"/>
              <a:t>.</a:t>
            </a:r>
          </a:p>
        </p:txBody>
      </p:sp>
    </p:spTree>
    <p:extLst>
      <p:ext uri="{BB962C8B-B14F-4D97-AF65-F5344CB8AC3E}">
        <p14:creationId xmlns:p14="http://schemas.microsoft.com/office/powerpoint/2010/main" val="276252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7FEF9-88BD-486E-A1C2-E5D8CF1ED5C3}"/>
              </a:ext>
            </a:extLst>
          </p:cNvPr>
          <p:cNvSpPr>
            <a:spLocks noGrp="1"/>
          </p:cNvSpPr>
          <p:nvPr>
            <p:ph type="title"/>
          </p:nvPr>
        </p:nvSpPr>
        <p:spPr/>
        <p:txBody>
          <a:bodyPr/>
          <a:lstStyle/>
          <a:p>
            <a:r>
              <a:rPr lang="en-IN" dirty="0"/>
              <a:t>Cosine Objective</a:t>
            </a:r>
          </a:p>
        </p:txBody>
      </p:sp>
      <p:sp>
        <p:nvSpPr>
          <p:cNvPr id="3" name="Content Placeholder 2">
            <a:extLst>
              <a:ext uri="{FF2B5EF4-FFF2-40B4-BE49-F238E27FC236}">
                <a16:creationId xmlns:a16="http://schemas.microsoft.com/office/drawing/2014/main" id="{9F18E0F9-C737-4F83-B4DF-3A8A3D55221A}"/>
              </a:ext>
            </a:extLst>
          </p:cNvPr>
          <p:cNvSpPr>
            <a:spLocks noGrp="1"/>
          </p:cNvSpPr>
          <p:nvPr>
            <p:ph idx="1"/>
          </p:nvPr>
        </p:nvSpPr>
        <p:spPr>
          <a:xfrm>
            <a:off x="838200" y="4491317"/>
            <a:ext cx="10515600" cy="1685645"/>
          </a:xfrm>
        </p:spPr>
        <p:txBody>
          <a:bodyPr>
            <a:normAutofit/>
          </a:bodyPr>
          <a:lstStyle/>
          <a:p>
            <a:r>
              <a:rPr lang="el-GR" sz="2000" dirty="0"/>
              <a:t>τ </a:t>
            </a:r>
            <a:r>
              <a:rPr lang="en-IN" sz="2000" dirty="0"/>
              <a:t>- Temperature Hyperparameter</a:t>
            </a:r>
          </a:p>
          <a:p>
            <a:r>
              <a:rPr lang="en-IN" sz="2000" dirty="0"/>
              <a:t>cos(・) - Cosine Similarity Function</a:t>
            </a:r>
          </a:p>
          <a:p>
            <a:r>
              <a:rPr lang="en-IN" sz="2000" dirty="0"/>
              <a:t>s(u, v) - </a:t>
            </a:r>
            <a:r>
              <a:rPr lang="en-US" sz="2000" dirty="0"/>
              <a:t>Similarity between vectors u and v</a:t>
            </a:r>
            <a:endParaRPr lang="en-IN" sz="2000" dirty="0"/>
          </a:p>
        </p:txBody>
      </p:sp>
      <p:sp>
        <p:nvSpPr>
          <p:cNvPr id="4" name="TextBox 3">
            <a:extLst>
              <a:ext uri="{FF2B5EF4-FFF2-40B4-BE49-F238E27FC236}">
                <a16:creationId xmlns:a16="http://schemas.microsoft.com/office/drawing/2014/main" id="{2D2B8A3E-1E5E-42D0-96EE-FEE8AAC36E42}"/>
              </a:ext>
            </a:extLst>
          </p:cNvPr>
          <p:cNvSpPr txBox="1"/>
          <p:nvPr/>
        </p:nvSpPr>
        <p:spPr>
          <a:xfrm>
            <a:off x="923365" y="1873624"/>
            <a:ext cx="184731" cy="369332"/>
          </a:xfrm>
          <a:prstGeom prst="rect">
            <a:avLst/>
          </a:prstGeom>
          <a:noFill/>
        </p:spPr>
        <p:txBody>
          <a:bodyPr wrap="none" rtlCol="0">
            <a:spAutoFit/>
          </a:bodyPr>
          <a:lstStyle/>
          <a:p>
            <a:endParaRPr lang="en-IN" dirty="0"/>
          </a:p>
        </p:txBody>
      </p:sp>
      <p:sp>
        <p:nvSpPr>
          <p:cNvPr id="5" name="TextBox 4">
            <a:extLst>
              <a:ext uri="{FF2B5EF4-FFF2-40B4-BE49-F238E27FC236}">
                <a16:creationId xmlns:a16="http://schemas.microsoft.com/office/drawing/2014/main" id="{D78106A6-1410-4DE3-88AD-054EFF8C177A}"/>
              </a:ext>
            </a:extLst>
          </p:cNvPr>
          <p:cNvSpPr txBox="1"/>
          <p:nvPr/>
        </p:nvSpPr>
        <p:spPr>
          <a:xfrm>
            <a:off x="923366" y="1690688"/>
            <a:ext cx="10515600" cy="1200329"/>
          </a:xfrm>
          <a:prstGeom prst="rect">
            <a:avLst/>
          </a:prstGeom>
          <a:noFill/>
        </p:spPr>
        <p:txBody>
          <a:bodyPr wrap="square" rtlCol="0">
            <a:spAutoFit/>
          </a:bodyPr>
          <a:lstStyle/>
          <a:p>
            <a:r>
              <a:rPr lang="en-IN" dirty="0"/>
              <a:t>According to the CoSENT paper, the cosine similarity of positive samples should be as large as possible, and the cosine similarity of negative samples should be as small as possible. This is the basis on which the cosine function has been created and is used for generalization and</a:t>
            </a:r>
            <a:r>
              <a:rPr lang="en-US" dirty="0"/>
              <a:t> end-to-end optimization of cosine similarity between representations.</a:t>
            </a:r>
            <a:endParaRPr lang="en-IN" dirty="0"/>
          </a:p>
        </p:txBody>
      </p:sp>
      <p:pic>
        <p:nvPicPr>
          <p:cNvPr id="6" name="Picture 5">
            <a:extLst>
              <a:ext uri="{FF2B5EF4-FFF2-40B4-BE49-F238E27FC236}">
                <a16:creationId xmlns:a16="http://schemas.microsoft.com/office/drawing/2014/main" id="{3BB31143-FEB1-4FE3-88B8-FD60CE98471C}"/>
              </a:ext>
            </a:extLst>
          </p:cNvPr>
          <p:cNvPicPr>
            <a:picLocks noChangeAspect="1"/>
          </p:cNvPicPr>
          <p:nvPr/>
        </p:nvPicPr>
        <p:blipFill>
          <a:blip r:embed="rId2"/>
          <a:stretch>
            <a:fillRect/>
          </a:stretch>
        </p:blipFill>
        <p:spPr>
          <a:xfrm>
            <a:off x="3497355" y="2987001"/>
            <a:ext cx="5197290" cy="883997"/>
          </a:xfrm>
          <a:prstGeom prst="rect">
            <a:avLst/>
          </a:prstGeom>
        </p:spPr>
      </p:pic>
    </p:spTree>
    <p:extLst>
      <p:ext uri="{BB962C8B-B14F-4D97-AF65-F5344CB8AC3E}">
        <p14:creationId xmlns:p14="http://schemas.microsoft.com/office/powerpoint/2010/main" val="110504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C3EC6-9D94-4849-BC36-6A9181550041}"/>
              </a:ext>
            </a:extLst>
          </p:cNvPr>
          <p:cNvSpPr>
            <a:spLocks noGrp="1"/>
          </p:cNvSpPr>
          <p:nvPr>
            <p:ph type="title"/>
          </p:nvPr>
        </p:nvSpPr>
        <p:spPr/>
        <p:txBody>
          <a:bodyPr/>
          <a:lstStyle/>
          <a:p>
            <a:r>
              <a:rPr lang="en-IN" dirty="0"/>
              <a:t>Cosine Objective: </a:t>
            </a:r>
            <a:r>
              <a:rPr lang="en-IN" dirty="0" err="1"/>
              <a:t>AnglE</a:t>
            </a:r>
            <a:r>
              <a:rPr lang="en-IN" dirty="0"/>
              <a:t> API Code</a:t>
            </a:r>
          </a:p>
        </p:txBody>
      </p:sp>
      <p:pic>
        <p:nvPicPr>
          <p:cNvPr id="4" name="Picture 3">
            <a:extLst>
              <a:ext uri="{FF2B5EF4-FFF2-40B4-BE49-F238E27FC236}">
                <a16:creationId xmlns:a16="http://schemas.microsoft.com/office/drawing/2014/main" id="{F806B205-2DC2-4E18-BA71-AD18C862CB73}"/>
              </a:ext>
            </a:extLst>
          </p:cNvPr>
          <p:cNvPicPr>
            <a:picLocks noChangeAspect="1"/>
          </p:cNvPicPr>
          <p:nvPr/>
        </p:nvPicPr>
        <p:blipFill>
          <a:blip r:embed="rId2"/>
          <a:stretch>
            <a:fillRect/>
          </a:stretch>
        </p:blipFill>
        <p:spPr>
          <a:xfrm>
            <a:off x="2242805" y="2258740"/>
            <a:ext cx="6208370" cy="2766229"/>
          </a:xfrm>
          <a:prstGeom prst="rect">
            <a:avLst/>
          </a:prstGeom>
        </p:spPr>
      </p:pic>
      <p:pic>
        <p:nvPicPr>
          <p:cNvPr id="5" name="Picture 4">
            <a:extLst>
              <a:ext uri="{FF2B5EF4-FFF2-40B4-BE49-F238E27FC236}">
                <a16:creationId xmlns:a16="http://schemas.microsoft.com/office/drawing/2014/main" id="{E305E4B4-6C89-433D-AB6C-AD0B3C6D8073}"/>
              </a:ext>
            </a:extLst>
          </p:cNvPr>
          <p:cNvPicPr>
            <a:picLocks noChangeAspect="1"/>
          </p:cNvPicPr>
          <p:nvPr/>
        </p:nvPicPr>
        <p:blipFill>
          <a:blip r:embed="rId3"/>
          <a:stretch>
            <a:fillRect/>
          </a:stretch>
        </p:blipFill>
        <p:spPr>
          <a:xfrm>
            <a:off x="1984207" y="1983368"/>
            <a:ext cx="8223586" cy="275372"/>
          </a:xfrm>
          <a:prstGeom prst="rect">
            <a:avLst/>
          </a:prstGeom>
        </p:spPr>
      </p:pic>
    </p:spTree>
    <p:extLst>
      <p:ext uri="{BB962C8B-B14F-4D97-AF65-F5344CB8AC3E}">
        <p14:creationId xmlns:p14="http://schemas.microsoft.com/office/powerpoint/2010/main" val="3931531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29514-E638-4D3F-820F-BC0174A2A4E2}"/>
              </a:ext>
            </a:extLst>
          </p:cNvPr>
          <p:cNvSpPr>
            <a:spLocks noGrp="1"/>
          </p:cNvSpPr>
          <p:nvPr>
            <p:ph type="title"/>
          </p:nvPr>
        </p:nvSpPr>
        <p:spPr/>
        <p:txBody>
          <a:bodyPr/>
          <a:lstStyle/>
          <a:p>
            <a:r>
              <a:rPr lang="en-IN" dirty="0"/>
              <a:t>In-Batch Negatives</a:t>
            </a:r>
          </a:p>
        </p:txBody>
      </p:sp>
      <p:sp>
        <p:nvSpPr>
          <p:cNvPr id="3" name="Content Placeholder 2">
            <a:extLst>
              <a:ext uri="{FF2B5EF4-FFF2-40B4-BE49-F238E27FC236}">
                <a16:creationId xmlns:a16="http://schemas.microsoft.com/office/drawing/2014/main" id="{3D587DCD-695C-4E8B-B3F8-2482064A8F51}"/>
              </a:ext>
            </a:extLst>
          </p:cNvPr>
          <p:cNvSpPr>
            <a:spLocks noGrp="1"/>
          </p:cNvSpPr>
          <p:nvPr>
            <p:ph idx="1"/>
          </p:nvPr>
        </p:nvSpPr>
        <p:spPr>
          <a:xfrm>
            <a:off x="838200" y="2486897"/>
            <a:ext cx="10515600" cy="3666564"/>
          </a:xfrm>
        </p:spPr>
        <p:txBody>
          <a:bodyPr>
            <a:noAutofit/>
          </a:bodyPr>
          <a:lstStyle/>
          <a:p>
            <a:r>
              <a:rPr lang="en-US" sz="2000" b="1" dirty="0"/>
              <a:t>Positive Pairs: </a:t>
            </a:r>
            <a:r>
              <a:rPr lang="en-US" sz="2000" dirty="0"/>
              <a:t>Within a training batch, for a given data point (e.g., a sentence), its positive pair is typically another data point that is semantically similar or related based on the task (e.g., another sentence that it entails in the context of NLI).</a:t>
            </a:r>
          </a:p>
          <a:p>
            <a:pPr marL="0" indent="0">
              <a:buNone/>
            </a:pPr>
            <a:endParaRPr lang="en-US" sz="2000" dirty="0"/>
          </a:p>
          <a:p>
            <a:r>
              <a:rPr lang="en-US" sz="2000" b="1" dirty="0"/>
              <a:t>Negative Pairs: </a:t>
            </a:r>
            <a:r>
              <a:rPr lang="en-US" sz="2000" dirty="0"/>
              <a:t>Negative pairs are pairs of data points that are not supposed to be similar or related. In the case of in-batch negatives, these negative pairs are constructed using other data points present in the same batch.</a:t>
            </a:r>
          </a:p>
          <a:p>
            <a:pPr marL="0" indent="0">
              <a:buNone/>
            </a:pPr>
            <a:endParaRPr lang="en-US" sz="2000" dirty="0"/>
          </a:p>
          <a:p>
            <a:r>
              <a:rPr lang="en-US" sz="2000" b="1" dirty="0"/>
              <a:t>Constructing In-batch Negatives: </a:t>
            </a:r>
            <a:r>
              <a:rPr lang="en-US" sz="2000" dirty="0"/>
              <a:t>If the batch size is N, and for each example in the batch, the other N-1 examples are treated as potential negatives. This is under the assumption that randomly chosen examples from the dataset are unlikely to be similar or related (especially true for large and diverse datasets like NLI).</a:t>
            </a:r>
            <a:endParaRPr lang="en-IN" sz="2000" dirty="0"/>
          </a:p>
        </p:txBody>
      </p:sp>
      <p:sp>
        <p:nvSpPr>
          <p:cNvPr id="4" name="TextBox 3">
            <a:extLst>
              <a:ext uri="{FF2B5EF4-FFF2-40B4-BE49-F238E27FC236}">
                <a16:creationId xmlns:a16="http://schemas.microsoft.com/office/drawing/2014/main" id="{7D842E88-29AC-4420-AEC3-20DEE51BAF35}"/>
              </a:ext>
            </a:extLst>
          </p:cNvPr>
          <p:cNvSpPr txBox="1"/>
          <p:nvPr/>
        </p:nvSpPr>
        <p:spPr>
          <a:xfrm>
            <a:off x="838200" y="1545555"/>
            <a:ext cx="10679409" cy="707886"/>
          </a:xfrm>
          <a:prstGeom prst="rect">
            <a:avLst/>
          </a:prstGeom>
          <a:noFill/>
        </p:spPr>
        <p:txBody>
          <a:bodyPr wrap="square" rtlCol="0">
            <a:spAutoFit/>
          </a:bodyPr>
          <a:lstStyle/>
          <a:p>
            <a:r>
              <a:rPr lang="en-US" sz="2000" dirty="0"/>
              <a:t>The concept of in-batch negative samples is related to the training strategy, especially in the context of contrastive learning or when optimizing embedding spaces.</a:t>
            </a:r>
            <a:endParaRPr lang="en-IN" sz="2000" dirty="0"/>
          </a:p>
        </p:txBody>
      </p:sp>
    </p:spTree>
    <p:extLst>
      <p:ext uri="{BB962C8B-B14F-4D97-AF65-F5344CB8AC3E}">
        <p14:creationId xmlns:p14="http://schemas.microsoft.com/office/powerpoint/2010/main" val="188983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35EA8-33A9-43F3-9C14-6E83465DBCFE}"/>
              </a:ext>
            </a:extLst>
          </p:cNvPr>
          <p:cNvSpPr>
            <a:spLocks noGrp="1"/>
          </p:cNvSpPr>
          <p:nvPr>
            <p:ph type="title"/>
          </p:nvPr>
        </p:nvSpPr>
        <p:spPr/>
        <p:txBody>
          <a:bodyPr/>
          <a:lstStyle/>
          <a:p>
            <a:r>
              <a:rPr lang="en-US" dirty="0"/>
              <a:t>In-Batch Negatives: Example</a:t>
            </a:r>
            <a:endParaRPr lang="en-IN" dirty="0"/>
          </a:p>
        </p:txBody>
      </p:sp>
      <p:sp>
        <p:nvSpPr>
          <p:cNvPr id="3" name="Content Placeholder 2">
            <a:extLst>
              <a:ext uri="{FF2B5EF4-FFF2-40B4-BE49-F238E27FC236}">
                <a16:creationId xmlns:a16="http://schemas.microsoft.com/office/drawing/2014/main" id="{AB3A37C6-FEC8-4D0C-A8E7-D5C89EBE590D}"/>
              </a:ext>
            </a:extLst>
          </p:cNvPr>
          <p:cNvSpPr>
            <a:spLocks noGrp="1"/>
          </p:cNvSpPr>
          <p:nvPr>
            <p:ph idx="1"/>
          </p:nvPr>
        </p:nvSpPr>
        <p:spPr/>
        <p:txBody>
          <a:bodyPr>
            <a:normAutofit/>
          </a:bodyPr>
          <a:lstStyle/>
          <a:p>
            <a:r>
              <a:rPr lang="en-US" sz="2000" b="1" dirty="0"/>
              <a:t>Batch of Sentences: </a:t>
            </a:r>
            <a:r>
              <a:rPr lang="en-US" sz="2000" dirty="0"/>
              <a:t>Consider a batch with four sentences - </a:t>
            </a:r>
            <a:r>
              <a:rPr lang="en-US" sz="2000" i="1" dirty="0"/>
              <a:t>S</a:t>
            </a:r>
            <a:r>
              <a:rPr lang="en-US" sz="2000" dirty="0"/>
              <a:t>1, </a:t>
            </a:r>
            <a:r>
              <a:rPr lang="en-US" sz="2000" i="1" dirty="0"/>
              <a:t>S</a:t>
            </a:r>
            <a:r>
              <a:rPr lang="en-US" sz="2000" dirty="0"/>
              <a:t>2, </a:t>
            </a:r>
            <a:r>
              <a:rPr lang="en-US" sz="2000" i="1" dirty="0"/>
              <a:t>S</a:t>
            </a:r>
            <a:r>
              <a:rPr lang="en-US" sz="2000" dirty="0"/>
              <a:t>3, </a:t>
            </a:r>
            <a:r>
              <a:rPr lang="en-US" sz="2000" i="1" dirty="0"/>
              <a:t>S</a:t>
            </a:r>
            <a:r>
              <a:rPr lang="en-US" sz="2000" dirty="0"/>
              <a:t>4. Let us assume </a:t>
            </a:r>
            <a:r>
              <a:rPr lang="en-US" sz="2000" i="1" dirty="0"/>
              <a:t>S</a:t>
            </a:r>
            <a:r>
              <a:rPr lang="en-US" sz="2000" dirty="0"/>
              <a:t>1 and </a:t>
            </a:r>
            <a:r>
              <a:rPr lang="en-US" sz="2000" i="1" dirty="0"/>
              <a:t>S</a:t>
            </a:r>
            <a:r>
              <a:rPr lang="en-US" sz="2000" dirty="0"/>
              <a:t>2 are semantically similar, and </a:t>
            </a:r>
            <a:r>
              <a:rPr lang="en-US" sz="2000" i="1" dirty="0"/>
              <a:t>S</a:t>
            </a:r>
            <a:r>
              <a:rPr lang="en-US" sz="2000" dirty="0"/>
              <a:t>3 and </a:t>
            </a:r>
            <a:r>
              <a:rPr lang="en-US" sz="2000" i="1" dirty="0"/>
              <a:t>S</a:t>
            </a:r>
            <a:r>
              <a:rPr lang="en-US" sz="2000" dirty="0"/>
              <a:t>4 are another pair of semantically similar sentences.</a:t>
            </a:r>
          </a:p>
          <a:p>
            <a:pPr marL="0" indent="0">
              <a:buNone/>
            </a:pPr>
            <a:endParaRPr lang="en-US" sz="2000" dirty="0"/>
          </a:p>
          <a:p>
            <a:r>
              <a:rPr lang="en-US" sz="2000" b="1" dirty="0"/>
              <a:t>In-Batch Negatives: </a:t>
            </a:r>
            <a:r>
              <a:rPr lang="en-US" sz="2000" dirty="0"/>
              <a:t>In traditional contrastive learning, </a:t>
            </a:r>
            <a:r>
              <a:rPr lang="en-US" sz="2000" i="1" dirty="0"/>
              <a:t>S</a:t>
            </a:r>
            <a:r>
              <a:rPr lang="en-US" sz="2000" dirty="0"/>
              <a:t>3 and </a:t>
            </a:r>
            <a:r>
              <a:rPr lang="en-US" sz="2000" i="1" dirty="0"/>
              <a:t>S</a:t>
            </a:r>
            <a:r>
              <a:rPr lang="en-US" sz="2000" dirty="0"/>
              <a:t>4 would be considered in-batch negatives for </a:t>
            </a:r>
            <a:r>
              <a:rPr lang="en-US" sz="2000" i="1" dirty="0"/>
              <a:t>S</a:t>
            </a:r>
            <a:r>
              <a:rPr lang="en-US" sz="2000" dirty="0"/>
              <a:t>1, as they are different and not explicitly labeled as positive pairs with </a:t>
            </a:r>
            <a:r>
              <a:rPr lang="en-US" sz="2000" i="1" dirty="0"/>
              <a:t>S</a:t>
            </a:r>
            <a:r>
              <a:rPr lang="en-US" sz="2000" dirty="0"/>
              <a:t>1.</a:t>
            </a:r>
          </a:p>
          <a:p>
            <a:pPr marL="0" indent="0">
              <a:buNone/>
            </a:pPr>
            <a:endParaRPr lang="en-US" sz="2000" dirty="0"/>
          </a:p>
          <a:p>
            <a:r>
              <a:rPr lang="en-US" sz="2000" b="1" dirty="0"/>
              <a:t>Objective Function: </a:t>
            </a:r>
            <a:r>
              <a:rPr lang="en-US" sz="2000" dirty="0"/>
              <a:t>The model would use a cosine similarity-based objective to maximize the similarity between </a:t>
            </a:r>
            <a:r>
              <a:rPr lang="en-US" sz="2000" i="1" dirty="0"/>
              <a:t>S</a:t>
            </a:r>
            <a:r>
              <a:rPr lang="en-US" sz="2000" dirty="0"/>
              <a:t>1 and </a:t>
            </a:r>
            <a:r>
              <a:rPr lang="en-US" sz="2000" i="1" dirty="0"/>
              <a:t>S</a:t>
            </a:r>
            <a:r>
              <a:rPr lang="en-US" sz="2000" dirty="0"/>
              <a:t>2 and minimize it between </a:t>
            </a:r>
            <a:r>
              <a:rPr lang="en-US" sz="2000" i="1" dirty="0"/>
              <a:t>S</a:t>
            </a:r>
            <a:r>
              <a:rPr lang="en-US" sz="2000" dirty="0"/>
              <a:t>1 and the in-batch negatives </a:t>
            </a:r>
            <a:r>
              <a:rPr lang="en-US" sz="2000" i="1" dirty="0"/>
              <a:t>S</a:t>
            </a:r>
            <a:r>
              <a:rPr lang="en-US" sz="2000" dirty="0"/>
              <a:t>3 and </a:t>
            </a:r>
            <a:r>
              <a:rPr lang="en-US" sz="2000" i="1" dirty="0"/>
              <a:t>S</a:t>
            </a:r>
            <a:r>
              <a:rPr lang="en-US" sz="2000" dirty="0"/>
              <a:t>4.</a:t>
            </a:r>
          </a:p>
          <a:p>
            <a:pPr marL="0" indent="0">
              <a:buNone/>
            </a:pPr>
            <a:endParaRPr lang="en-IN" sz="2000" dirty="0"/>
          </a:p>
          <a:p>
            <a:r>
              <a:rPr lang="en-IN" sz="2000" b="1" dirty="0" err="1"/>
              <a:t>AnglE</a:t>
            </a:r>
            <a:r>
              <a:rPr lang="en-IN" sz="2000" b="1" dirty="0"/>
              <a:t> Approach: </a:t>
            </a:r>
            <a:r>
              <a:rPr lang="en-US" sz="2000" dirty="0" err="1"/>
              <a:t>AnglE</a:t>
            </a:r>
            <a:r>
              <a:rPr lang="en-US" sz="2000" dirty="0"/>
              <a:t> acknowledges the potential issue with in-batch negatives. It recognizes that without proper annotation, it's uncertain whether </a:t>
            </a:r>
            <a:r>
              <a:rPr lang="en-US" sz="2000" i="1" dirty="0"/>
              <a:t>S</a:t>
            </a:r>
            <a:r>
              <a:rPr lang="en-US" sz="2000" dirty="0"/>
              <a:t>3 and </a:t>
            </a:r>
            <a:r>
              <a:rPr lang="en-US" sz="2000" i="1" dirty="0"/>
              <a:t>S</a:t>
            </a:r>
            <a:r>
              <a:rPr lang="en-US" sz="2000" dirty="0"/>
              <a:t>4 are truly negatives for </a:t>
            </a:r>
            <a:r>
              <a:rPr lang="en-US" sz="2000" i="1" dirty="0"/>
              <a:t>S</a:t>
            </a:r>
            <a:r>
              <a:rPr lang="en-US" sz="2000" dirty="0"/>
              <a:t>1.</a:t>
            </a:r>
            <a:endParaRPr lang="en-IN" sz="2000" dirty="0"/>
          </a:p>
        </p:txBody>
      </p:sp>
    </p:spTree>
    <p:extLst>
      <p:ext uri="{BB962C8B-B14F-4D97-AF65-F5344CB8AC3E}">
        <p14:creationId xmlns:p14="http://schemas.microsoft.com/office/powerpoint/2010/main" val="1582590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682B9-D2DE-4056-8D07-D82FDC4315B1}"/>
              </a:ext>
            </a:extLst>
          </p:cNvPr>
          <p:cNvSpPr>
            <a:spLocks noGrp="1"/>
          </p:cNvSpPr>
          <p:nvPr>
            <p:ph type="title"/>
          </p:nvPr>
        </p:nvSpPr>
        <p:spPr/>
        <p:txBody>
          <a:bodyPr/>
          <a:lstStyle/>
          <a:p>
            <a:r>
              <a:rPr lang="en-IN" dirty="0"/>
              <a:t>In-Batch Negatives: Objective Function</a:t>
            </a:r>
          </a:p>
        </p:txBody>
      </p:sp>
      <p:sp>
        <p:nvSpPr>
          <p:cNvPr id="4" name="TextBox 3">
            <a:extLst>
              <a:ext uri="{FF2B5EF4-FFF2-40B4-BE49-F238E27FC236}">
                <a16:creationId xmlns:a16="http://schemas.microsoft.com/office/drawing/2014/main" id="{34356A91-A76B-4B03-ABCB-9337FD778DA8}"/>
              </a:ext>
            </a:extLst>
          </p:cNvPr>
          <p:cNvSpPr txBox="1"/>
          <p:nvPr/>
        </p:nvSpPr>
        <p:spPr>
          <a:xfrm>
            <a:off x="838201" y="1452282"/>
            <a:ext cx="10515599" cy="1815882"/>
          </a:xfrm>
          <a:prstGeom prst="rect">
            <a:avLst/>
          </a:prstGeom>
          <a:noFill/>
        </p:spPr>
        <p:txBody>
          <a:bodyPr wrap="square" rtlCol="0">
            <a:spAutoFit/>
          </a:bodyPr>
          <a:lstStyle/>
          <a:p>
            <a:r>
              <a:rPr lang="en-US" dirty="0"/>
              <a:t>The in-batch negative objective function then uses these in-batch negatives to calculate the loss, encouraging the model to learn embeddings such that positives are closer together and negatives are farther apart in the embedding space. </a:t>
            </a:r>
            <a:r>
              <a:rPr lang="en-IN" dirty="0"/>
              <a:t>In normal contrastive models, positive samples are generated through data augmentation whereas, in here supervised positive samples are used.</a:t>
            </a:r>
          </a:p>
          <a:p>
            <a:endParaRPr lang="en-IN" dirty="0"/>
          </a:p>
          <a:p>
            <a:endParaRPr lang="en-IN" dirty="0"/>
          </a:p>
        </p:txBody>
      </p:sp>
      <p:sp>
        <p:nvSpPr>
          <p:cNvPr id="5" name="TextBox 4">
            <a:extLst>
              <a:ext uri="{FF2B5EF4-FFF2-40B4-BE49-F238E27FC236}">
                <a16:creationId xmlns:a16="http://schemas.microsoft.com/office/drawing/2014/main" id="{414672C7-BDB2-4D35-A59B-2BEF06D3F7F4}"/>
              </a:ext>
            </a:extLst>
          </p:cNvPr>
          <p:cNvSpPr txBox="1"/>
          <p:nvPr/>
        </p:nvSpPr>
        <p:spPr>
          <a:xfrm>
            <a:off x="908661" y="4102514"/>
            <a:ext cx="4521944" cy="1754326"/>
          </a:xfrm>
          <a:prstGeom prst="rect">
            <a:avLst/>
          </a:prstGeom>
          <a:noFill/>
        </p:spPr>
        <p:txBody>
          <a:bodyPr wrap="none" rtlCol="0">
            <a:spAutoFit/>
          </a:bodyPr>
          <a:lstStyle/>
          <a:p>
            <a:pPr marL="285750" indent="-285750">
              <a:buFont typeface="Arial" panose="020B0604020202020204" pitchFamily="34" charset="0"/>
              <a:buChar char="•"/>
            </a:pPr>
            <a:r>
              <a:rPr lang="en-US" dirty="0"/>
              <a:t>τ - Temperature Hyperparameter</a:t>
            </a:r>
          </a:p>
          <a:p>
            <a:pPr marL="285750" indent="-285750">
              <a:buFont typeface="Arial" panose="020B0604020202020204" pitchFamily="34" charset="0"/>
              <a:buChar char="•"/>
            </a:pPr>
            <a:r>
              <a:rPr lang="en-US" dirty="0"/>
              <a:t>b - Batch number</a:t>
            </a:r>
          </a:p>
          <a:p>
            <a:pPr marL="285750" indent="-285750">
              <a:buFont typeface="Arial" panose="020B0604020202020204" pitchFamily="34" charset="0"/>
              <a:buChar char="•"/>
            </a:pPr>
            <a:r>
              <a:rPr lang="en-US" dirty="0"/>
              <a:t>X</a:t>
            </a:r>
            <a:r>
              <a:rPr lang="en-US" baseline="30000" dirty="0"/>
              <a:t>+</a:t>
            </a:r>
            <a:r>
              <a:rPr lang="en-IN" i="1" baseline="-25000" dirty="0"/>
              <a:t>bi</a:t>
            </a:r>
            <a:r>
              <a:rPr lang="en-IN" i="1" dirty="0"/>
              <a:t> </a:t>
            </a:r>
            <a:r>
              <a:rPr lang="en-IN" dirty="0"/>
              <a:t>and </a:t>
            </a:r>
            <a:r>
              <a:rPr lang="en-IN" dirty="0" err="1"/>
              <a:t>X</a:t>
            </a:r>
            <a:r>
              <a:rPr lang="en-IN" baseline="30000" dirty="0" err="1"/>
              <a:t>+</a:t>
            </a:r>
            <a:r>
              <a:rPr lang="en-IN" baseline="-25000" dirty="0" err="1"/>
              <a:t>bj</a:t>
            </a:r>
            <a:r>
              <a:rPr lang="en-IN" dirty="0"/>
              <a:t> - </a:t>
            </a:r>
            <a:r>
              <a:rPr lang="en-US" dirty="0"/>
              <a:t>Positive Samples of </a:t>
            </a:r>
            <a:r>
              <a:rPr lang="en-US" dirty="0" err="1"/>
              <a:t>X</a:t>
            </a:r>
            <a:r>
              <a:rPr lang="en-US" i="1" baseline="-25000" dirty="0" err="1"/>
              <a:t>bi</a:t>
            </a:r>
            <a:r>
              <a:rPr lang="en-US" dirty="0"/>
              <a:t> and </a:t>
            </a:r>
            <a:r>
              <a:rPr lang="en-US" dirty="0" err="1"/>
              <a:t>X</a:t>
            </a:r>
            <a:r>
              <a:rPr lang="en-US" i="1" baseline="-25000" dirty="0" err="1"/>
              <a:t>bj</a:t>
            </a:r>
            <a:endParaRPr lang="en-US" i="1" baseline="-25000" dirty="0"/>
          </a:p>
          <a:p>
            <a:pPr marL="285750" indent="-285750">
              <a:buFont typeface="Arial" panose="020B0604020202020204" pitchFamily="34" charset="0"/>
              <a:buChar char="•"/>
            </a:pPr>
            <a:r>
              <a:rPr lang="en-US" dirty="0"/>
              <a:t>m - Number of Positive Pairs in </a:t>
            </a:r>
            <a:r>
              <a:rPr lang="en-US" dirty="0" err="1"/>
              <a:t>b</a:t>
            </a:r>
            <a:r>
              <a:rPr lang="en-US" baseline="30000" dirty="0" err="1"/>
              <a:t>th</a:t>
            </a:r>
            <a:r>
              <a:rPr lang="en-US" dirty="0"/>
              <a:t> batch</a:t>
            </a:r>
          </a:p>
          <a:p>
            <a:pPr marL="285750" indent="-285750">
              <a:buFont typeface="Arial" panose="020B0604020202020204" pitchFamily="34" charset="0"/>
              <a:buChar char="•"/>
            </a:pPr>
            <a:r>
              <a:rPr lang="en-US" dirty="0"/>
              <a:t>N - </a:t>
            </a:r>
            <a:r>
              <a:rPr lang="en-IN" dirty="0"/>
              <a:t>Batch Size</a:t>
            </a:r>
          </a:p>
          <a:p>
            <a:pPr marL="285750" indent="-285750">
              <a:buFont typeface="Arial" panose="020B0604020202020204" pitchFamily="34" charset="0"/>
              <a:buChar char="•"/>
            </a:pPr>
            <a:r>
              <a:rPr lang="en-IN" dirty="0"/>
              <a:t>cos(・) - Cosine Similarity Function</a:t>
            </a:r>
          </a:p>
        </p:txBody>
      </p:sp>
      <p:pic>
        <p:nvPicPr>
          <p:cNvPr id="6" name="Picture 5">
            <a:extLst>
              <a:ext uri="{FF2B5EF4-FFF2-40B4-BE49-F238E27FC236}">
                <a16:creationId xmlns:a16="http://schemas.microsoft.com/office/drawing/2014/main" id="{6BD606A8-8F08-4A3A-89AE-FB8F4B609758}"/>
              </a:ext>
            </a:extLst>
          </p:cNvPr>
          <p:cNvPicPr>
            <a:picLocks noChangeAspect="1"/>
          </p:cNvPicPr>
          <p:nvPr/>
        </p:nvPicPr>
        <p:blipFill>
          <a:blip r:embed="rId2"/>
          <a:stretch>
            <a:fillRect/>
          </a:stretch>
        </p:blipFill>
        <p:spPr>
          <a:xfrm>
            <a:off x="3600192" y="2877943"/>
            <a:ext cx="4138019" cy="914479"/>
          </a:xfrm>
          <a:prstGeom prst="rect">
            <a:avLst/>
          </a:prstGeom>
        </p:spPr>
      </p:pic>
    </p:spTree>
    <p:extLst>
      <p:ext uri="{BB962C8B-B14F-4D97-AF65-F5344CB8AC3E}">
        <p14:creationId xmlns:p14="http://schemas.microsoft.com/office/powerpoint/2010/main" val="2116904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3516</TotalTime>
  <Words>2102</Words>
  <Application>Microsoft Office PowerPoint</Application>
  <PresentationFormat>Widescreen</PresentationFormat>
  <Paragraphs>160</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AnglE</vt:lpstr>
      <vt:lpstr>Common problems with current LLMs</vt:lpstr>
      <vt:lpstr>Contributions of AnglE</vt:lpstr>
      <vt:lpstr>Input Layer</vt:lpstr>
      <vt:lpstr>Cosine Objective</vt:lpstr>
      <vt:lpstr>Cosine Objective: AnglE API Code</vt:lpstr>
      <vt:lpstr>In-Batch Negatives</vt:lpstr>
      <vt:lpstr>In-Batch Negatives: Example</vt:lpstr>
      <vt:lpstr>In-Batch Negatives: Objective Function</vt:lpstr>
      <vt:lpstr>In-Batch Negatives: AnglE API Code</vt:lpstr>
      <vt:lpstr>Angle Optimization</vt:lpstr>
      <vt:lpstr>Angle Optimization: Mathematics</vt:lpstr>
      <vt:lpstr>Angle Optimization: Mathematics Cont.</vt:lpstr>
      <vt:lpstr>Angle Optimization: Mathematics Cont.</vt:lpstr>
      <vt:lpstr>Angle Optimization: Objective Function</vt:lpstr>
      <vt:lpstr>Total Loss</vt:lpstr>
      <vt:lpstr>Temperature Hyperparameters (τ)</vt:lpstr>
      <vt:lpstr>Pretraining and Hyperparameter Values</vt:lpstr>
      <vt:lpstr>Transfer Tasks</vt:lpstr>
      <vt:lpstr>Transfer Tasks: Reported Results</vt:lpstr>
      <vt:lpstr>Non-Transfer Tasks</vt:lpstr>
      <vt:lpstr>Non-Transfer Tasks: Reported Results</vt:lpstr>
      <vt:lpstr>Ablation Study</vt:lpstr>
      <vt:lpstr>Self-Experiment: Classification Task on SentEval Datasets</vt:lpstr>
      <vt:lpstr>Self-Experiment: Classification Task on SentEval Datasets Results</vt:lpstr>
      <vt:lpstr>Self-Experiment: Classification Task on SentEval Datasets Results – Box Plot</vt:lpstr>
      <vt:lpstr>Self-Experiment: Classification Task on SentEval Datasets Results – Performance Comparison</vt:lpstr>
      <vt:lpstr>Self-Experiment: STS Tasks</vt:lpstr>
      <vt:lpstr>Self-Experiment: STS Tasks Results</vt:lpstr>
      <vt:lpstr>Training Process</vt:lpstr>
      <vt:lpstr>Testing Process</vt:lpstr>
      <vt:lpstr>Example of Class Separation Improvement (PCA) – BERT vs AnglE-BERT</vt:lpstr>
      <vt:lpstr>Ongoing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AnglE</dc:title>
  <dc:creator>Bishwadeep Sikder</dc:creator>
  <cp:lastModifiedBy>Bishwadeep Sikder</cp:lastModifiedBy>
  <cp:revision>143</cp:revision>
  <dcterms:created xsi:type="dcterms:W3CDTF">2024-01-17T08:25:14Z</dcterms:created>
  <dcterms:modified xsi:type="dcterms:W3CDTF">2024-01-19T19:02:09Z</dcterms:modified>
</cp:coreProperties>
</file>