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wmf" ContentType="image/x-wm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7" r:id="rId1"/>
    <p:sldMasterId id="2147483991" r:id="rId2"/>
  </p:sldMasterIdLst>
  <p:notesMasterIdLst>
    <p:notesMasterId r:id="rId24"/>
  </p:notesMasterIdLst>
  <p:handoutMasterIdLst>
    <p:handoutMasterId r:id="rId25"/>
  </p:handoutMasterIdLst>
  <p:sldIdLst>
    <p:sldId id="322" r:id="rId3"/>
    <p:sldId id="368" r:id="rId4"/>
    <p:sldId id="300" r:id="rId5"/>
    <p:sldId id="356" r:id="rId6"/>
    <p:sldId id="366" r:id="rId7"/>
    <p:sldId id="357" r:id="rId8"/>
    <p:sldId id="358" r:id="rId9"/>
    <p:sldId id="360" r:id="rId10"/>
    <p:sldId id="365" r:id="rId11"/>
    <p:sldId id="303" r:id="rId12"/>
    <p:sldId id="308" r:id="rId13"/>
    <p:sldId id="309" r:id="rId14"/>
    <p:sldId id="310" r:id="rId15"/>
    <p:sldId id="359" r:id="rId16"/>
    <p:sldId id="363" r:id="rId17"/>
    <p:sldId id="362" r:id="rId18"/>
    <p:sldId id="364" r:id="rId19"/>
    <p:sldId id="304" r:id="rId20"/>
    <p:sldId id="305" r:id="rId21"/>
    <p:sldId id="306" r:id="rId22"/>
    <p:sldId id="369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Arial Unicode MS" charset="0"/>
        <a:cs typeface="Arial Unicode MS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Arial Unicode MS" charset="0"/>
        <a:cs typeface="Arial Unicode MS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Arial Unicode MS" charset="0"/>
        <a:cs typeface="Arial Unicode MS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Arial Unicode MS" charset="0"/>
        <a:cs typeface="Arial Unicode MS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Arial Unicode MS" charset="0"/>
        <a:cs typeface="Arial Unicode MS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Arial Unicode MS" charset="0"/>
        <a:cs typeface="Arial Unicode MS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Arial Unicode MS" charset="0"/>
        <a:cs typeface="Arial Unicode MS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Arial Unicode MS" charset="0"/>
        <a:cs typeface="Arial Unicode MS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Arial Unicode MS" charset="0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B2B2B2"/>
    <a:srgbClr val="FF9966"/>
    <a:srgbClr val="F4F3EB"/>
    <a:srgbClr val="F0EEEB"/>
    <a:srgbClr val="00A000"/>
    <a:srgbClr val="A40508"/>
    <a:srgbClr val="A50021"/>
    <a:srgbClr val="F2E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85" autoAdjust="0"/>
  </p:normalViewPr>
  <p:slideViewPr>
    <p:cSldViewPr>
      <p:cViewPr varScale="1">
        <p:scale>
          <a:sx n="112" d="100"/>
          <a:sy n="112" d="100"/>
        </p:scale>
        <p:origin x="-17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780"/>
    </p:cViewPr>
  </p:sorterViewPr>
  <p:notesViewPr>
    <p:cSldViewPr>
      <p:cViewPr varScale="1">
        <p:scale>
          <a:sx n="66" d="100"/>
          <a:sy n="66" d="100"/>
        </p:scale>
        <p:origin x="65536" y="13457817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fld id="{B27EA9F4-39C3-B746-B97D-7E2F36F630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92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01CFE6-A494-3949-956F-D77DC776E6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9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MS PGothic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MS PGothic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MS PGothic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Gothic" pitchFamily="34" charset="-128"/>
        <a:cs typeface="MS PGothic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F4BCD19-3634-4E42-B2B9-4A384D4ED5CB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D4097EF-A198-334A-A405-DF354114D4BB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533400"/>
            <a:ext cx="2114550" cy="57912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33400"/>
            <a:ext cx="6191250" cy="57912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A590936-F1A1-4040-B015-5C8EA49D7611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05800" cy="4572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51054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51054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200400" y="6400800"/>
            <a:ext cx="5562600" cy="304800"/>
          </a:xfrm>
        </p:spPr>
        <p:txBody>
          <a:bodyPr/>
          <a:lstStyle>
            <a:lvl1pPr>
              <a:defRPr smtClean="0"/>
            </a:lvl1pPr>
          </a:lstStyle>
          <a:p>
            <a:fld id="{21832A92-BD5F-8544-A3D7-E79C3F601AA6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04800" y="533400"/>
            <a:ext cx="8305800" cy="4572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4152900" cy="24765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152900" cy="24765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3848100"/>
            <a:ext cx="4152900" cy="24765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3848100"/>
            <a:ext cx="4152900" cy="24765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200400" y="6400800"/>
            <a:ext cx="5562600" cy="304800"/>
          </a:xfrm>
        </p:spPr>
        <p:txBody>
          <a:bodyPr/>
          <a:lstStyle>
            <a:lvl1pPr>
              <a:defRPr smtClean="0"/>
            </a:lvl1pPr>
          </a:lstStyle>
          <a:p>
            <a:fld id="{09583E33-73B3-6246-AB26-155D849AB121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600" i="1">
                <a:solidFill>
                  <a:srgbClr val="FFFFFF"/>
                </a:solidFill>
                <a:latin typeface="Calibri" charset="0"/>
                <a:ea typeface="MS PGothic" pitchFamily="34" charset="-128"/>
                <a:cs typeface="MS PGothic" pitchFamily="34" charset="-128"/>
              </a:rPr>
              <a:t>Introduction to Information Retrieval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FFFFF"/>
                </a:solidFill>
                <a:latin typeface="Calibri" charset="0"/>
                <a:ea typeface="MS PGothic" pitchFamily="34" charset="-128"/>
                <a:cs typeface="MS PGothic" pitchFamily="34" charset="-128"/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FFFFF"/>
                </a:solidFill>
                <a:latin typeface="Calibri" charset="0"/>
                <a:ea typeface="MS PGothic" pitchFamily="34" charset="-128"/>
                <a:cs typeface="MS PGothic" pitchFamily="34" charset="-128"/>
              </a:rPr>
              <a:t> 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 anchor="ctr"/>
          <a:lstStyle>
            <a:lvl1pPr>
              <a:defRPr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C23FFFF-367E-1F4B-8CC5-8F0608636D93}" type="datetime1">
              <a:rPr lang="en-US"/>
              <a:pPr/>
              <a:t>17-03-28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 anchor="ctr"/>
          <a:lstStyle>
            <a:lvl1pPr>
              <a:defRPr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 anchor="ctr"/>
          <a:lstStyle>
            <a:lvl1pPr>
              <a:defRPr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C97D000-437F-6C43-B185-0A35371B7F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600" i="1">
                <a:solidFill>
                  <a:srgbClr val="FFFFFF"/>
                </a:solidFill>
                <a:latin typeface="Calibri" charset="0"/>
                <a:ea typeface="MS PGothic" pitchFamily="34" charset="-128"/>
                <a:cs typeface="MS PGothic" pitchFamily="34" charset="-128"/>
              </a:rPr>
              <a:t>Introduction to Information Retrieval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FFFFF"/>
                </a:solidFill>
                <a:latin typeface="Calibri" charset="0"/>
                <a:ea typeface="MS PGothic" pitchFamily="34" charset="-128"/>
                <a:cs typeface="MS PGothic" pitchFamily="34" charset="-128"/>
              </a:rPr>
              <a:t>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FFFFF"/>
                </a:solidFill>
                <a:latin typeface="Calibri" charset="0"/>
                <a:ea typeface="MS PGothic" pitchFamily="34" charset="-128"/>
                <a:cs typeface="MS PGothic" pitchFamily="34" charset="-128"/>
              </a:rPr>
              <a:t> 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 anchor="ctr"/>
          <a:lstStyle>
            <a:lvl1pPr>
              <a:defRPr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A275EAB4-E93B-A54F-8D10-CC50FB3ED964}" type="datetime1">
              <a:rPr lang="en-US"/>
              <a:pPr/>
              <a:t>17-03-28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 anchor="ctr"/>
          <a:lstStyle>
            <a:lvl1pPr>
              <a:defRPr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 anchor="ctr"/>
          <a:lstStyle>
            <a:lvl1pPr>
              <a:defRPr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5CABD6C-3269-CA42-8359-4F2742D488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437016-F68F-324F-9F1D-B7134694989A}" type="datetime1">
              <a:rPr lang="en-US"/>
              <a:pPr/>
              <a:t>17-03-28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1E2CE-3D27-EE48-A0AD-C0EFADBE6D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C38695B-ADEF-0146-92BD-B3EDC30C8206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4C23A43-2409-B444-8719-6861E41C31BD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2174FB3-7D1B-6A47-931A-1E57B1D5636B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43BFA5-8A0F-AB4C-A8F1-0757FD39A4C9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23DBEB-A7D2-AC4F-8183-94F5945A4C27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D192A24-B550-5A4D-B556-BA6ECD3B41B1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8EC739-A9D7-C441-9027-575DA79E9A3A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B35FEC9-525D-4A45-86A4-A21199EA7BD3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Fourth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00400" y="6400800"/>
            <a:ext cx="556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+mn-lt"/>
                <a:ea typeface="宋体" charset="-122"/>
                <a:cs typeface="宋体" charset="-122"/>
              </a:defRPr>
            </a:lvl1pPr>
          </a:lstStyle>
          <a:p>
            <a:fld id="{E8CC499C-7730-064D-AAB2-440F3CBF2F2A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  <p:sldLayoutId id="2147483989" r:id="rId12"/>
    <p:sldLayoutId id="2147483990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9pPr>
    </p:titleStyle>
    <p:bodyStyle>
      <a:lvl1pPr marL="236538" indent="-236538" algn="l" rtl="0" fontAlgn="base">
        <a:spcBef>
          <a:spcPct val="70000"/>
        </a:spcBef>
        <a:spcAft>
          <a:spcPct val="0"/>
        </a:spcAft>
        <a:buSzPct val="115000"/>
        <a:buChar char="•"/>
        <a:defRPr sz="2400">
          <a:solidFill>
            <a:srgbClr val="663300"/>
          </a:solidFill>
          <a:latin typeface="+mn-lt"/>
          <a:ea typeface="+mn-ea"/>
          <a:cs typeface="+mn-cs"/>
        </a:defRPr>
      </a:lvl1pPr>
      <a:lvl2pPr marL="633413" indent="-188913" algn="l" rtl="0" fontAlgn="base">
        <a:spcBef>
          <a:spcPct val="4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25525" indent="-214313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3pPr>
      <a:lvl4pPr marL="1476375" indent="-228600" algn="l" rtl="0" fontAlgn="base">
        <a:spcBef>
          <a:spcPct val="3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/>
                </a:solidFill>
                <a:latin typeface="Tahoma" charset="0"/>
              </a:defRPr>
            </a:lvl1pPr>
          </a:lstStyle>
          <a:p>
            <a:fld id="{D18C981F-0F0F-4E45-82D1-7DB1B5428668}" type="datetime1">
              <a:rPr lang="en-US"/>
              <a:pPr/>
              <a:t>17-03-28</a:t>
            </a:fld>
            <a:endParaRPr lang="en-US"/>
          </a:p>
        </p:txBody>
      </p:sp>
      <p:sp>
        <p:nvSpPr>
          <p:cNvPr id="1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2"/>
                </a:solidFill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1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Tahoma" charset="0"/>
              </a:defRPr>
            </a:lvl1pPr>
          </a:lstStyle>
          <a:p>
            <a:fld id="{CC75FE05-E39C-A04D-8BB9-2AF4D77A821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</p:sldLayoutIdLst>
  <p:transition xmlns:p14="http://schemas.microsoft.com/office/powerpoint/2010/main"/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MS PGothic" pitchFamily="34" charset="-128"/>
          <a:cs typeface="MS PGothic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MS PGothic" pitchFamily="34" charset="-128"/>
          <a:cs typeface="MS PGothic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MS PGothic" pitchFamily="34" charset="-128"/>
          <a:cs typeface="MS PGothic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MS PGothic" pitchFamily="34" charset="-128"/>
          <a:cs typeface="MS PGothic" pitchFamily="34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437085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357E69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18BA3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F6E7E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3333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1.doc"/><Relationship Id="rId4" Type="http://schemas.openxmlformats.org/officeDocument/2006/relationships/image" Target="../media/image1.emf"/><Relationship Id="rId5" Type="http://schemas.openxmlformats.org/officeDocument/2006/relationships/image" Target="../media/image2.wmf"/><Relationship Id="rId6" Type="http://schemas.openxmlformats.org/officeDocument/2006/relationships/image" Target="../media/image3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-db.stanford.edu/~anand/" TargetMode="External"/><Relationship Id="rId3" Type="http://schemas.openxmlformats.org/officeDocument/2006/relationships/hyperlink" Target="http://www-db.stanford.edu/~ullman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595FFA3-F7C6-484F-8621-5A0A0B6065BA}" type="slidenum">
              <a:rPr lang="en-US" altLang="zh-CN"/>
              <a:pPr/>
              <a:t>1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2130425"/>
            <a:ext cx="7772400" cy="1470025"/>
          </a:xfrm>
        </p:spPr>
        <p:txBody>
          <a:bodyPr/>
          <a:lstStyle/>
          <a:p>
            <a:r>
              <a:rPr lang="en-US"/>
              <a:t>Near Duplicate Detection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6400800" cy="1752600"/>
          </a:xfrm>
        </p:spPr>
        <p:txBody>
          <a:bodyPr/>
          <a:lstStyle/>
          <a:p>
            <a:pPr algn="l"/>
            <a:r>
              <a:rPr lang="en-US" sz="2000" dirty="0"/>
              <a:t>Slides adapted from </a:t>
            </a:r>
          </a:p>
          <a:p>
            <a:pPr marL="233363" lvl="1" indent="211138"/>
            <a:r>
              <a:rPr lang="en-US" sz="1800" dirty="0"/>
              <a:t>Information Retrieval and Web Search,  Stanford University, Christopher Manning and </a:t>
            </a:r>
            <a:r>
              <a:rPr lang="en-US" sz="1800" dirty="0" err="1"/>
              <a:t>Prabhakar</a:t>
            </a:r>
            <a:r>
              <a:rPr lang="en-US" sz="1800" dirty="0"/>
              <a:t> </a:t>
            </a:r>
            <a:r>
              <a:rPr lang="en-US" sz="1800" dirty="0" err="1" smtClean="0"/>
              <a:t>Raghavan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61617-E00F-704C-9852-933039E3B875}" type="slidenum">
              <a:rPr lang="en-US" altLang="zh-CN"/>
              <a:pPr/>
              <a:t>10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en-US"/>
              <a:t>Shingles + Set Intersection</a:t>
            </a:r>
          </a:p>
        </p:txBody>
      </p:sp>
      <p:sp>
        <p:nvSpPr>
          <p:cNvPr id="1033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9125" y="1379538"/>
            <a:ext cx="8143875" cy="4864100"/>
          </a:xfrm>
        </p:spPr>
        <p:txBody>
          <a:bodyPr/>
          <a:lstStyle/>
          <a:p>
            <a:pPr marL="0" indent="0"/>
            <a:r>
              <a:rPr lang="en-US" sz="2000" dirty="0"/>
              <a:t> </a:t>
            </a:r>
            <a:r>
              <a:rPr lang="en-US" dirty="0"/>
              <a:t>Computing </a:t>
            </a:r>
            <a:r>
              <a:rPr lang="en-US" u="sng" dirty="0"/>
              <a:t>exact</a:t>
            </a:r>
            <a:r>
              <a:rPr lang="en-US" dirty="0"/>
              <a:t> set intersection of shingles between </a:t>
            </a:r>
            <a:r>
              <a:rPr lang="en-US" u="sng" dirty="0"/>
              <a:t>all</a:t>
            </a:r>
            <a:r>
              <a:rPr lang="en-US" dirty="0"/>
              <a:t> pairs of documents is expensive/intractable</a:t>
            </a:r>
          </a:p>
          <a:p>
            <a:pPr marL="339725" lvl="1" indent="-225425"/>
            <a:r>
              <a:rPr lang="en-US" dirty="0"/>
              <a:t>Approximate using a cleverly chosen subset of shingles from each (a </a:t>
            </a:r>
            <a:r>
              <a:rPr lang="en-US" i="1" dirty="0"/>
              <a:t>sketch</a:t>
            </a:r>
            <a:r>
              <a:rPr lang="en-US" dirty="0"/>
              <a:t>)</a:t>
            </a:r>
            <a:endParaRPr lang="en-US" sz="2200" dirty="0"/>
          </a:p>
          <a:p>
            <a:pPr marL="0" indent="0"/>
            <a:r>
              <a:rPr lang="en-US" dirty="0"/>
              <a:t> Estimate </a:t>
            </a:r>
            <a:r>
              <a:rPr lang="en-US" dirty="0">
                <a:solidFill>
                  <a:srgbClr val="A40508"/>
                </a:solidFill>
              </a:rPr>
              <a:t>(</a:t>
            </a:r>
            <a:r>
              <a:rPr lang="en-US" dirty="0" err="1">
                <a:solidFill>
                  <a:srgbClr val="A40508"/>
                </a:solidFill>
              </a:rPr>
              <a:t>size_of_intersection</a:t>
            </a:r>
            <a:r>
              <a:rPr lang="en-US" dirty="0">
                <a:solidFill>
                  <a:srgbClr val="A40508"/>
                </a:solidFill>
              </a:rPr>
              <a:t> / </a:t>
            </a:r>
            <a:r>
              <a:rPr lang="en-US" dirty="0" err="1">
                <a:solidFill>
                  <a:srgbClr val="A40508"/>
                </a:solidFill>
              </a:rPr>
              <a:t>size_of_union</a:t>
            </a:r>
            <a:r>
              <a:rPr lang="en-US" dirty="0">
                <a:solidFill>
                  <a:srgbClr val="A40508"/>
                </a:solidFill>
              </a:rPr>
              <a:t>)</a:t>
            </a:r>
            <a:r>
              <a:rPr lang="en-US" dirty="0"/>
              <a:t> based on a short sketch 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81000" y="4419600"/>
            <a:ext cx="8558213" cy="1809750"/>
            <a:chOff x="304800" y="4895850"/>
            <a:chExt cx="8558048" cy="1809750"/>
          </a:xfrm>
        </p:grpSpPr>
        <p:sp>
          <p:nvSpPr>
            <p:cNvPr id="27649" name="Document"/>
            <p:cNvSpPr>
              <a:spLocks noEditPoints="1" noChangeArrowheads="1"/>
            </p:cNvSpPr>
            <p:nvPr/>
          </p:nvSpPr>
          <p:spPr bwMode="auto">
            <a:xfrm>
              <a:off x="304800" y="4895850"/>
              <a:ext cx="914382" cy="819150"/>
            </a:xfrm>
            <a:custGeom>
              <a:avLst/>
              <a:gdLst>
                <a:gd name="T0" fmla="*/ 455371 w 21600"/>
                <a:gd name="T1" fmla="*/ 820364 h 21600"/>
                <a:gd name="T2" fmla="*/ 3598 w 21600"/>
                <a:gd name="T3" fmla="*/ 411433 h 21600"/>
                <a:gd name="T4" fmla="*/ 455371 w 21600"/>
                <a:gd name="T5" fmla="*/ 3072 h 21600"/>
                <a:gd name="T6" fmla="*/ 918869 w 21600"/>
                <a:gd name="T7" fmla="*/ 403962 h 21600"/>
                <a:gd name="T8" fmla="*/ 455371 w 21600"/>
                <a:gd name="T9" fmla="*/ 820364 h 21600"/>
                <a:gd name="T10" fmla="*/ 0 w 21600"/>
                <a:gd name="T11" fmla="*/ 0 h 21600"/>
                <a:gd name="T12" fmla="*/ 914382 w 21600"/>
                <a:gd name="T13" fmla="*/ 0 h 21600"/>
                <a:gd name="T14" fmla="*/ 914382 w 21600"/>
                <a:gd name="T15" fmla="*/ 81915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977 w 21600"/>
                <a:gd name="T25" fmla="*/ 818 h 21600"/>
                <a:gd name="T26" fmla="*/ 20622 w 21600"/>
                <a:gd name="T27" fmla="*/ 16429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pPr algn="r"/>
              <a:r>
                <a:rPr lang="en-US" dirty="0"/>
                <a:t>Doc A</a:t>
              </a:r>
            </a:p>
          </p:txBody>
        </p:sp>
        <p:sp>
          <p:nvSpPr>
            <p:cNvPr id="56327" name="Rounded Rectangle 4"/>
            <p:cNvSpPr>
              <a:spLocks noChangeArrowheads="1"/>
            </p:cNvSpPr>
            <p:nvPr/>
          </p:nvSpPr>
          <p:spPr bwMode="auto">
            <a:xfrm>
              <a:off x="1981168" y="4954588"/>
              <a:ext cx="2136734" cy="506412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4196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Shingle set A</a:t>
              </a:r>
            </a:p>
          </p:txBody>
        </p:sp>
        <p:sp>
          <p:nvSpPr>
            <p:cNvPr id="6" name="Snip Single Corner Rectangle 5"/>
            <p:cNvSpPr/>
            <p:nvPr/>
          </p:nvSpPr>
          <p:spPr bwMode="auto">
            <a:xfrm>
              <a:off x="4800513" y="4953000"/>
              <a:ext cx="1503334" cy="500063"/>
            </a:xfrm>
            <a:prstGeom prst="snip1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Sketch A</a:t>
              </a:r>
            </a:p>
          </p:txBody>
        </p:sp>
        <p:cxnSp>
          <p:nvCxnSpPr>
            <p:cNvPr id="56329" name="Straight Arrow Connector 7"/>
            <p:cNvCxnSpPr>
              <a:cxnSpLocks noChangeShapeType="1"/>
            </p:cNvCxnSpPr>
            <p:nvPr/>
          </p:nvCxnSpPr>
          <p:spPr bwMode="auto">
            <a:xfrm>
              <a:off x="1447800" y="5181600"/>
              <a:ext cx="381000" cy="158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56330" name="Straight Arrow Connector 8"/>
            <p:cNvCxnSpPr>
              <a:cxnSpLocks noChangeShapeType="1"/>
            </p:cNvCxnSpPr>
            <p:nvPr/>
          </p:nvCxnSpPr>
          <p:spPr bwMode="auto">
            <a:xfrm>
              <a:off x="4191000" y="5181600"/>
              <a:ext cx="381000" cy="158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sp>
          <p:nvSpPr>
            <p:cNvPr id="10" name="Document"/>
            <p:cNvSpPr>
              <a:spLocks noEditPoints="1" noChangeArrowheads="1"/>
            </p:cNvSpPr>
            <p:nvPr/>
          </p:nvSpPr>
          <p:spPr bwMode="auto">
            <a:xfrm>
              <a:off x="304800" y="5886450"/>
              <a:ext cx="914382" cy="819150"/>
            </a:xfrm>
            <a:custGeom>
              <a:avLst/>
              <a:gdLst>
                <a:gd name="T0" fmla="*/ 455371 w 21600"/>
                <a:gd name="T1" fmla="*/ 820364 h 21600"/>
                <a:gd name="T2" fmla="*/ 3598 w 21600"/>
                <a:gd name="T3" fmla="*/ 411433 h 21600"/>
                <a:gd name="T4" fmla="*/ 455371 w 21600"/>
                <a:gd name="T5" fmla="*/ 3072 h 21600"/>
                <a:gd name="T6" fmla="*/ 918869 w 21600"/>
                <a:gd name="T7" fmla="*/ 403962 h 21600"/>
                <a:gd name="T8" fmla="*/ 455371 w 21600"/>
                <a:gd name="T9" fmla="*/ 820364 h 21600"/>
                <a:gd name="T10" fmla="*/ 0 w 21600"/>
                <a:gd name="T11" fmla="*/ 0 h 21600"/>
                <a:gd name="T12" fmla="*/ 914382 w 21600"/>
                <a:gd name="T13" fmla="*/ 0 h 21600"/>
                <a:gd name="T14" fmla="*/ 914382 w 21600"/>
                <a:gd name="T15" fmla="*/ 81915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977 w 21600"/>
                <a:gd name="T25" fmla="*/ 818 h 21600"/>
                <a:gd name="T26" fmla="*/ 20622 w 21600"/>
                <a:gd name="T27" fmla="*/ 16429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pPr algn="r"/>
              <a:r>
                <a:rPr lang="en-US"/>
                <a:t>Doc B</a:t>
              </a:r>
            </a:p>
          </p:txBody>
        </p:sp>
        <p:sp>
          <p:nvSpPr>
            <p:cNvPr id="56332" name="Rounded Rectangle 10"/>
            <p:cNvSpPr>
              <a:spLocks noChangeArrowheads="1"/>
            </p:cNvSpPr>
            <p:nvPr/>
          </p:nvSpPr>
          <p:spPr bwMode="auto">
            <a:xfrm>
              <a:off x="1981168" y="6021388"/>
              <a:ext cx="2108159" cy="506412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4196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Shingle set B</a:t>
              </a:r>
            </a:p>
          </p:txBody>
        </p:sp>
        <p:sp>
          <p:nvSpPr>
            <p:cNvPr id="12" name="Snip Single Corner Rectangle 11"/>
            <p:cNvSpPr/>
            <p:nvPr/>
          </p:nvSpPr>
          <p:spPr bwMode="auto">
            <a:xfrm>
              <a:off x="4800513" y="6019800"/>
              <a:ext cx="1473172" cy="500063"/>
            </a:xfrm>
            <a:prstGeom prst="snip1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Sketch B</a:t>
              </a:r>
            </a:p>
          </p:txBody>
        </p:sp>
        <p:cxnSp>
          <p:nvCxnSpPr>
            <p:cNvPr id="56334" name="Straight Arrow Connector 12"/>
            <p:cNvCxnSpPr>
              <a:cxnSpLocks noChangeShapeType="1"/>
            </p:cNvCxnSpPr>
            <p:nvPr/>
          </p:nvCxnSpPr>
          <p:spPr bwMode="auto">
            <a:xfrm>
              <a:off x="1447800" y="6248400"/>
              <a:ext cx="381000" cy="158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56335" name="Straight Arrow Connector 13"/>
            <p:cNvCxnSpPr>
              <a:cxnSpLocks noChangeShapeType="1"/>
            </p:cNvCxnSpPr>
            <p:nvPr/>
          </p:nvCxnSpPr>
          <p:spPr bwMode="auto">
            <a:xfrm>
              <a:off x="4191000" y="6248400"/>
              <a:ext cx="381000" cy="158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sp>
          <p:nvSpPr>
            <p:cNvPr id="56336" name="Chevron 14"/>
            <p:cNvSpPr>
              <a:spLocks noChangeArrowheads="1"/>
            </p:cNvSpPr>
            <p:nvPr/>
          </p:nvSpPr>
          <p:spPr bwMode="auto">
            <a:xfrm>
              <a:off x="6553200" y="5105400"/>
              <a:ext cx="838200" cy="1143000"/>
            </a:xfrm>
            <a:prstGeom prst="chevron">
              <a:avLst>
                <a:gd name="adj" fmla="val 50000"/>
              </a:avLst>
            </a:prstGeom>
            <a:gradFill rotWithShape="0">
              <a:gsLst>
                <a:gs pos="0">
                  <a:srgbClr val="A5002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7" name="TextBox 15"/>
            <p:cNvSpPr txBox="1">
              <a:spLocks noChangeArrowheads="1"/>
            </p:cNvSpPr>
            <p:nvPr/>
          </p:nvSpPr>
          <p:spPr bwMode="auto">
            <a:xfrm>
              <a:off x="7543661" y="5481638"/>
              <a:ext cx="13191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Jaccard</a:t>
              </a:r>
            </a:p>
          </p:txBody>
        </p:sp>
      </p:grpSp>
      <p:sp>
        <p:nvSpPr>
          <p:cNvPr id="56325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01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19.6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6B632-5461-144D-91F6-A2316E1AF1C0}" type="slidenum">
              <a:rPr lang="en-US" altLang="zh-CN"/>
              <a:pPr/>
              <a:t>11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en-US"/>
              <a:t>Set Similarity of sets C</a:t>
            </a:r>
            <a:r>
              <a:rPr lang="en-US" baseline="-25000"/>
              <a:t>i</a:t>
            </a:r>
            <a:r>
              <a:rPr lang="en-US"/>
              <a:t> , C</a:t>
            </a:r>
            <a:r>
              <a:rPr lang="en-US" baseline="-25000"/>
              <a:t>j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endParaRPr lang="en-US" sz="2000">
              <a:solidFill>
                <a:schemeClr val="tx1"/>
              </a:solidFill>
            </a:endParaRPr>
          </a:p>
          <a:p>
            <a:endParaRPr lang="en-US" sz="2000">
              <a:solidFill>
                <a:schemeClr val="tx1"/>
              </a:solidFill>
            </a:endParaRPr>
          </a:p>
          <a:p>
            <a:endParaRPr lang="en-US" sz="2000" b="1">
              <a:solidFill>
                <a:schemeClr val="tx1"/>
              </a:solidFill>
            </a:endParaRPr>
          </a:p>
          <a:p>
            <a:r>
              <a:rPr lang="en-US" sz="20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View sets as columns of a matrix A; one row for each element in the universe.  a</a:t>
            </a:r>
            <a:r>
              <a:rPr lang="en-US" sz="2000" baseline="-250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ij</a:t>
            </a:r>
            <a:r>
              <a:rPr lang="en-US" sz="20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 = 1 indicates presence of shingle i  in set (document) j</a:t>
            </a:r>
          </a:p>
          <a:p>
            <a:r>
              <a:rPr lang="en-US" sz="20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 Example</a:t>
            </a:r>
          </a:p>
          <a:p>
            <a:endParaRPr lang="en-US" sz="2000" b="1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					</a:t>
            </a:r>
          </a:p>
          <a:p>
            <a:endParaRPr lang="en-US">
              <a:solidFill>
                <a:schemeClr val="tx1"/>
              </a:solidFill>
            </a:endParaRPr>
          </a:p>
          <a:p>
            <a:pPr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667000" y="1600200"/>
          <a:ext cx="3482975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1625400" imgH="533160" progId="Equation.3">
                  <p:embed/>
                </p:oleObj>
              </mc:Choice>
              <mc:Fallback>
                <p:oleObj name="Equation" r:id="rId3" imgW="1625400" imgH="5331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600200"/>
                        <a:ext cx="3482975" cy="1141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971800" y="3965575"/>
            <a:ext cx="15240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Tahoma" charset="0"/>
                <a:ea typeface="Tahoma" charset="0"/>
                <a:cs typeface="Tahoma" charset="0"/>
              </a:rPr>
              <a:t>  C</a:t>
            </a:r>
            <a:r>
              <a:rPr lang="en-US" b="1" baseline="-25000">
                <a:latin typeface="Tahoma" charset="0"/>
                <a:ea typeface="Tahoma" charset="0"/>
                <a:cs typeface="Tahoma" charset="0"/>
              </a:rPr>
              <a:t>1</a:t>
            </a:r>
            <a:r>
              <a:rPr lang="en-US" baseline="-2500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b="1" baseline="-25000">
                <a:latin typeface="Tahoma" charset="0"/>
                <a:ea typeface="Tahoma" charset="0"/>
                <a:cs typeface="Tahoma" charset="0"/>
              </a:rPr>
              <a:t>  </a:t>
            </a:r>
            <a:r>
              <a:rPr lang="en-US" b="1">
                <a:latin typeface="Tahoma" charset="0"/>
                <a:ea typeface="Tahoma" charset="0"/>
                <a:cs typeface="Tahoma" charset="0"/>
              </a:rPr>
              <a:t>C</a:t>
            </a:r>
            <a:r>
              <a:rPr lang="en-US" b="1" baseline="-25000">
                <a:latin typeface="Tahoma" charset="0"/>
                <a:ea typeface="Tahoma" charset="0"/>
                <a:cs typeface="Tahoma" charset="0"/>
              </a:rPr>
              <a:t>2</a:t>
            </a:r>
          </a:p>
          <a:p>
            <a:pPr eaLnBrk="0" hangingPunct="0"/>
            <a:endParaRPr lang="en-US" b="1" baseline="-25000">
              <a:latin typeface="Tahoma" charset="0"/>
              <a:ea typeface="Tahoma" charset="0"/>
              <a:cs typeface="Tahoma" charset="0"/>
            </a:endParaRPr>
          </a:p>
          <a:p>
            <a:pPr eaLnBrk="0" hangingPunct="0"/>
            <a:r>
              <a:rPr lang="en-US" baseline="-25000">
                <a:latin typeface="Tahoma" charset="0"/>
                <a:ea typeface="Tahoma" charset="0"/>
                <a:cs typeface="Tahoma" charset="0"/>
              </a:rPr>
              <a:t>   </a:t>
            </a:r>
            <a:r>
              <a:rPr lang="en-US">
                <a:latin typeface="Tahoma" charset="0"/>
                <a:ea typeface="Tahoma" charset="0"/>
                <a:cs typeface="Tahoma" charset="0"/>
              </a:rPr>
              <a:t>0    1</a:t>
            </a:r>
          </a:p>
          <a:p>
            <a:pPr eaLnBrk="0" hangingPunct="0"/>
            <a:r>
              <a:rPr lang="en-US">
                <a:latin typeface="Tahoma" charset="0"/>
                <a:ea typeface="Tahoma" charset="0"/>
                <a:cs typeface="Tahoma" charset="0"/>
              </a:rPr>
              <a:t>  1    0</a:t>
            </a:r>
          </a:p>
          <a:p>
            <a:pPr eaLnBrk="0" hangingPunct="0"/>
            <a:r>
              <a:rPr lang="en-US">
                <a:latin typeface="Tahoma" charset="0"/>
                <a:ea typeface="Tahoma" charset="0"/>
                <a:cs typeface="Tahoma" charset="0"/>
              </a:rPr>
              <a:t>  1    1</a:t>
            </a:r>
            <a:endParaRPr lang="en-US" b="1">
              <a:latin typeface="Tahoma" charset="0"/>
              <a:ea typeface="Tahoma" charset="0"/>
              <a:cs typeface="Tahoma" charset="0"/>
            </a:endParaRPr>
          </a:p>
          <a:p>
            <a:pPr eaLnBrk="0" hangingPunct="0"/>
            <a:r>
              <a:rPr lang="en-US">
                <a:latin typeface="Tahoma" charset="0"/>
                <a:ea typeface="Tahoma" charset="0"/>
                <a:cs typeface="Tahoma" charset="0"/>
              </a:rPr>
              <a:t>  0    0</a:t>
            </a:r>
          </a:p>
          <a:p>
            <a:pPr eaLnBrk="0" hangingPunct="0"/>
            <a:r>
              <a:rPr lang="en-US">
                <a:latin typeface="Tahoma" charset="0"/>
                <a:ea typeface="Tahoma" charset="0"/>
                <a:cs typeface="Tahoma" charset="0"/>
              </a:rPr>
              <a:t>  1    1</a:t>
            </a:r>
          </a:p>
          <a:p>
            <a:pPr eaLnBrk="0" hangingPunct="0"/>
            <a:r>
              <a:rPr lang="en-US">
                <a:latin typeface="Tahoma" charset="0"/>
                <a:ea typeface="Tahoma" charset="0"/>
                <a:cs typeface="Tahoma" charset="0"/>
              </a:rPr>
              <a:t>  0    1</a:t>
            </a:r>
          </a:p>
        </p:txBody>
      </p:sp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01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19.6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800600" y="4953000"/>
            <a:ext cx="2743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Jaccard</a:t>
            </a:r>
            <a:r>
              <a:rPr lang="en-US" b="1"/>
              <a:t>(C1,C2) = 2/5 = 0.4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619E1-CE1D-B547-B148-1EDEF24DDC74}" type="slidenum">
              <a:rPr lang="en-US" altLang="zh-CN"/>
              <a:pPr/>
              <a:t>12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8305800" cy="457200"/>
          </a:xfrm>
        </p:spPr>
        <p:txBody>
          <a:bodyPr anchor="b"/>
          <a:lstStyle/>
          <a:p>
            <a:r>
              <a:rPr lang="en-US"/>
              <a:t>Key Observation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153400" cy="5334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For columns </a:t>
            </a:r>
            <a:r>
              <a:rPr lang="en-US" dirty="0" smtClean="0">
                <a:solidFill>
                  <a:schemeClr val="tx1"/>
                </a:solidFill>
              </a:rPr>
              <a:t>C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, C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four types of rows</a:t>
            </a:r>
            <a:endParaRPr lang="en-US" sz="2600" dirty="0">
              <a:solidFill>
                <a:schemeClr val="tx1"/>
              </a:solidFill>
            </a:endParaRPr>
          </a:p>
          <a:p>
            <a:pPr lvl="1">
              <a:buFont typeface="Arial" charset="0"/>
              <a:buNone/>
            </a:pPr>
            <a:r>
              <a:rPr lang="en-US" dirty="0"/>
              <a:t>			</a:t>
            </a:r>
            <a:r>
              <a:rPr lang="en-US" b="1" dirty="0" smtClean="0"/>
              <a:t>C</a:t>
            </a:r>
            <a:r>
              <a:rPr lang="en-US" b="1" baseline="-25000" dirty="0"/>
              <a:t>1</a:t>
            </a:r>
            <a:r>
              <a:rPr lang="en-US" b="1" dirty="0" smtClean="0"/>
              <a:t>	C</a:t>
            </a:r>
            <a:r>
              <a:rPr lang="en-US" b="1" baseline="-25000" dirty="0"/>
              <a:t>2</a:t>
            </a:r>
            <a:endParaRPr lang="en-US" b="1" baseline="-25000" dirty="0" smtClean="0"/>
          </a:p>
          <a:p>
            <a:pPr lvl="1">
              <a:buFont typeface="Arial" charset="0"/>
              <a:buNone/>
            </a:pPr>
            <a:r>
              <a:rPr lang="en-US" dirty="0"/>
              <a:t>		</a:t>
            </a:r>
            <a:r>
              <a:rPr lang="en-US" b="1" dirty="0"/>
              <a:t>A</a:t>
            </a:r>
            <a:r>
              <a:rPr lang="en-US" dirty="0"/>
              <a:t>	 1	 1</a:t>
            </a:r>
          </a:p>
          <a:p>
            <a:pPr lvl="1">
              <a:buFont typeface="Arial" charset="0"/>
              <a:buNone/>
            </a:pPr>
            <a:r>
              <a:rPr lang="en-US" dirty="0"/>
              <a:t>		</a:t>
            </a:r>
            <a:r>
              <a:rPr lang="en-US" b="1" dirty="0"/>
              <a:t>B</a:t>
            </a:r>
            <a:r>
              <a:rPr lang="en-US" dirty="0"/>
              <a:t>	 1	 0</a:t>
            </a:r>
          </a:p>
          <a:p>
            <a:pPr lvl="1">
              <a:buFont typeface="Arial" charset="0"/>
              <a:buNone/>
            </a:pPr>
            <a:r>
              <a:rPr lang="en-US" dirty="0"/>
              <a:t>		</a:t>
            </a:r>
            <a:r>
              <a:rPr lang="en-US" b="1" dirty="0"/>
              <a:t>C</a:t>
            </a:r>
            <a:r>
              <a:rPr lang="en-US" dirty="0"/>
              <a:t>	 0	 1</a:t>
            </a:r>
          </a:p>
          <a:p>
            <a:pPr lvl="1">
              <a:buFont typeface="Arial" charset="0"/>
              <a:buNone/>
            </a:pPr>
            <a:r>
              <a:rPr lang="en-US" dirty="0"/>
              <a:t>		</a:t>
            </a:r>
            <a:r>
              <a:rPr lang="en-US" b="1" dirty="0"/>
              <a:t>D</a:t>
            </a:r>
            <a:r>
              <a:rPr lang="en-US" dirty="0"/>
              <a:t>	 0	 0</a:t>
            </a:r>
          </a:p>
          <a:p>
            <a:r>
              <a:rPr lang="en-US" dirty="0">
                <a:solidFill>
                  <a:schemeClr val="tx1"/>
                </a:solidFill>
              </a:rPr>
              <a:t>Overload notation: A = # of rows of type A</a:t>
            </a:r>
          </a:p>
          <a:p>
            <a:r>
              <a:rPr lang="en-US" b="1" dirty="0">
                <a:solidFill>
                  <a:schemeClr val="tx1"/>
                </a:solidFill>
              </a:rPr>
              <a:t>Claim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559050" y="5181600"/>
          <a:ext cx="395287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1726920" imgH="393480" progId="Equation.3">
                  <p:embed/>
                </p:oleObj>
              </mc:Choice>
              <mc:Fallback>
                <p:oleObj name="Equation" r:id="rId3" imgW="172692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9050" y="5181600"/>
                        <a:ext cx="3952875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01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19.6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4AFDC-69CF-A549-8C5E-248C755EA059}" type="slidenum">
              <a:rPr lang="en-US" altLang="zh-CN"/>
              <a:pPr/>
              <a:t>13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en-US"/>
              <a:t>Estimating Jaccard similarity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371600"/>
            <a:ext cx="7239000" cy="5181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Randomly permute rows</a:t>
            </a:r>
          </a:p>
          <a:p>
            <a:r>
              <a:rPr lang="en-US" dirty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Hash </a:t>
            </a:r>
            <a:r>
              <a:rPr lang="en-US" dirty="0" err="1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h(C</a:t>
            </a:r>
            <a:r>
              <a:rPr lang="en-US" baseline="-25000" dirty="0" err="1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) = index of first row with 1 in column </a:t>
            </a:r>
            <a:r>
              <a:rPr lang="en-US" dirty="0" err="1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C</a:t>
            </a:r>
            <a:r>
              <a:rPr lang="en-US" baseline="-25000" dirty="0" err="1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endParaRPr lang="en-US" b="1" dirty="0" smtClean="0">
              <a:solidFill>
                <a:schemeClr val="tx1"/>
              </a:solidFill>
              <a:latin typeface="Tahoma" charset="0"/>
              <a:ea typeface="Tahoma" charset="0"/>
              <a:cs typeface="Tahoma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Property</a:t>
            </a:r>
            <a:endParaRPr lang="en-US" dirty="0">
              <a:solidFill>
                <a:schemeClr val="tx1"/>
              </a:solidFill>
              <a:latin typeface="Tahoma" charset="0"/>
              <a:ea typeface="Tahoma" charset="0"/>
              <a:cs typeface="Tahoma" charset="0"/>
            </a:endParaRPr>
          </a:p>
          <a:p>
            <a:endParaRPr lang="en-US" b="1" dirty="0">
              <a:solidFill>
                <a:schemeClr val="tx1"/>
              </a:solidFill>
              <a:latin typeface="Tahoma" charset="0"/>
              <a:ea typeface="Tahoma" charset="0"/>
              <a:cs typeface="Tahoma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Why?</a:t>
            </a:r>
          </a:p>
          <a:p>
            <a:pPr lvl="1"/>
            <a:r>
              <a:rPr lang="en-US" dirty="0">
                <a:latin typeface="Tahoma" charset="0"/>
                <a:ea typeface="Tahoma" charset="0"/>
                <a:cs typeface="Tahoma" charset="0"/>
              </a:rPr>
              <a:t>Both are A/(A+B+C)</a:t>
            </a:r>
          </a:p>
          <a:p>
            <a:pPr lvl="1"/>
            <a:r>
              <a:rPr lang="en-US" dirty="0">
                <a:latin typeface="Tahoma" charset="0"/>
                <a:ea typeface="Tahoma" charset="0"/>
                <a:cs typeface="Tahoma" charset="0"/>
              </a:rPr>
              <a:t>Look down columns </a:t>
            </a:r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C</a:t>
            </a:r>
            <a:r>
              <a:rPr lang="en-US" baseline="-25000" dirty="0" smtClean="0">
                <a:latin typeface="Tahoma" charset="0"/>
                <a:ea typeface="Tahoma" charset="0"/>
                <a:cs typeface="Tahoma" charset="0"/>
              </a:rPr>
              <a:t>1</a:t>
            </a:r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, C</a:t>
            </a:r>
            <a:r>
              <a:rPr lang="en-US" baseline="-25000" dirty="0" smtClean="0">
                <a:latin typeface="Tahoma" charset="0"/>
                <a:ea typeface="Tahoma" charset="0"/>
                <a:cs typeface="Tahoma" charset="0"/>
              </a:rPr>
              <a:t>2</a:t>
            </a:r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dirty="0">
                <a:latin typeface="Tahoma" charset="0"/>
                <a:ea typeface="Tahoma" charset="0"/>
                <a:cs typeface="Tahoma" charset="0"/>
              </a:rPr>
              <a:t>until first non-Type-D row</a:t>
            </a:r>
          </a:p>
          <a:p>
            <a:pPr lvl="1"/>
            <a:r>
              <a:rPr lang="en-US" dirty="0" err="1">
                <a:latin typeface="Tahoma" charset="0"/>
                <a:ea typeface="Tahoma" charset="0"/>
                <a:cs typeface="Tahoma" charset="0"/>
              </a:rPr>
              <a:t>h(C</a:t>
            </a:r>
            <a:r>
              <a:rPr lang="en-US" baseline="-25000" dirty="0" err="1">
                <a:latin typeface="Tahoma" charset="0"/>
                <a:ea typeface="Tahoma" charset="0"/>
                <a:cs typeface="Tahoma" charset="0"/>
              </a:rPr>
              <a:t>i</a:t>
            </a:r>
            <a:r>
              <a:rPr lang="en-US" dirty="0">
                <a:latin typeface="Tahoma" charset="0"/>
                <a:ea typeface="Tahoma" charset="0"/>
                <a:cs typeface="Tahoma" charset="0"/>
              </a:rPr>
              <a:t>) = </a:t>
            </a:r>
            <a:r>
              <a:rPr lang="en-US" dirty="0" err="1">
                <a:latin typeface="Tahoma" charset="0"/>
                <a:ea typeface="Tahoma" charset="0"/>
                <a:cs typeface="Tahoma" charset="0"/>
              </a:rPr>
              <a:t>h(C</a:t>
            </a:r>
            <a:r>
              <a:rPr lang="en-US" baseline="-25000" dirty="0" err="1">
                <a:latin typeface="Tahoma" charset="0"/>
                <a:ea typeface="Tahoma" charset="0"/>
                <a:cs typeface="Tahoma" charset="0"/>
              </a:rPr>
              <a:t>j</a:t>
            </a:r>
            <a:r>
              <a:rPr lang="en-US" dirty="0">
                <a:latin typeface="Tahoma" charset="0"/>
                <a:ea typeface="Tahoma" charset="0"/>
                <a:cs typeface="Tahoma" charset="0"/>
              </a:rPr>
              <a:t>) </a:t>
            </a:r>
            <a:r>
              <a:rPr lang="en-US" dirty="0" err="1">
                <a:latin typeface="Tahoma" charset="0"/>
                <a:ea typeface="Tahoma" charset="0"/>
                <a:cs typeface="Tahoma" charset="0"/>
                <a:sym typeface="Wingdings" charset="2"/>
              </a:rPr>
              <a:t></a:t>
            </a:r>
            <a:r>
              <a:rPr lang="en-US" dirty="0">
                <a:latin typeface="Tahoma" charset="0"/>
                <a:ea typeface="Tahoma" charset="0"/>
                <a:cs typeface="Tahoma" charset="0"/>
                <a:sym typeface="Wingdings" charset="2"/>
              </a:rPr>
              <a:t> type A row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981200" y="3200400"/>
          <a:ext cx="5105400" cy="622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2184400" imgH="266700" progId="Equation.3">
                  <p:embed/>
                </p:oleObj>
              </mc:Choice>
              <mc:Fallback>
                <p:oleObj name="Equation" r:id="rId3" imgW="2184400" imgH="266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200400"/>
                        <a:ext cx="5105400" cy="6224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01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19.6</a:t>
            </a:r>
          </a:p>
        </p:txBody>
      </p:sp>
      <p:sp>
        <p:nvSpPr>
          <p:cNvPr id="4103" name="Text Box 5"/>
          <p:cNvSpPr txBox="1">
            <a:spLocks noChangeArrowheads="1"/>
          </p:cNvSpPr>
          <p:nvPr/>
        </p:nvSpPr>
        <p:spPr bwMode="auto">
          <a:xfrm>
            <a:off x="7848600" y="152400"/>
            <a:ext cx="11430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 dirty="0">
                <a:solidFill>
                  <a:schemeClr val="hlink"/>
                </a:solidFill>
                <a:latin typeface="Tahoma" charset="0"/>
                <a:ea typeface="Tahoma" charset="0"/>
                <a:cs typeface="Tahoma" charset="0"/>
              </a:rPr>
              <a:t>C</a:t>
            </a:r>
            <a:r>
              <a:rPr lang="en-US" b="1" baseline="-25000" dirty="0">
                <a:solidFill>
                  <a:schemeClr val="hlink"/>
                </a:solidFill>
                <a:latin typeface="Tahoma" charset="0"/>
                <a:ea typeface="Tahoma" charset="0"/>
                <a:cs typeface="Tahoma" charset="0"/>
              </a:rPr>
              <a:t>1</a:t>
            </a:r>
            <a:r>
              <a:rPr lang="en-US" baseline="-25000" dirty="0">
                <a:solidFill>
                  <a:schemeClr val="hlink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b="1" baseline="-25000" dirty="0">
                <a:solidFill>
                  <a:schemeClr val="hlink"/>
                </a:solidFill>
                <a:latin typeface="Tahoma" charset="0"/>
                <a:ea typeface="Tahoma" charset="0"/>
                <a:cs typeface="Tahoma" charset="0"/>
              </a:rPr>
              <a:t>  </a:t>
            </a:r>
            <a:r>
              <a:rPr lang="en-US" b="1" dirty="0">
                <a:solidFill>
                  <a:schemeClr val="hlink"/>
                </a:solidFill>
                <a:latin typeface="Tahoma" charset="0"/>
                <a:ea typeface="Tahoma" charset="0"/>
                <a:cs typeface="Tahoma" charset="0"/>
              </a:rPr>
              <a:t>C</a:t>
            </a:r>
            <a:r>
              <a:rPr lang="en-US" b="1" baseline="-25000" dirty="0">
                <a:solidFill>
                  <a:schemeClr val="hlink"/>
                </a:solidFill>
                <a:latin typeface="Tahoma" charset="0"/>
                <a:ea typeface="Tahoma" charset="0"/>
                <a:cs typeface="Tahoma" charset="0"/>
              </a:rPr>
              <a:t>2</a:t>
            </a:r>
          </a:p>
          <a:p>
            <a:pPr eaLnBrk="0" hangingPunct="0"/>
            <a:endParaRPr lang="en-US" b="1" baseline="-25000" dirty="0">
              <a:solidFill>
                <a:schemeClr val="hlink"/>
              </a:solidFill>
              <a:latin typeface="Tahoma" charset="0"/>
              <a:ea typeface="Tahoma" charset="0"/>
              <a:cs typeface="Tahoma" charset="0"/>
            </a:endParaRPr>
          </a:p>
          <a:p>
            <a:pPr eaLnBrk="0" hangingPunct="0"/>
            <a:r>
              <a:rPr lang="en-US" baseline="-25000" dirty="0">
                <a:solidFill>
                  <a:schemeClr val="hlink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baseline="-25000" dirty="0" smtClean="0">
                <a:solidFill>
                  <a:schemeClr val="hlink"/>
                </a:solidFill>
                <a:latin typeface="Tahoma" charset="0"/>
                <a:ea typeface="Tahoma" charset="0"/>
                <a:cs typeface="Tahoma" charset="0"/>
              </a:rPr>
              <a:t>  </a:t>
            </a:r>
            <a:r>
              <a:rPr lang="en-US" dirty="0" smtClean="0">
                <a:solidFill>
                  <a:schemeClr val="hlink"/>
                </a:solidFill>
                <a:latin typeface="Tahoma" charset="0"/>
                <a:ea typeface="Tahoma" charset="0"/>
                <a:cs typeface="Tahoma" charset="0"/>
              </a:rPr>
              <a:t>0    </a:t>
            </a:r>
            <a:r>
              <a:rPr lang="en-US" dirty="0">
                <a:solidFill>
                  <a:schemeClr val="hlink"/>
                </a:solidFill>
                <a:latin typeface="Tahoma" charset="0"/>
                <a:ea typeface="Tahoma" charset="0"/>
                <a:cs typeface="Tahoma" charset="0"/>
              </a:rPr>
              <a:t>1</a:t>
            </a:r>
          </a:p>
          <a:p>
            <a:pPr eaLnBrk="0" hangingPunct="0"/>
            <a:r>
              <a:rPr lang="en-US" dirty="0">
                <a:solidFill>
                  <a:schemeClr val="hlink"/>
                </a:solidFill>
                <a:latin typeface="Tahoma" charset="0"/>
                <a:ea typeface="Tahoma" charset="0"/>
                <a:cs typeface="Tahoma" charset="0"/>
              </a:rPr>
              <a:t>  1    0</a:t>
            </a:r>
          </a:p>
          <a:p>
            <a:pPr eaLnBrk="0" hangingPunct="0"/>
            <a:r>
              <a:rPr lang="en-US" dirty="0">
                <a:solidFill>
                  <a:schemeClr val="hlink"/>
                </a:solidFill>
                <a:latin typeface="Tahoma" charset="0"/>
                <a:ea typeface="Tahoma" charset="0"/>
                <a:cs typeface="Tahoma" charset="0"/>
              </a:rPr>
              <a:t>  1    1 </a:t>
            </a:r>
          </a:p>
          <a:p>
            <a:pPr eaLnBrk="0" hangingPunct="0"/>
            <a:r>
              <a:rPr lang="en-US" dirty="0">
                <a:solidFill>
                  <a:schemeClr val="hlink"/>
                </a:solidFill>
                <a:latin typeface="Tahoma" charset="0"/>
                <a:ea typeface="Tahoma" charset="0"/>
                <a:cs typeface="Tahoma" charset="0"/>
              </a:rPr>
              <a:t>  0    0</a:t>
            </a:r>
          </a:p>
          <a:p>
            <a:pPr eaLnBrk="0" hangingPunct="0"/>
            <a:r>
              <a:rPr lang="en-US" dirty="0">
                <a:solidFill>
                  <a:schemeClr val="hlink"/>
                </a:solidFill>
                <a:latin typeface="Tahoma" charset="0"/>
                <a:ea typeface="Tahoma" charset="0"/>
                <a:cs typeface="Tahoma" charset="0"/>
              </a:rPr>
              <a:t>  1    1</a:t>
            </a:r>
          </a:p>
          <a:p>
            <a:pPr eaLnBrk="0" hangingPunct="0"/>
            <a:r>
              <a:rPr lang="en-US" dirty="0">
                <a:solidFill>
                  <a:schemeClr val="hlink"/>
                </a:solidFill>
                <a:latin typeface="Tahoma" charset="0"/>
                <a:ea typeface="Tahoma" charset="0"/>
                <a:cs typeface="Tahoma" charset="0"/>
              </a:rPr>
              <a:t>  0    1</a:t>
            </a:r>
          </a:p>
          <a:p>
            <a:pPr eaLnBrk="0" hangingPunct="0"/>
            <a:r>
              <a:rPr lang="en-US" dirty="0">
                <a:solidFill>
                  <a:schemeClr val="hlink"/>
                </a:solidFill>
                <a:latin typeface="Tahoma" charset="0"/>
                <a:ea typeface="Tahoma" charset="0"/>
                <a:cs typeface="Tahoma" charset="0"/>
              </a:rPr>
              <a:t>  0    0</a:t>
            </a:r>
          </a:p>
          <a:p>
            <a:pPr eaLnBrk="0" hangingPunct="0"/>
            <a:r>
              <a:rPr lang="en-US" dirty="0">
                <a:solidFill>
                  <a:schemeClr val="hlink"/>
                </a:solidFill>
                <a:latin typeface="Tahoma" charset="0"/>
                <a:ea typeface="Tahoma" charset="0"/>
                <a:cs typeface="Tahoma" charset="0"/>
              </a:rPr>
              <a:t>  0    0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807D7-705B-E846-9D2A-0FFF4480A971}" type="slidenum">
              <a:rPr lang="en-US" altLang="zh-CN"/>
              <a:pPr/>
              <a:t>14</a:t>
            </a:fld>
            <a:r>
              <a:rPr lang="en-US" altLang="zh-CN" dirty="0"/>
              <a:t> </a:t>
            </a:r>
            <a:endParaRPr lang="en-US" dirty="0">
              <a:ea typeface="Arial Unicode MS" charset="0"/>
              <a:cs typeface="Arial Unicode MS" charset="0"/>
            </a:endParaRPr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Representing documents and shingles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41148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To compress long shingles, we can hash them to (say) 4 bytes.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Represent a doc by the set of hash values of its </a:t>
            </a:r>
            <a:r>
              <a:rPr lang="en-US" sz="2000" dirty="0" err="1"/>
              <a:t>k</a:t>
            </a:r>
            <a:r>
              <a:rPr lang="en-US" sz="2000" dirty="0"/>
              <a:t>-shingles.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Represent the documents as a matrix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4 documents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7 shingles in total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Column is a document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Each row is a shingle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In real application the matrix is sparse—there are many empty cells</a:t>
            </a:r>
          </a:p>
        </p:txBody>
      </p:sp>
      <p:graphicFrame>
        <p:nvGraphicFramePr>
          <p:cNvPr id="184420" name="Group 100"/>
          <p:cNvGraphicFramePr>
            <a:graphicFrameLocks noGrp="1"/>
          </p:cNvGraphicFramePr>
          <p:nvPr>
            <p:ph sz="half" idx="2"/>
          </p:nvPr>
        </p:nvGraphicFramePr>
        <p:xfrm>
          <a:off x="4419600" y="1295400"/>
          <a:ext cx="4286250" cy="2846388"/>
        </p:xfrm>
        <a:graphic>
          <a:graphicData uri="http://schemas.openxmlformats.org/drawingml/2006/table">
            <a:tbl>
              <a:tblPr/>
              <a:tblGrid>
                <a:gridCol w="1143000"/>
                <a:gridCol w="685800"/>
                <a:gridCol w="742950"/>
                <a:gridCol w="857250"/>
                <a:gridCol w="857250"/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Doc4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Shingle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Shingle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Shingle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Shingle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Shingle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Shingle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Shingle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BAA90-40BD-1B4A-8D1C-F8C5FFE77824}" type="slidenum">
              <a:rPr lang="en-US" altLang="zh-CN"/>
              <a:pPr/>
              <a:t>15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  <p:graphicFrame>
        <p:nvGraphicFramePr>
          <p:cNvPr id="191090" name="Group 626"/>
          <p:cNvGraphicFramePr>
            <a:graphicFrameLocks noGrp="1"/>
          </p:cNvGraphicFramePr>
          <p:nvPr>
            <p:ph sz="quarter" idx="1"/>
          </p:nvPr>
        </p:nvGraphicFramePr>
        <p:xfrm>
          <a:off x="304800" y="1371600"/>
          <a:ext cx="1371600" cy="2773680"/>
        </p:xfrm>
        <a:graphic>
          <a:graphicData uri="http://schemas.openxmlformats.org/drawingml/2006/table">
            <a:tbl>
              <a:tblPr/>
              <a:tblGrid>
                <a:gridCol w="342900"/>
                <a:gridCol w="342900"/>
                <a:gridCol w="342900"/>
                <a:gridCol w="342900"/>
              </a:tblGrid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1091" name="Group 627"/>
          <p:cNvGraphicFramePr>
            <a:graphicFrameLocks noGrp="1"/>
          </p:cNvGraphicFramePr>
          <p:nvPr>
            <p:ph sz="quarter" idx="3"/>
          </p:nvPr>
        </p:nvGraphicFramePr>
        <p:xfrm>
          <a:off x="2133600" y="1447800"/>
          <a:ext cx="381000" cy="2773680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0469" name="Text Box 5"/>
          <p:cNvSpPr txBox="1">
            <a:spLocks noChangeArrowheads="1"/>
          </p:cNvSpPr>
          <p:nvPr/>
        </p:nvSpPr>
        <p:spPr bwMode="auto">
          <a:xfrm rot="-1959185">
            <a:off x="381000" y="533400"/>
            <a:ext cx="1506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Tahoma" charset="0"/>
              </a:rPr>
              <a:t>Input matrix </a:t>
            </a:r>
          </a:p>
        </p:txBody>
      </p:sp>
      <p:sp>
        <p:nvSpPr>
          <p:cNvPr id="190782" name="Text Box 318"/>
          <p:cNvSpPr txBox="1">
            <a:spLocks noChangeArrowheads="1"/>
          </p:cNvSpPr>
          <p:nvPr/>
        </p:nvSpPr>
        <p:spPr bwMode="auto">
          <a:xfrm>
            <a:off x="3810000" y="1371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90861" name="Text Box 397"/>
          <p:cNvSpPr txBox="1">
            <a:spLocks noChangeArrowheads="1"/>
          </p:cNvSpPr>
          <p:nvPr/>
        </p:nvSpPr>
        <p:spPr bwMode="auto">
          <a:xfrm>
            <a:off x="57912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91095" name="Group 631"/>
          <p:cNvGraphicFramePr>
            <a:graphicFrameLocks noGrp="1"/>
          </p:cNvGraphicFramePr>
          <p:nvPr>
            <p:ph sz="quarter" idx="4"/>
          </p:nvPr>
        </p:nvGraphicFramePr>
        <p:xfrm>
          <a:off x="7239000" y="1447800"/>
          <a:ext cx="1447800" cy="396240"/>
        </p:xfrm>
        <a:graphic>
          <a:graphicData uri="http://schemas.openxmlformats.org/drawingml/2006/table">
            <a:tbl>
              <a:tblPr/>
              <a:tblGrid>
                <a:gridCol w="361950"/>
                <a:gridCol w="361950"/>
                <a:gridCol w="361950"/>
                <a:gridCol w="361950"/>
              </a:tblGrid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1006" name="Group 542"/>
          <p:cNvGraphicFramePr>
            <a:graphicFrameLocks noGrp="1"/>
          </p:cNvGraphicFramePr>
          <p:nvPr/>
        </p:nvGraphicFramePr>
        <p:xfrm>
          <a:off x="5105400" y="1447800"/>
          <a:ext cx="1790700" cy="2773680"/>
        </p:xfrm>
        <a:graphic>
          <a:graphicData uri="http://schemas.openxmlformats.org/drawingml/2006/table">
            <a:tbl>
              <a:tblPr/>
              <a:tblGrid>
                <a:gridCol w="447675"/>
                <a:gridCol w="447675"/>
                <a:gridCol w="447675"/>
                <a:gridCol w="447675"/>
              </a:tblGrid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1048" name="Group 584"/>
          <p:cNvGraphicFramePr>
            <a:graphicFrameLocks noGrp="1"/>
          </p:cNvGraphicFramePr>
          <p:nvPr/>
        </p:nvGraphicFramePr>
        <p:xfrm>
          <a:off x="2819400" y="1447800"/>
          <a:ext cx="1790700" cy="2773680"/>
        </p:xfrm>
        <a:graphic>
          <a:graphicData uri="http://schemas.openxmlformats.org/drawingml/2006/table">
            <a:tbl>
              <a:tblPr/>
              <a:tblGrid>
                <a:gridCol w="447675"/>
                <a:gridCol w="447675"/>
                <a:gridCol w="447675"/>
                <a:gridCol w="447675"/>
              </a:tblGrid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1096" name="AutoShape 632"/>
          <p:cNvSpPr>
            <a:spLocks noChangeArrowheads="1"/>
          </p:cNvSpPr>
          <p:nvPr/>
        </p:nvSpPr>
        <p:spPr bwMode="auto">
          <a:xfrm>
            <a:off x="1524000" y="4267200"/>
            <a:ext cx="1981200" cy="381000"/>
          </a:xfrm>
          <a:prstGeom prst="curvedUpArrow">
            <a:avLst>
              <a:gd name="adj1" fmla="val 104000"/>
              <a:gd name="adj2" fmla="val 208000"/>
              <a:gd name="adj3" fmla="val 33333"/>
            </a:avLst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1097" name="AutoShape 633"/>
          <p:cNvSpPr>
            <a:spLocks noChangeArrowheads="1"/>
          </p:cNvSpPr>
          <p:nvPr/>
        </p:nvSpPr>
        <p:spPr bwMode="auto">
          <a:xfrm>
            <a:off x="4114800" y="4267200"/>
            <a:ext cx="1981200" cy="381000"/>
          </a:xfrm>
          <a:prstGeom prst="curvedUpArrow">
            <a:avLst>
              <a:gd name="adj1" fmla="val 104000"/>
              <a:gd name="adj2" fmla="val 208000"/>
              <a:gd name="adj3" fmla="val 33333"/>
            </a:avLst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1098" name="AutoShape 634"/>
          <p:cNvSpPr>
            <a:spLocks noChangeArrowheads="1"/>
          </p:cNvSpPr>
          <p:nvPr/>
        </p:nvSpPr>
        <p:spPr bwMode="auto">
          <a:xfrm>
            <a:off x="6858000" y="2133600"/>
            <a:ext cx="1981200" cy="381000"/>
          </a:xfrm>
          <a:prstGeom prst="curvedUpArrow">
            <a:avLst>
              <a:gd name="adj1" fmla="val 104000"/>
              <a:gd name="adj2" fmla="val 208000"/>
              <a:gd name="adj3" fmla="val 33333"/>
            </a:avLst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1099" name="Text Box 635"/>
          <p:cNvSpPr txBox="1">
            <a:spLocks noChangeArrowheads="1"/>
          </p:cNvSpPr>
          <p:nvPr/>
        </p:nvSpPr>
        <p:spPr bwMode="auto">
          <a:xfrm>
            <a:off x="1676400" y="685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91100" name="Text Box 636"/>
          <p:cNvSpPr txBox="1">
            <a:spLocks noChangeArrowheads="1"/>
          </p:cNvSpPr>
          <p:nvPr/>
        </p:nvSpPr>
        <p:spPr bwMode="auto">
          <a:xfrm rot="-1620229">
            <a:off x="1809750" y="454025"/>
            <a:ext cx="2384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Tahoma" charset="0"/>
              </a:rPr>
              <a:t>Random permutation </a:t>
            </a:r>
          </a:p>
        </p:txBody>
      </p:sp>
      <p:sp>
        <p:nvSpPr>
          <p:cNvPr id="191101" name="Text Box 637"/>
          <p:cNvSpPr txBox="1">
            <a:spLocks noChangeArrowheads="1"/>
          </p:cNvSpPr>
          <p:nvPr/>
        </p:nvSpPr>
        <p:spPr bwMode="auto">
          <a:xfrm rot="-1620229">
            <a:off x="7219950" y="609600"/>
            <a:ext cx="192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Tahoma" charset="0"/>
              </a:rPr>
              <a:t>Signature matrix </a:t>
            </a:r>
          </a:p>
        </p:txBody>
      </p:sp>
      <p:sp>
        <p:nvSpPr>
          <p:cNvPr id="191103" name="Text Box 639"/>
          <p:cNvSpPr txBox="1">
            <a:spLocks noChangeArrowheads="1"/>
          </p:cNvSpPr>
          <p:nvPr/>
        </p:nvSpPr>
        <p:spPr bwMode="auto">
          <a:xfrm rot="-1620229">
            <a:off x="3490913" y="704850"/>
            <a:ext cx="1006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Tahoma" charset="0"/>
              </a:rPr>
              <a:t>Hashed </a:t>
            </a:r>
          </a:p>
        </p:txBody>
      </p:sp>
      <p:sp>
        <p:nvSpPr>
          <p:cNvPr id="191104" name="Text Box 640"/>
          <p:cNvSpPr txBox="1">
            <a:spLocks noChangeArrowheads="1"/>
          </p:cNvSpPr>
          <p:nvPr/>
        </p:nvSpPr>
        <p:spPr bwMode="auto">
          <a:xfrm rot="-1620229">
            <a:off x="5089525" y="863600"/>
            <a:ext cx="912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Tahoma" charset="0"/>
              </a:rPr>
              <a:t>Sorted </a:t>
            </a:r>
          </a:p>
        </p:txBody>
      </p:sp>
      <p:sp>
        <p:nvSpPr>
          <p:cNvPr id="191106" name="Text Box 642"/>
          <p:cNvSpPr txBox="1">
            <a:spLocks noChangeArrowheads="1"/>
          </p:cNvSpPr>
          <p:nvPr/>
        </p:nvSpPr>
        <p:spPr bwMode="auto">
          <a:xfrm>
            <a:off x="1752600" y="4876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Hash</a:t>
            </a:r>
          </a:p>
        </p:txBody>
      </p:sp>
      <p:sp>
        <p:nvSpPr>
          <p:cNvPr id="191107" name="Text Box 643"/>
          <p:cNvSpPr txBox="1">
            <a:spLocks noChangeArrowheads="1"/>
          </p:cNvSpPr>
          <p:nvPr/>
        </p:nvSpPr>
        <p:spPr bwMode="auto">
          <a:xfrm>
            <a:off x="4419600" y="48006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sort</a:t>
            </a:r>
          </a:p>
        </p:txBody>
      </p:sp>
      <p:sp>
        <p:nvSpPr>
          <p:cNvPr id="191108" name="Text Box 644"/>
          <p:cNvSpPr txBox="1">
            <a:spLocks noChangeArrowheads="1"/>
          </p:cNvSpPr>
          <p:nvPr/>
        </p:nvSpPr>
        <p:spPr bwMode="auto">
          <a:xfrm>
            <a:off x="7467600" y="2743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min</a:t>
            </a:r>
          </a:p>
        </p:txBody>
      </p:sp>
      <p:sp>
        <p:nvSpPr>
          <p:cNvPr id="191109" name="Text Box 645"/>
          <p:cNvSpPr txBox="1">
            <a:spLocks noChangeArrowheads="1"/>
          </p:cNvSpPr>
          <p:nvPr/>
        </p:nvSpPr>
        <p:spPr bwMode="auto">
          <a:xfrm>
            <a:off x="5715000" y="4724400"/>
            <a:ext cx="25908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Similarities: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/>
              <a:t>1~3:  1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/>
              <a:t>2~4: 1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/>
              <a:t>1~4: 0</a:t>
            </a:r>
          </a:p>
        </p:txBody>
      </p:sp>
      <p:sp>
        <p:nvSpPr>
          <p:cNvPr id="191110" name="Text Box 646"/>
          <p:cNvSpPr txBox="1">
            <a:spLocks noChangeArrowheads="1"/>
          </p:cNvSpPr>
          <p:nvPr/>
        </p:nvSpPr>
        <p:spPr bwMode="auto">
          <a:xfrm>
            <a:off x="152400" y="4572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 docs</a:t>
            </a:r>
          </a:p>
        </p:txBody>
      </p:sp>
      <p:sp>
        <p:nvSpPr>
          <p:cNvPr id="191111" name="Text Box 647"/>
          <p:cNvSpPr txBox="1">
            <a:spLocks noChangeArrowheads="1"/>
          </p:cNvSpPr>
          <p:nvPr/>
        </p:nvSpPr>
        <p:spPr bwMode="auto">
          <a:xfrm>
            <a:off x="152400" y="54102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10000"/>
              </a:spcBef>
            </a:pPr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066A0-5621-1F41-92FB-49850A8A2B46}" type="slidenum">
              <a:rPr lang="en-US" altLang="zh-CN"/>
              <a:pPr/>
              <a:t>16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Repeat the previous process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89444" name="Group 4"/>
          <p:cNvGrpSpPr>
            <a:grpSpLocks/>
          </p:cNvGrpSpPr>
          <p:nvPr/>
        </p:nvGrpSpPr>
        <p:grpSpPr bwMode="auto">
          <a:xfrm>
            <a:off x="2057400" y="1905000"/>
            <a:ext cx="2514600" cy="4652963"/>
            <a:chOff x="1296" y="1200"/>
            <a:chExt cx="1584" cy="2931"/>
          </a:xfrm>
        </p:grpSpPr>
        <p:sp>
          <p:nvSpPr>
            <p:cNvPr id="189445" name="Text Box 5"/>
            <p:cNvSpPr txBox="1">
              <a:spLocks noChangeArrowheads="1"/>
            </p:cNvSpPr>
            <p:nvPr/>
          </p:nvSpPr>
          <p:spPr bwMode="auto">
            <a:xfrm>
              <a:off x="1440" y="1200"/>
              <a:ext cx="12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ahoma" charset="0"/>
                </a:rPr>
                <a:t>Input matrix </a:t>
              </a:r>
            </a:p>
          </p:txBody>
        </p:sp>
        <p:sp>
          <p:nvSpPr>
            <p:cNvPr id="189446" name="Rectangle 6"/>
            <p:cNvSpPr>
              <a:spLocks noChangeArrowheads="1"/>
            </p:cNvSpPr>
            <p:nvPr/>
          </p:nvSpPr>
          <p:spPr bwMode="auto">
            <a:xfrm>
              <a:off x="2484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89447" name="Rectangle 7"/>
            <p:cNvSpPr>
              <a:spLocks noChangeArrowheads="1"/>
            </p:cNvSpPr>
            <p:nvPr/>
          </p:nvSpPr>
          <p:spPr bwMode="auto">
            <a:xfrm>
              <a:off x="2088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9448" name="Rectangle 8"/>
            <p:cNvSpPr>
              <a:spLocks noChangeArrowheads="1"/>
            </p:cNvSpPr>
            <p:nvPr/>
          </p:nvSpPr>
          <p:spPr bwMode="auto">
            <a:xfrm>
              <a:off x="1692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89449" name="Rectangle 9"/>
            <p:cNvSpPr>
              <a:spLocks noChangeArrowheads="1"/>
            </p:cNvSpPr>
            <p:nvPr/>
          </p:nvSpPr>
          <p:spPr bwMode="auto">
            <a:xfrm>
              <a:off x="1296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9450" name="Rectangle 10"/>
            <p:cNvSpPr>
              <a:spLocks noChangeArrowheads="1"/>
            </p:cNvSpPr>
            <p:nvPr/>
          </p:nvSpPr>
          <p:spPr bwMode="auto">
            <a:xfrm>
              <a:off x="2484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89451" name="Rectangle 11"/>
            <p:cNvSpPr>
              <a:spLocks noChangeArrowheads="1"/>
            </p:cNvSpPr>
            <p:nvPr/>
          </p:nvSpPr>
          <p:spPr bwMode="auto">
            <a:xfrm>
              <a:off x="2088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9452" name="Rectangle 12"/>
            <p:cNvSpPr>
              <a:spLocks noChangeArrowheads="1"/>
            </p:cNvSpPr>
            <p:nvPr/>
          </p:nvSpPr>
          <p:spPr bwMode="auto">
            <a:xfrm>
              <a:off x="1692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89453" name="Rectangle 13"/>
            <p:cNvSpPr>
              <a:spLocks noChangeArrowheads="1"/>
            </p:cNvSpPr>
            <p:nvPr/>
          </p:nvSpPr>
          <p:spPr bwMode="auto">
            <a:xfrm>
              <a:off x="1296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9454" name="Rectangle 14"/>
            <p:cNvSpPr>
              <a:spLocks noChangeArrowheads="1"/>
            </p:cNvSpPr>
            <p:nvPr/>
          </p:nvSpPr>
          <p:spPr bwMode="auto">
            <a:xfrm>
              <a:off x="2484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9455" name="Rectangle 15"/>
            <p:cNvSpPr>
              <a:spLocks noChangeArrowheads="1"/>
            </p:cNvSpPr>
            <p:nvPr/>
          </p:nvSpPr>
          <p:spPr bwMode="auto">
            <a:xfrm>
              <a:off x="2088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89456" name="Rectangle 16"/>
            <p:cNvSpPr>
              <a:spLocks noChangeArrowheads="1"/>
            </p:cNvSpPr>
            <p:nvPr/>
          </p:nvSpPr>
          <p:spPr bwMode="auto">
            <a:xfrm>
              <a:off x="1692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9457" name="Rectangle 17"/>
            <p:cNvSpPr>
              <a:spLocks noChangeArrowheads="1"/>
            </p:cNvSpPr>
            <p:nvPr/>
          </p:nvSpPr>
          <p:spPr bwMode="auto">
            <a:xfrm>
              <a:off x="1296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89458" name="Rectangle 18"/>
            <p:cNvSpPr>
              <a:spLocks noChangeArrowheads="1"/>
            </p:cNvSpPr>
            <p:nvPr/>
          </p:nvSpPr>
          <p:spPr bwMode="auto">
            <a:xfrm>
              <a:off x="2484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9459" name="Rectangle 19"/>
            <p:cNvSpPr>
              <a:spLocks noChangeArrowheads="1"/>
            </p:cNvSpPr>
            <p:nvPr/>
          </p:nvSpPr>
          <p:spPr bwMode="auto">
            <a:xfrm>
              <a:off x="2088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89460" name="Rectangle 20"/>
            <p:cNvSpPr>
              <a:spLocks noChangeArrowheads="1"/>
            </p:cNvSpPr>
            <p:nvPr/>
          </p:nvSpPr>
          <p:spPr bwMode="auto">
            <a:xfrm>
              <a:off x="1692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9461" name="Rectangle 21"/>
            <p:cNvSpPr>
              <a:spLocks noChangeArrowheads="1"/>
            </p:cNvSpPr>
            <p:nvPr/>
          </p:nvSpPr>
          <p:spPr bwMode="auto">
            <a:xfrm>
              <a:off x="1296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89462" name="Rectangle 22"/>
            <p:cNvSpPr>
              <a:spLocks noChangeArrowheads="1"/>
            </p:cNvSpPr>
            <p:nvPr/>
          </p:nvSpPr>
          <p:spPr bwMode="auto">
            <a:xfrm>
              <a:off x="2484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9463" name="Rectangle 23"/>
            <p:cNvSpPr>
              <a:spLocks noChangeArrowheads="1"/>
            </p:cNvSpPr>
            <p:nvPr/>
          </p:nvSpPr>
          <p:spPr bwMode="auto">
            <a:xfrm>
              <a:off x="2088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89464" name="Rectangle 24"/>
            <p:cNvSpPr>
              <a:spLocks noChangeArrowheads="1"/>
            </p:cNvSpPr>
            <p:nvPr/>
          </p:nvSpPr>
          <p:spPr bwMode="auto">
            <a:xfrm>
              <a:off x="1692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9465" name="Rectangle 25"/>
            <p:cNvSpPr>
              <a:spLocks noChangeArrowheads="1"/>
            </p:cNvSpPr>
            <p:nvPr/>
          </p:nvSpPr>
          <p:spPr bwMode="auto">
            <a:xfrm>
              <a:off x="1296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89466" name="Rectangle 26"/>
            <p:cNvSpPr>
              <a:spLocks noChangeArrowheads="1"/>
            </p:cNvSpPr>
            <p:nvPr/>
          </p:nvSpPr>
          <p:spPr bwMode="auto">
            <a:xfrm>
              <a:off x="2484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9467" name="Rectangle 27"/>
            <p:cNvSpPr>
              <a:spLocks noChangeArrowheads="1"/>
            </p:cNvSpPr>
            <p:nvPr/>
          </p:nvSpPr>
          <p:spPr bwMode="auto">
            <a:xfrm>
              <a:off x="2088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89468" name="Rectangle 28"/>
            <p:cNvSpPr>
              <a:spLocks noChangeArrowheads="1"/>
            </p:cNvSpPr>
            <p:nvPr/>
          </p:nvSpPr>
          <p:spPr bwMode="auto">
            <a:xfrm>
              <a:off x="1692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89469" name="Rectangle 29"/>
            <p:cNvSpPr>
              <a:spLocks noChangeArrowheads="1"/>
            </p:cNvSpPr>
            <p:nvPr/>
          </p:nvSpPr>
          <p:spPr bwMode="auto">
            <a:xfrm>
              <a:off x="1296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9470" name="Rectangle 30"/>
            <p:cNvSpPr>
              <a:spLocks noChangeArrowheads="1"/>
            </p:cNvSpPr>
            <p:nvPr/>
          </p:nvSpPr>
          <p:spPr bwMode="auto">
            <a:xfrm>
              <a:off x="2484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89471" name="Rectangle 31"/>
            <p:cNvSpPr>
              <a:spLocks noChangeArrowheads="1"/>
            </p:cNvSpPr>
            <p:nvPr/>
          </p:nvSpPr>
          <p:spPr bwMode="auto">
            <a:xfrm>
              <a:off x="2088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9472" name="Rectangle 32"/>
            <p:cNvSpPr>
              <a:spLocks noChangeArrowheads="1"/>
            </p:cNvSpPr>
            <p:nvPr/>
          </p:nvSpPr>
          <p:spPr bwMode="auto">
            <a:xfrm>
              <a:off x="1692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89473" name="Rectangle 33"/>
            <p:cNvSpPr>
              <a:spLocks noChangeArrowheads="1"/>
            </p:cNvSpPr>
            <p:nvPr/>
          </p:nvSpPr>
          <p:spPr bwMode="auto">
            <a:xfrm>
              <a:off x="1296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 </a:t>
              </a:r>
            </a:p>
          </p:txBody>
        </p:sp>
        <p:sp>
          <p:nvSpPr>
            <p:cNvPr id="189474" name="Line 34"/>
            <p:cNvSpPr>
              <a:spLocks noChangeShapeType="1"/>
            </p:cNvSpPr>
            <p:nvPr/>
          </p:nvSpPr>
          <p:spPr bwMode="auto">
            <a:xfrm>
              <a:off x="1296" y="1536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475" name="Line 35"/>
            <p:cNvSpPr>
              <a:spLocks noChangeShapeType="1"/>
            </p:cNvSpPr>
            <p:nvPr/>
          </p:nvSpPr>
          <p:spPr bwMode="auto">
            <a:xfrm>
              <a:off x="1296" y="1911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476" name="Line 36"/>
            <p:cNvSpPr>
              <a:spLocks noChangeShapeType="1"/>
            </p:cNvSpPr>
            <p:nvPr/>
          </p:nvSpPr>
          <p:spPr bwMode="auto">
            <a:xfrm>
              <a:off x="1296" y="2256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477" name="Line 37"/>
            <p:cNvSpPr>
              <a:spLocks noChangeShapeType="1"/>
            </p:cNvSpPr>
            <p:nvPr/>
          </p:nvSpPr>
          <p:spPr bwMode="auto">
            <a:xfrm>
              <a:off x="1296" y="2631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478" name="Line 38"/>
            <p:cNvSpPr>
              <a:spLocks noChangeShapeType="1"/>
            </p:cNvSpPr>
            <p:nvPr/>
          </p:nvSpPr>
          <p:spPr bwMode="auto">
            <a:xfrm>
              <a:off x="1296" y="3007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479" name="Line 39"/>
            <p:cNvSpPr>
              <a:spLocks noChangeShapeType="1"/>
            </p:cNvSpPr>
            <p:nvPr/>
          </p:nvSpPr>
          <p:spPr bwMode="auto">
            <a:xfrm>
              <a:off x="1296" y="3382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480" name="Line 40"/>
            <p:cNvSpPr>
              <a:spLocks noChangeShapeType="1"/>
            </p:cNvSpPr>
            <p:nvPr/>
          </p:nvSpPr>
          <p:spPr bwMode="auto">
            <a:xfrm>
              <a:off x="1296" y="3756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481" name="Line 41"/>
            <p:cNvSpPr>
              <a:spLocks noChangeShapeType="1"/>
            </p:cNvSpPr>
            <p:nvPr/>
          </p:nvSpPr>
          <p:spPr bwMode="auto">
            <a:xfrm>
              <a:off x="1296" y="4131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482" name="Line 42"/>
            <p:cNvSpPr>
              <a:spLocks noChangeShapeType="1"/>
            </p:cNvSpPr>
            <p:nvPr/>
          </p:nvSpPr>
          <p:spPr bwMode="auto">
            <a:xfrm>
              <a:off x="1296" y="1536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483" name="Line 43"/>
            <p:cNvSpPr>
              <a:spLocks noChangeShapeType="1"/>
            </p:cNvSpPr>
            <p:nvPr/>
          </p:nvSpPr>
          <p:spPr bwMode="auto">
            <a:xfrm>
              <a:off x="1692" y="1536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484" name="Line 44"/>
            <p:cNvSpPr>
              <a:spLocks noChangeShapeType="1"/>
            </p:cNvSpPr>
            <p:nvPr/>
          </p:nvSpPr>
          <p:spPr bwMode="auto">
            <a:xfrm>
              <a:off x="2088" y="1536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485" name="Line 45"/>
            <p:cNvSpPr>
              <a:spLocks noChangeShapeType="1"/>
            </p:cNvSpPr>
            <p:nvPr/>
          </p:nvSpPr>
          <p:spPr bwMode="auto">
            <a:xfrm>
              <a:off x="2484" y="1536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486" name="Line 46"/>
            <p:cNvSpPr>
              <a:spLocks noChangeShapeType="1"/>
            </p:cNvSpPr>
            <p:nvPr/>
          </p:nvSpPr>
          <p:spPr bwMode="auto">
            <a:xfrm>
              <a:off x="2880" y="1536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89487" name="Group 47"/>
          <p:cNvGraphicFramePr>
            <a:graphicFrameLocks noGrp="1"/>
          </p:cNvGraphicFramePr>
          <p:nvPr/>
        </p:nvGraphicFramePr>
        <p:xfrm>
          <a:off x="1371600" y="2438400"/>
          <a:ext cx="381000" cy="4089401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89507" name="Group 67"/>
          <p:cNvGrpSpPr>
            <a:grpSpLocks/>
          </p:cNvGrpSpPr>
          <p:nvPr/>
        </p:nvGrpSpPr>
        <p:grpSpPr bwMode="auto">
          <a:xfrm>
            <a:off x="4800600" y="1905000"/>
            <a:ext cx="3727450" cy="2819400"/>
            <a:chOff x="3024" y="1200"/>
            <a:chExt cx="2348" cy="1776"/>
          </a:xfrm>
        </p:grpSpPr>
        <p:sp>
          <p:nvSpPr>
            <p:cNvPr id="189508" name="Text Box 68"/>
            <p:cNvSpPr txBox="1">
              <a:spLocks noChangeArrowheads="1"/>
            </p:cNvSpPr>
            <p:nvPr/>
          </p:nvSpPr>
          <p:spPr bwMode="auto">
            <a:xfrm>
              <a:off x="3648" y="1200"/>
              <a:ext cx="17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ahoma" charset="0"/>
                </a:rPr>
                <a:t>Signature matrix </a:t>
              </a:r>
              <a:r>
                <a:rPr lang="en-US" i="1">
                  <a:latin typeface="Tahoma" charset="0"/>
                </a:rPr>
                <a:t>M</a:t>
              </a:r>
            </a:p>
          </p:txBody>
        </p:sp>
        <p:sp>
          <p:nvSpPr>
            <p:cNvPr id="189509" name="AutoShape 69"/>
            <p:cNvSpPr>
              <a:spLocks noChangeArrowheads="1"/>
            </p:cNvSpPr>
            <p:nvPr/>
          </p:nvSpPr>
          <p:spPr bwMode="auto">
            <a:xfrm>
              <a:off x="3024" y="2640"/>
              <a:ext cx="480" cy="336"/>
            </a:xfrm>
            <a:prstGeom prst="rightArrow">
              <a:avLst>
                <a:gd name="adj1" fmla="val 50000"/>
                <a:gd name="adj2" fmla="val 35714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10" name="Rectangle 70"/>
            <p:cNvSpPr>
              <a:spLocks noChangeArrowheads="1"/>
            </p:cNvSpPr>
            <p:nvPr/>
          </p:nvSpPr>
          <p:spPr bwMode="auto">
            <a:xfrm>
              <a:off x="4872" y="1632"/>
              <a:ext cx="360" cy="368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9511" name="Rectangle 71"/>
            <p:cNvSpPr>
              <a:spLocks noChangeArrowheads="1"/>
            </p:cNvSpPr>
            <p:nvPr/>
          </p:nvSpPr>
          <p:spPr bwMode="auto">
            <a:xfrm>
              <a:off x="4512" y="1632"/>
              <a:ext cx="360" cy="368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89512" name="Rectangle 72"/>
            <p:cNvSpPr>
              <a:spLocks noChangeArrowheads="1"/>
            </p:cNvSpPr>
            <p:nvPr/>
          </p:nvSpPr>
          <p:spPr bwMode="auto">
            <a:xfrm>
              <a:off x="4152" y="1632"/>
              <a:ext cx="360" cy="368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9513" name="Rectangle 73"/>
            <p:cNvSpPr>
              <a:spLocks noChangeArrowheads="1"/>
            </p:cNvSpPr>
            <p:nvPr/>
          </p:nvSpPr>
          <p:spPr bwMode="auto">
            <a:xfrm>
              <a:off x="3792" y="1632"/>
              <a:ext cx="360" cy="368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89514" name="Line 74"/>
            <p:cNvSpPr>
              <a:spLocks noChangeShapeType="1"/>
            </p:cNvSpPr>
            <p:nvPr/>
          </p:nvSpPr>
          <p:spPr bwMode="auto">
            <a:xfrm>
              <a:off x="3792" y="1632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15" name="Line 75"/>
            <p:cNvSpPr>
              <a:spLocks noChangeShapeType="1"/>
            </p:cNvSpPr>
            <p:nvPr/>
          </p:nvSpPr>
          <p:spPr bwMode="auto">
            <a:xfrm>
              <a:off x="3792" y="2000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16" name="Line 76"/>
            <p:cNvSpPr>
              <a:spLocks noChangeShapeType="1"/>
            </p:cNvSpPr>
            <p:nvPr/>
          </p:nvSpPr>
          <p:spPr bwMode="auto">
            <a:xfrm>
              <a:off x="3792" y="1632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17" name="Line 77"/>
            <p:cNvSpPr>
              <a:spLocks noChangeShapeType="1"/>
            </p:cNvSpPr>
            <p:nvPr/>
          </p:nvSpPr>
          <p:spPr bwMode="auto">
            <a:xfrm>
              <a:off x="4152" y="1632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18" name="Line 78"/>
            <p:cNvSpPr>
              <a:spLocks noChangeShapeType="1"/>
            </p:cNvSpPr>
            <p:nvPr/>
          </p:nvSpPr>
          <p:spPr bwMode="auto">
            <a:xfrm>
              <a:off x="4512" y="1632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19" name="Line 79"/>
            <p:cNvSpPr>
              <a:spLocks noChangeShapeType="1"/>
            </p:cNvSpPr>
            <p:nvPr/>
          </p:nvSpPr>
          <p:spPr bwMode="auto">
            <a:xfrm>
              <a:off x="4872" y="1632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20" name="Line 80"/>
            <p:cNvSpPr>
              <a:spLocks noChangeShapeType="1"/>
            </p:cNvSpPr>
            <p:nvPr/>
          </p:nvSpPr>
          <p:spPr bwMode="auto">
            <a:xfrm>
              <a:off x="5232" y="1632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9521" name="Group 81"/>
          <p:cNvGrpSpPr>
            <a:grpSpLocks/>
          </p:cNvGrpSpPr>
          <p:nvPr/>
        </p:nvGrpSpPr>
        <p:grpSpPr bwMode="auto">
          <a:xfrm>
            <a:off x="914400" y="2438400"/>
            <a:ext cx="7391400" cy="4089400"/>
            <a:chOff x="576" y="1536"/>
            <a:chExt cx="4656" cy="2576"/>
          </a:xfrm>
        </p:grpSpPr>
        <p:sp>
          <p:nvSpPr>
            <p:cNvPr id="189522" name="Rectangle 82"/>
            <p:cNvSpPr>
              <a:spLocks noChangeArrowheads="1"/>
            </p:cNvSpPr>
            <p:nvPr/>
          </p:nvSpPr>
          <p:spPr bwMode="auto">
            <a:xfrm>
              <a:off x="576" y="3746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89523" name="Rectangle 83"/>
            <p:cNvSpPr>
              <a:spLocks noChangeArrowheads="1"/>
            </p:cNvSpPr>
            <p:nvPr/>
          </p:nvSpPr>
          <p:spPr bwMode="auto">
            <a:xfrm>
              <a:off x="576" y="3381"/>
              <a:ext cx="240" cy="36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89524" name="Rectangle 84"/>
            <p:cNvSpPr>
              <a:spLocks noChangeArrowheads="1"/>
            </p:cNvSpPr>
            <p:nvPr/>
          </p:nvSpPr>
          <p:spPr bwMode="auto">
            <a:xfrm>
              <a:off x="576" y="3015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89525" name="Rectangle 85"/>
            <p:cNvSpPr>
              <a:spLocks noChangeArrowheads="1"/>
            </p:cNvSpPr>
            <p:nvPr/>
          </p:nvSpPr>
          <p:spPr bwMode="auto">
            <a:xfrm>
              <a:off x="576" y="2649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89526" name="Rectangle 86"/>
            <p:cNvSpPr>
              <a:spLocks noChangeArrowheads="1"/>
            </p:cNvSpPr>
            <p:nvPr/>
          </p:nvSpPr>
          <p:spPr bwMode="auto">
            <a:xfrm>
              <a:off x="576" y="2283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9527" name="Rectangle 87"/>
            <p:cNvSpPr>
              <a:spLocks noChangeArrowheads="1"/>
            </p:cNvSpPr>
            <p:nvPr/>
          </p:nvSpPr>
          <p:spPr bwMode="auto">
            <a:xfrm>
              <a:off x="576" y="1918"/>
              <a:ext cx="240" cy="36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89528" name="Rectangle 88"/>
            <p:cNvSpPr>
              <a:spLocks noChangeArrowheads="1"/>
            </p:cNvSpPr>
            <p:nvPr/>
          </p:nvSpPr>
          <p:spPr bwMode="auto">
            <a:xfrm>
              <a:off x="576" y="1536"/>
              <a:ext cx="240" cy="38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89529" name="Line 89"/>
            <p:cNvSpPr>
              <a:spLocks noChangeShapeType="1"/>
            </p:cNvSpPr>
            <p:nvPr/>
          </p:nvSpPr>
          <p:spPr bwMode="auto">
            <a:xfrm>
              <a:off x="576" y="1536"/>
              <a:ext cx="2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30" name="Line 90"/>
            <p:cNvSpPr>
              <a:spLocks noChangeShapeType="1"/>
            </p:cNvSpPr>
            <p:nvPr/>
          </p:nvSpPr>
          <p:spPr bwMode="auto">
            <a:xfrm>
              <a:off x="576" y="1918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31" name="Line 91"/>
            <p:cNvSpPr>
              <a:spLocks noChangeShapeType="1"/>
            </p:cNvSpPr>
            <p:nvPr/>
          </p:nvSpPr>
          <p:spPr bwMode="auto">
            <a:xfrm>
              <a:off x="576" y="2283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32" name="Line 92"/>
            <p:cNvSpPr>
              <a:spLocks noChangeShapeType="1"/>
            </p:cNvSpPr>
            <p:nvPr/>
          </p:nvSpPr>
          <p:spPr bwMode="auto">
            <a:xfrm>
              <a:off x="576" y="2649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33" name="Line 93"/>
            <p:cNvSpPr>
              <a:spLocks noChangeShapeType="1"/>
            </p:cNvSpPr>
            <p:nvPr/>
          </p:nvSpPr>
          <p:spPr bwMode="auto">
            <a:xfrm>
              <a:off x="576" y="3015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34" name="Line 94"/>
            <p:cNvSpPr>
              <a:spLocks noChangeShapeType="1"/>
            </p:cNvSpPr>
            <p:nvPr/>
          </p:nvSpPr>
          <p:spPr bwMode="auto">
            <a:xfrm>
              <a:off x="576" y="3381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35" name="Line 95"/>
            <p:cNvSpPr>
              <a:spLocks noChangeShapeType="1"/>
            </p:cNvSpPr>
            <p:nvPr/>
          </p:nvSpPr>
          <p:spPr bwMode="auto">
            <a:xfrm>
              <a:off x="576" y="3746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36" name="Line 96"/>
            <p:cNvSpPr>
              <a:spLocks noChangeShapeType="1"/>
            </p:cNvSpPr>
            <p:nvPr/>
          </p:nvSpPr>
          <p:spPr bwMode="auto">
            <a:xfrm>
              <a:off x="576" y="4112"/>
              <a:ext cx="2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37" name="Line 97"/>
            <p:cNvSpPr>
              <a:spLocks noChangeShapeType="1"/>
            </p:cNvSpPr>
            <p:nvPr/>
          </p:nvSpPr>
          <p:spPr bwMode="auto">
            <a:xfrm>
              <a:off x="576" y="1536"/>
              <a:ext cx="0" cy="257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38" name="Line 98"/>
            <p:cNvSpPr>
              <a:spLocks noChangeShapeType="1"/>
            </p:cNvSpPr>
            <p:nvPr/>
          </p:nvSpPr>
          <p:spPr bwMode="auto">
            <a:xfrm>
              <a:off x="816" y="2649"/>
              <a:ext cx="0" cy="3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39" name="Line 99"/>
            <p:cNvSpPr>
              <a:spLocks noChangeShapeType="1"/>
            </p:cNvSpPr>
            <p:nvPr/>
          </p:nvSpPr>
          <p:spPr bwMode="auto">
            <a:xfrm>
              <a:off x="816" y="1536"/>
              <a:ext cx="0" cy="111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40" name="Line 100"/>
            <p:cNvSpPr>
              <a:spLocks noChangeShapeType="1"/>
            </p:cNvSpPr>
            <p:nvPr/>
          </p:nvSpPr>
          <p:spPr bwMode="auto">
            <a:xfrm>
              <a:off x="816" y="3015"/>
              <a:ext cx="0" cy="109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41" name="Rectangle 101"/>
            <p:cNvSpPr>
              <a:spLocks noChangeArrowheads="1"/>
            </p:cNvSpPr>
            <p:nvPr/>
          </p:nvSpPr>
          <p:spPr bwMode="auto">
            <a:xfrm>
              <a:off x="487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9542" name="Rectangle 102"/>
            <p:cNvSpPr>
              <a:spLocks noChangeArrowheads="1"/>
            </p:cNvSpPr>
            <p:nvPr/>
          </p:nvSpPr>
          <p:spPr bwMode="auto">
            <a:xfrm>
              <a:off x="451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89543" name="Rectangle 103"/>
            <p:cNvSpPr>
              <a:spLocks noChangeArrowheads="1"/>
            </p:cNvSpPr>
            <p:nvPr/>
          </p:nvSpPr>
          <p:spPr bwMode="auto">
            <a:xfrm>
              <a:off x="415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9544" name="Rectangle 104"/>
            <p:cNvSpPr>
              <a:spLocks noChangeArrowheads="1"/>
            </p:cNvSpPr>
            <p:nvPr/>
          </p:nvSpPr>
          <p:spPr bwMode="auto">
            <a:xfrm>
              <a:off x="379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89545" name="Line 105"/>
            <p:cNvSpPr>
              <a:spLocks noChangeShapeType="1"/>
            </p:cNvSpPr>
            <p:nvPr/>
          </p:nvSpPr>
          <p:spPr bwMode="auto">
            <a:xfrm>
              <a:off x="3792" y="2016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46" name="Line 106"/>
            <p:cNvSpPr>
              <a:spLocks noChangeShapeType="1"/>
            </p:cNvSpPr>
            <p:nvPr/>
          </p:nvSpPr>
          <p:spPr bwMode="auto">
            <a:xfrm>
              <a:off x="3792" y="2384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47" name="Line 107"/>
            <p:cNvSpPr>
              <a:spLocks noChangeShapeType="1"/>
            </p:cNvSpPr>
            <p:nvPr/>
          </p:nvSpPr>
          <p:spPr bwMode="auto">
            <a:xfrm>
              <a:off x="3792" y="2016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48" name="Line 108"/>
            <p:cNvSpPr>
              <a:spLocks noChangeShapeType="1"/>
            </p:cNvSpPr>
            <p:nvPr/>
          </p:nvSpPr>
          <p:spPr bwMode="auto">
            <a:xfrm>
              <a:off x="4152" y="2016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49" name="Line 109"/>
            <p:cNvSpPr>
              <a:spLocks noChangeShapeType="1"/>
            </p:cNvSpPr>
            <p:nvPr/>
          </p:nvSpPr>
          <p:spPr bwMode="auto">
            <a:xfrm>
              <a:off x="4512" y="2016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50" name="Line 110"/>
            <p:cNvSpPr>
              <a:spLocks noChangeShapeType="1"/>
            </p:cNvSpPr>
            <p:nvPr/>
          </p:nvSpPr>
          <p:spPr bwMode="auto">
            <a:xfrm>
              <a:off x="4872" y="2016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51" name="Line 111"/>
            <p:cNvSpPr>
              <a:spLocks noChangeShapeType="1"/>
            </p:cNvSpPr>
            <p:nvPr/>
          </p:nvSpPr>
          <p:spPr bwMode="auto">
            <a:xfrm>
              <a:off x="5232" y="2016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9552" name="Group 112"/>
          <p:cNvGrpSpPr>
            <a:grpSpLocks/>
          </p:cNvGrpSpPr>
          <p:nvPr/>
        </p:nvGrpSpPr>
        <p:grpSpPr bwMode="auto">
          <a:xfrm>
            <a:off x="381000" y="2438400"/>
            <a:ext cx="7924800" cy="4089400"/>
            <a:chOff x="240" y="1536"/>
            <a:chExt cx="4992" cy="2576"/>
          </a:xfrm>
        </p:grpSpPr>
        <p:sp>
          <p:nvSpPr>
            <p:cNvPr id="189553" name="Rectangle 113"/>
            <p:cNvSpPr>
              <a:spLocks noChangeArrowheads="1"/>
            </p:cNvSpPr>
            <p:nvPr/>
          </p:nvSpPr>
          <p:spPr bwMode="auto">
            <a:xfrm>
              <a:off x="240" y="3746"/>
              <a:ext cx="240" cy="366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89554" name="Rectangle 114"/>
            <p:cNvSpPr>
              <a:spLocks noChangeArrowheads="1"/>
            </p:cNvSpPr>
            <p:nvPr/>
          </p:nvSpPr>
          <p:spPr bwMode="auto">
            <a:xfrm>
              <a:off x="240" y="3381"/>
              <a:ext cx="240" cy="36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89555" name="Rectangle 115"/>
            <p:cNvSpPr>
              <a:spLocks noChangeArrowheads="1"/>
            </p:cNvSpPr>
            <p:nvPr/>
          </p:nvSpPr>
          <p:spPr bwMode="auto">
            <a:xfrm>
              <a:off x="240" y="3015"/>
              <a:ext cx="240" cy="366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89556" name="Rectangle 116"/>
            <p:cNvSpPr>
              <a:spLocks noChangeArrowheads="1"/>
            </p:cNvSpPr>
            <p:nvPr/>
          </p:nvSpPr>
          <p:spPr bwMode="auto">
            <a:xfrm>
              <a:off x="240" y="2649"/>
              <a:ext cx="240" cy="366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89557" name="Rectangle 117"/>
            <p:cNvSpPr>
              <a:spLocks noChangeArrowheads="1"/>
            </p:cNvSpPr>
            <p:nvPr/>
          </p:nvSpPr>
          <p:spPr bwMode="auto">
            <a:xfrm>
              <a:off x="240" y="2283"/>
              <a:ext cx="240" cy="366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89558" name="Rectangle 118"/>
            <p:cNvSpPr>
              <a:spLocks noChangeArrowheads="1"/>
            </p:cNvSpPr>
            <p:nvPr/>
          </p:nvSpPr>
          <p:spPr bwMode="auto">
            <a:xfrm>
              <a:off x="240" y="1918"/>
              <a:ext cx="240" cy="36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89559" name="Rectangle 119"/>
            <p:cNvSpPr>
              <a:spLocks noChangeArrowheads="1"/>
            </p:cNvSpPr>
            <p:nvPr/>
          </p:nvSpPr>
          <p:spPr bwMode="auto">
            <a:xfrm>
              <a:off x="240" y="1536"/>
              <a:ext cx="240" cy="382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9560" name="Line 120"/>
            <p:cNvSpPr>
              <a:spLocks noChangeShapeType="1"/>
            </p:cNvSpPr>
            <p:nvPr/>
          </p:nvSpPr>
          <p:spPr bwMode="auto">
            <a:xfrm>
              <a:off x="240" y="1536"/>
              <a:ext cx="2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61" name="Line 121"/>
            <p:cNvSpPr>
              <a:spLocks noChangeShapeType="1"/>
            </p:cNvSpPr>
            <p:nvPr/>
          </p:nvSpPr>
          <p:spPr bwMode="auto">
            <a:xfrm>
              <a:off x="240" y="1918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62" name="Line 122"/>
            <p:cNvSpPr>
              <a:spLocks noChangeShapeType="1"/>
            </p:cNvSpPr>
            <p:nvPr/>
          </p:nvSpPr>
          <p:spPr bwMode="auto">
            <a:xfrm>
              <a:off x="240" y="2283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63" name="Line 123"/>
            <p:cNvSpPr>
              <a:spLocks noChangeShapeType="1"/>
            </p:cNvSpPr>
            <p:nvPr/>
          </p:nvSpPr>
          <p:spPr bwMode="auto">
            <a:xfrm>
              <a:off x="240" y="2649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64" name="Line 124"/>
            <p:cNvSpPr>
              <a:spLocks noChangeShapeType="1"/>
            </p:cNvSpPr>
            <p:nvPr/>
          </p:nvSpPr>
          <p:spPr bwMode="auto">
            <a:xfrm>
              <a:off x="240" y="3015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65" name="Line 125"/>
            <p:cNvSpPr>
              <a:spLocks noChangeShapeType="1"/>
            </p:cNvSpPr>
            <p:nvPr/>
          </p:nvSpPr>
          <p:spPr bwMode="auto">
            <a:xfrm>
              <a:off x="240" y="3381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66" name="Line 126"/>
            <p:cNvSpPr>
              <a:spLocks noChangeShapeType="1"/>
            </p:cNvSpPr>
            <p:nvPr/>
          </p:nvSpPr>
          <p:spPr bwMode="auto">
            <a:xfrm>
              <a:off x="240" y="3746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67" name="Line 127"/>
            <p:cNvSpPr>
              <a:spLocks noChangeShapeType="1"/>
            </p:cNvSpPr>
            <p:nvPr/>
          </p:nvSpPr>
          <p:spPr bwMode="auto">
            <a:xfrm>
              <a:off x="240" y="4112"/>
              <a:ext cx="2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68" name="Line 128"/>
            <p:cNvSpPr>
              <a:spLocks noChangeShapeType="1"/>
            </p:cNvSpPr>
            <p:nvPr/>
          </p:nvSpPr>
          <p:spPr bwMode="auto">
            <a:xfrm>
              <a:off x="240" y="1536"/>
              <a:ext cx="0" cy="257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69" name="Line 129"/>
            <p:cNvSpPr>
              <a:spLocks noChangeShapeType="1"/>
            </p:cNvSpPr>
            <p:nvPr/>
          </p:nvSpPr>
          <p:spPr bwMode="auto">
            <a:xfrm>
              <a:off x="480" y="2649"/>
              <a:ext cx="0" cy="3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70" name="Line 130"/>
            <p:cNvSpPr>
              <a:spLocks noChangeShapeType="1"/>
            </p:cNvSpPr>
            <p:nvPr/>
          </p:nvSpPr>
          <p:spPr bwMode="auto">
            <a:xfrm>
              <a:off x="480" y="1536"/>
              <a:ext cx="0" cy="111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71" name="Line 131"/>
            <p:cNvSpPr>
              <a:spLocks noChangeShapeType="1"/>
            </p:cNvSpPr>
            <p:nvPr/>
          </p:nvSpPr>
          <p:spPr bwMode="auto">
            <a:xfrm>
              <a:off x="480" y="3015"/>
              <a:ext cx="0" cy="109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72" name="Rectangle 132"/>
            <p:cNvSpPr>
              <a:spLocks noChangeArrowheads="1"/>
            </p:cNvSpPr>
            <p:nvPr/>
          </p:nvSpPr>
          <p:spPr bwMode="auto">
            <a:xfrm>
              <a:off x="4872" y="2400"/>
              <a:ext cx="360" cy="368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89573" name="Rectangle 133"/>
            <p:cNvSpPr>
              <a:spLocks noChangeArrowheads="1"/>
            </p:cNvSpPr>
            <p:nvPr/>
          </p:nvSpPr>
          <p:spPr bwMode="auto">
            <a:xfrm>
              <a:off x="4512" y="2400"/>
              <a:ext cx="360" cy="368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9574" name="Rectangle 134"/>
            <p:cNvSpPr>
              <a:spLocks noChangeArrowheads="1"/>
            </p:cNvSpPr>
            <p:nvPr/>
          </p:nvSpPr>
          <p:spPr bwMode="auto">
            <a:xfrm>
              <a:off x="4152" y="2400"/>
              <a:ext cx="360" cy="368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89575" name="Rectangle 135"/>
            <p:cNvSpPr>
              <a:spLocks noChangeArrowheads="1"/>
            </p:cNvSpPr>
            <p:nvPr/>
          </p:nvSpPr>
          <p:spPr bwMode="auto">
            <a:xfrm>
              <a:off x="3792" y="2400"/>
              <a:ext cx="360" cy="368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9576" name="Line 136"/>
            <p:cNvSpPr>
              <a:spLocks noChangeShapeType="1"/>
            </p:cNvSpPr>
            <p:nvPr/>
          </p:nvSpPr>
          <p:spPr bwMode="auto">
            <a:xfrm>
              <a:off x="3792" y="2400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77" name="Line 137"/>
            <p:cNvSpPr>
              <a:spLocks noChangeShapeType="1"/>
            </p:cNvSpPr>
            <p:nvPr/>
          </p:nvSpPr>
          <p:spPr bwMode="auto">
            <a:xfrm>
              <a:off x="3792" y="2768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78" name="Line 138"/>
            <p:cNvSpPr>
              <a:spLocks noChangeShapeType="1"/>
            </p:cNvSpPr>
            <p:nvPr/>
          </p:nvSpPr>
          <p:spPr bwMode="auto">
            <a:xfrm>
              <a:off x="3792" y="2400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79" name="Line 139"/>
            <p:cNvSpPr>
              <a:spLocks noChangeShapeType="1"/>
            </p:cNvSpPr>
            <p:nvPr/>
          </p:nvSpPr>
          <p:spPr bwMode="auto">
            <a:xfrm>
              <a:off x="4152" y="2400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80" name="Line 140"/>
            <p:cNvSpPr>
              <a:spLocks noChangeShapeType="1"/>
            </p:cNvSpPr>
            <p:nvPr/>
          </p:nvSpPr>
          <p:spPr bwMode="auto">
            <a:xfrm>
              <a:off x="4512" y="2400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81" name="Line 141"/>
            <p:cNvSpPr>
              <a:spLocks noChangeShapeType="1"/>
            </p:cNvSpPr>
            <p:nvPr/>
          </p:nvSpPr>
          <p:spPr bwMode="auto">
            <a:xfrm>
              <a:off x="4872" y="2400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582" name="Line 142"/>
            <p:cNvSpPr>
              <a:spLocks noChangeShapeType="1"/>
            </p:cNvSpPr>
            <p:nvPr/>
          </p:nvSpPr>
          <p:spPr bwMode="auto">
            <a:xfrm>
              <a:off x="5232" y="2400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4A094-13E7-EE47-9476-C06B5E537908}" type="slidenum">
              <a:rPr lang="en-US" altLang="zh-CN"/>
              <a:pPr/>
              <a:t>17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More Hashings produce better result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99684" name="Group 4"/>
          <p:cNvGrpSpPr>
            <a:grpSpLocks/>
          </p:cNvGrpSpPr>
          <p:nvPr/>
        </p:nvGrpSpPr>
        <p:grpSpPr bwMode="auto">
          <a:xfrm>
            <a:off x="2209800" y="2057400"/>
            <a:ext cx="2514600" cy="4652963"/>
            <a:chOff x="1296" y="1200"/>
            <a:chExt cx="1584" cy="2931"/>
          </a:xfrm>
        </p:grpSpPr>
        <p:sp>
          <p:nvSpPr>
            <p:cNvPr id="199685" name="Text Box 5"/>
            <p:cNvSpPr txBox="1">
              <a:spLocks noChangeArrowheads="1"/>
            </p:cNvSpPr>
            <p:nvPr/>
          </p:nvSpPr>
          <p:spPr bwMode="auto">
            <a:xfrm>
              <a:off x="1440" y="1200"/>
              <a:ext cx="11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ahoma" charset="0"/>
                </a:rPr>
                <a:t>Input matrix</a:t>
              </a:r>
            </a:p>
          </p:txBody>
        </p:sp>
        <p:sp>
          <p:nvSpPr>
            <p:cNvPr id="199686" name="Rectangle 6"/>
            <p:cNvSpPr>
              <a:spLocks noChangeArrowheads="1"/>
            </p:cNvSpPr>
            <p:nvPr/>
          </p:nvSpPr>
          <p:spPr bwMode="auto">
            <a:xfrm>
              <a:off x="2484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99687" name="Rectangle 7"/>
            <p:cNvSpPr>
              <a:spLocks noChangeArrowheads="1"/>
            </p:cNvSpPr>
            <p:nvPr/>
          </p:nvSpPr>
          <p:spPr bwMode="auto">
            <a:xfrm>
              <a:off x="2088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99688" name="Rectangle 8"/>
            <p:cNvSpPr>
              <a:spLocks noChangeArrowheads="1"/>
            </p:cNvSpPr>
            <p:nvPr/>
          </p:nvSpPr>
          <p:spPr bwMode="auto">
            <a:xfrm>
              <a:off x="1692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99689" name="Rectangle 9"/>
            <p:cNvSpPr>
              <a:spLocks noChangeArrowheads="1"/>
            </p:cNvSpPr>
            <p:nvPr/>
          </p:nvSpPr>
          <p:spPr bwMode="auto">
            <a:xfrm>
              <a:off x="1296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99690" name="Rectangle 10"/>
            <p:cNvSpPr>
              <a:spLocks noChangeArrowheads="1"/>
            </p:cNvSpPr>
            <p:nvPr/>
          </p:nvSpPr>
          <p:spPr bwMode="auto">
            <a:xfrm>
              <a:off x="2484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99691" name="Rectangle 11"/>
            <p:cNvSpPr>
              <a:spLocks noChangeArrowheads="1"/>
            </p:cNvSpPr>
            <p:nvPr/>
          </p:nvSpPr>
          <p:spPr bwMode="auto">
            <a:xfrm>
              <a:off x="2088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99692" name="Rectangle 12"/>
            <p:cNvSpPr>
              <a:spLocks noChangeArrowheads="1"/>
            </p:cNvSpPr>
            <p:nvPr/>
          </p:nvSpPr>
          <p:spPr bwMode="auto">
            <a:xfrm>
              <a:off x="1692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99693" name="Rectangle 13"/>
            <p:cNvSpPr>
              <a:spLocks noChangeArrowheads="1"/>
            </p:cNvSpPr>
            <p:nvPr/>
          </p:nvSpPr>
          <p:spPr bwMode="auto">
            <a:xfrm>
              <a:off x="1296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99694" name="Rectangle 14"/>
            <p:cNvSpPr>
              <a:spLocks noChangeArrowheads="1"/>
            </p:cNvSpPr>
            <p:nvPr/>
          </p:nvSpPr>
          <p:spPr bwMode="auto">
            <a:xfrm>
              <a:off x="2484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99695" name="Rectangle 15"/>
            <p:cNvSpPr>
              <a:spLocks noChangeArrowheads="1"/>
            </p:cNvSpPr>
            <p:nvPr/>
          </p:nvSpPr>
          <p:spPr bwMode="auto">
            <a:xfrm>
              <a:off x="2088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99696" name="Rectangle 16"/>
            <p:cNvSpPr>
              <a:spLocks noChangeArrowheads="1"/>
            </p:cNvSpPr>
            <p:nvPr/>
          </p:nvSpPr>
          <p:spPr bwMode="auto">
            <a:xfrm>
              <a:off x="1692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99697" name="Rectangle 17"/>
            <p:cNvSpPr>
              <a:spLocks noChangeArrowheads="1"/>
            </p:cNvSpPr>
            <p:nvPr/>
          </p:nvSpPr>
          <p:spPr bwMode="auto">
            <a:xfrm>
              <a:off x="1296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99698" name="Rectangle 18"/>
            <p:cNvSpPr>
              <a:spLocks noChangeArrowheads="1"/>
            </p:cNvSpPr>
            <p:nvPr/>
          </p:nvSpPr>
          <p:spPr bwMode="auto">
            <a:xfrm>
              <a:off x="2484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99699" name="Rectangle 19"/>
            <p:cNvSpPr>
              <a:spLocks noChangeArrowheads="1"/>
            </p:cNvSpPr>
            <p:nvPr/>
          </p:nvSpPr>
          <p:spPr bwMode="auto">
            <a:xfrm>
              <a:off x="2088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99700" name="Rectangle 20"/>
            <p:cNvSpPr>
              <a:spLocks noChangeArrowheads="1"/>
            </p:cNvSpPr>
            <p:nvPr/>
          </p:nvSpPr>
          <p:spPr bwMode="auto">
            <a:xfrm>
              <a:off x="1692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99701" name="Rectangle 21"/>
            <p:cNvSpPr>
              <a:spLocks noChangeArrowheads="1"/>
            </p:cNvSpPr>
            <p:nvPr/>
          </p:nvSpPr>
          <p:spPr bwMode="auto">
            <a:xfrm>
              <a:off x="1296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99702" name="Rectangle 22"/>
            <p:cNvSpPr>
              <a:spLocks noChangeArrowheads="1"/>
            </p:cNvSpPr>
            <p:nvPr/>
          </p:nvSpPr>
          <p:spPr bwMode="auto">
            <a:xfrm>
              <a:off x="2484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99703" name="Rectangle 23"/>
            <p:cNvSpPr>
              <a:spLocks noChangeArrowheads="1"/>
            </p:cNvSpPr>
            <p:nvPr/>
          </p:nvSpPr>
          <p:spPr bwMode="auto">
            <a:xfrm>
              <a:off x="2088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99704" name="Rectangle 24"/>
            <p:cNvSpPr>
              <a:spLocks noChangeArrowheads="1"/>
            </p:cNvSpPr>
            <p:nvPr/>
          </p:nvSpPr>
          <p:spPr bwMode="auto">
            <a:xfrm>
              <a:off x="1692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99705" name="Rectangle 25"/>
            <p:cNvSpPr>
              <a:spLocks noChangeArrowheads="1"/>
            </p:cNvSpPr>
            <p:nvPr/>
          </p:nvSpPr>
          <p:spPr bwMode="auto">
            <a:xfrm>
              <a:off x="1296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99706" name="Rectangle 26"/>
            <p:cNvSpPr>
              <a:spLocks noChangeArrowheads="1"/>
            </p:cNvSpPr>
            <p:nvPr/>
          </p:nvSpPr>
          <p:spPr bwMode="auto">
            <a:xfrm>
              <a:off x="2484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99707" name="Rectangle 27"/>
            <p:cNvSpPr>
              <a:spLocks noChangeArrowheads="1"/>
            </p:cNvSpPr>
            <p:nvPr/>
          </p:nvSpPr>
          <p:spPr bwMode="auto">
            <a:xfrm>
              <a:off x="2088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99708" name="Rectangle 28"/>
            <p:cNvSpPr>
              <a:spLocks noChangeArrowheads="1"/>
            </p:cNvSpPr>
            <p:nvPr/>
          </p:nvSpPr>
          <p:spPr bwMode="auto">
            <a:xfrm>
              <a:off x="1692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99709" name="Rectangle 29"/>
            <p:cNvSpPr>
              <a:spLocks noChangeArrowheads="1"/>
            </p:cNvSpPr>
            <p:nvPr/>
          </p:nvSpPr>
          <p:spPr bwMode="auto">
            <a:xfrm>
              <a:off x="1296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99710" name="Rectangle 30"/>
            <p:cNvSpPr>
              <a:spLocks noChangeArrowheads="1"/>
            </p:cNvSpPr>
            <p:nvPr/>
          </p:nvSpPr>
          <p:spPr bwMode="auto">
            <a:xfrm>
              <a:off x="2484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99711" name="Rectangle 31"/>
            <p:cNvSpPr>
              <a:spLocks noChangeArrowheads="1"/>
            </p:cNvSpPr>
            <p:nvPr/>
          </p:nvSpPr>
          <p:spPr bwMode="auto">
            <a:xfrm>
              <a:off x="2088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99712" name="Rectangle 32"/>
            <p:cNvSpPr>
              <a:spLocks noChangeArrowheads="1"/>
            </p:cNvSpPr>
            <p:nvPr/>
          </p:nvSpPr>
          <p:spPr bwMode="auto">
            <a:xfrm>
              <a:off x="1692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99713" name="Rectangle 33"/>
            <p:cNvSpPr>
              <a:spLocks noChangeArrowheads="1"/>
            </p:cNvSpPr>
            <p:nvPr/>
          </p:nvSpPr>
          <p:spPr bwMode="auto">
            <a:xfrm>
              <a:off x="1296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 dirty="0">
                  <a:solidFill>
                    <a:srgbClr val="663300"/>
                  </a:solidFill>
                  <a:latin typeface="Arial" charset="0"/>
                </a:rPr>
                <a:t>1 </a:t>
              </a:r>
            </a:p>
          </p:txBody>
        </p:sp>
        <p:sp>
          <p:nvSpPr>
            <p:cNvPr id="199714" name="Line 34"/>
            <p:cNvSpPr>
              <a:spLocks noChangeShapeType="1"/>
            </p:cNvSpPr>
            <p:nvPr/>
          </p:nvSpPr>
          <p:spPr bwMode="auto">
            <a:xfrm>
              <a:off x="1296" y="1536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15" name="Line 35"/>
            <p:cNvSpPr>
              <a:spLocks noChangeShapeType="1"/>
            </p:cNvSpPr>
            <p:nvPr/>
          </p:nvSpPr>
          <p:spPr bwMode="auto">
            <a:xfrm>
              <a:off x="1296" y="1911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16" name="Line 36"/>
            <p:cNvSpPr>
              <a:spLocks noChangeShapeType="1"/>
            </p:cNvSpPr>
            <p:nvPr/>
          </p:nvSpPr>
          <p:spPr bwMode="auto">
            <a:xfrm>
              <a:off x="1296" y="2256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17" name="Line 37"/>
            <p:cNvSpPr>
              <a:spLocks noChangeShapeType="1"/>
            </p:cNvSpPr>
            <p:nvPr/>
          </p:nvSpPr>
          <p:spPr bwMode="auto">
            <a:xfrm>
              <a:off x="1296" y="2631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18" name="Line 38"/>
            <p:cNvSpPr>
              <a:spLocks noChangeShapeType="1"/>
            </p:cNvSpPr>
            <p:nvPr/>
          </p:nvSpPr>
          <p:spPr bwMode="auto">
            <a:xfrm>
              <a:off x="1296" y="3007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19" name="Line 39"/>
            <p:cNvSpPr>
              <a:spLocks noChangeShapeType="1"/>
            </p:cNvSpPr>
            <p:nvPr/>
          </p:nvSpPr>
          <p:spPr bwMode="auto">
            <a:xfrm>
              <a:off x="1296" y="3382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20" name="Line 40"/>
            <p:cNvSpPr>
              <a:spLocks noChangeShapeType="1"/>
            </p:cNvSpPr>
            <p:nvPr/>
          </p:nvSpPr>
          <p:spPr bwMode="auto">
            <a:xfrm>
              <a:off x="1296" y="3756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21" name="Line 41"/>
            <p:cNvSpPr>
              <a:spLocks noChangeShapeType="1"/>
            </p:cNvSpPr>
            <p:nvPr/>
          </p:nvSpPr>
          <p:spPr bwMode="auto">
            <a:xfrm>
              <a:off x="1296" y="4131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22" name="Line 42"/>
            <p:cNvSpPr>
              <a:spLocks noChangeShapeType="1"/>
            </p:cNvSpPr>
            <p:nvPr/>
          </p:nvSpPr>
          <p:spPr bwMode="auto">
            <a:xfrm>
              <a:off x="1296" y="1536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23" name="Line 43"/>
            <p:cNvSpPr>
              <a:spLocks noChangeShapeType="1"/>
            </p:cNvSpPr>
            <p:nvPr/>
          </p:nvSpPr>
          <p:spPr bwMode="auto">
            <a:xfrm>
              <a:off x="1692" y="1536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24" name="Line 44"/>
            <p:cNvSpPr>
              <a:spLocks noChangeShapeType="1"/>
            </p:cNvSpPr>
            <p:nvPr/>
          </p:nvSpPr>
          <p:spPr bwMode="auto">
            <a:xfrm>
              <a:off x="2088" y="1536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25" name="Line 45"/>
            <p:cNvSpPr>
              <a:spLocks noChangeShapeType="1"/>
            </p:cNvSpPr>
            <p:nvPr/>
          </p:nvSpPr>
          <p:spPr bwMode="auto">
            <a:xfrm>
              <a:off x="2484" y="1536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26" name="Line 46"/>
            <p:cNvSpPr>
              <a:spLocks noChangeShapeType="1"/>
            </p:cNvSpPr>
            <p:nvPr/>
          </p:nvSpPr>
          <p:spPr bwMode="auto">
            <a:xfrm>
              <a:off x="2880" y="1536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99727" name="Group 47"/>
          <p:cNvGraphicFramePr>
            <a:graphicFrameLocks noGrp="1"/>
          </p:cNvGraphicFramePr>
          <p:nvPr/>
        </p:nvGraphicFramePr>
        <p:xfrm>
          <a:off x="1524000" y="2590800"/>
          <a:ext cx="381000" cy="4089401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99747" name="Group 67"/>
          <p:cNvGrpSpPr>
            <a:grpSpLocks/>
          </p:cNvGrpSpPr>
          <p:nvPr/>
        </p:nvGrpSpPr>
        <p:grpSpPr bwMode="auto">
          <a:xfrm>
            <a:off x="4953000" y="2057400"/>
            <a:ext cx="3727450" cy="2819400"/>
            <a:chOff x="3024" y="1200"/>
            <a:chExt cx="2348" cy="1776"/>
          </a:xfrm>
        </p:grpSpPr>
        <p:sp>
          <p:nvSpPr>
            <p:cNvPr id="199748" name="Text Box 68"/>
            <p:cNvSpPr txBox="1">
              <a:spLocks noChangeArrowheads="1"/>
            </p:cNvSpPr>
            <p:nvPr/>
          </p:nvSpPr>
          <p:spPr bwMode="auto">
            <a:xfrm>
              <a:off x="3648" y="1200"/>
              <a:ext cx="17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ahoma" charset="0"/>
                </a:rPr>
                <a:t>Signature matrix </a:t>
              </a:r>
              <a:r>
                <a:rPr lang="en-US" i="1">
                  <a:latin typeface="Tahoma" charset="0"/>
                </a:rPr>
                <a:t>M</a:t>
              </a:r>
            </a:p>
          </p:txBody>
        </p:sp>
        <p:sp>
          <p:nvSpPr>
            <p:cNvPr id="199749" name="AutoShape 69"/>
            <p:cNvSpPr>
              <a:spLocks noChangeArrowheads="1"/>
            </p:cNvSpPr>
            <p:nvPr/>
          </p:nvSpPr>
          <p:spPr bwMode="auto">
            <a:xfrm>
              <a:off x="3024" y="2640"/>
              <a:ext cx="480" cy="336"/>
            </a:xfrm>
            <a:prstGeom prst="rightArrow">
              <a:avLst>
                <a:gd name="adj1" fmla="val 50000"/>
                <a:gd name="adj2" fmla="val 35714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50" name="Rectangle 70"/>
            <p:cNvSpPr>
              <a:spLocks noChangeArrowheads="1"/>
            </p:cNvSpPr>
            <p:nvPr/>
          </p:nvSpPr>
          <p:spPr bwMode="auto">
            <a:xfrm>
              <a:off x="4872" y="1632"/>
              <a:ext cx="360" cy="368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 dirty="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99751" name="Rectangle 71"/>
            <p:cNvSpPr>
              <a:spLocks noChangeArrowheads="1"/>
            </p:cNvSpPr>
            <p:nvPr/>
          </p:nvSpPr>
          <p:spPr bwMode="auto">
            <a:xfrm>
              <a:off x="4512" y="1632"/>
              <a:ext cx="360" cy="368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99752" name="Rectangle 72"/>
            <p:cNvSpPr>
              <a:spLocks noChangeArrowheads="1"/>
            </p:cNvSpPr>
            <p:nvPr/>
          </p:nvSpPr>
          <p:spPr bwMode="auto">
            <a:xfrm>
              <a:off x="4152" y="1632"/>
              <a:ext cx="360" cy="368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 dirty="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99753" name="Rectangle 73"/>
            <p:cNvSpPr>
              <a:spLocks noChangeArrowheads="1"/>
            </p:cNvSpPr>
            <p:nvPr/>
          </p:nvSpPr>
          <p:spPr bwMode="auto">
            <a:xfrm>
              <a:off x="3792" y="1632"/>
              <a:ext cx="360" cy="368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99754" name="Line 74"/>
            <p:cNvSpPr>
              <a:spLocks noChangeShapeType="1"/>
            </p:cNvSpPr>
            <p:nvPr/>
          </p:nvSpPr>
          <p:spPr bwMode="auto">
            <a:xfrm>
              <a:off x="3792" y="1632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55" name="Line 75"/>
            <p:cNvSpPr>
              <a:spLocks noChangeShapeType="1"/>
            </p:cNvSpPr>
            <p:nvPr/>
          </p:nvSpPr>
          <p:spPr bwMode="auto">
            <a:xfrm>
              <a:off x="3792" y="2000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56" name="Line 76"/>
            <p:cNvSpPr>
              <a:spLocks noChangeShapeType="1"/>
            </p:cNvSpPr>
            <p:nvPr/>
          </p:nvSpPr>
          <p:spPr bwMode="auto">
            <a:xfrm>
              <a:off x="3792" y="1632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57" name="Line 77"/>
            <p:cNvSpPr>
              <a:spLocks noChangeShapeType="1"/>
            </p:cNvSpPr>
            <p:nvPr/>
          </p:nvSpPr>
          <p:spPr bwMode="auto">
            <a:xfrm>
              <a:off x="4152" y="1632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58" name="Line 78"/>
            <p:cNvSpPr>
              <a:spLocks noChangeShapeType="1"/>
            </p:cNvSpPr>
            <p:nvPr/>
          </p:nvSpPr>
          <p:spPr bwMode="auto">
            <a:xfrm>
              <a:off x="4512" y="1632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59" name="Line 79"/>
            <p:cNvSpPr>
              <a:spLocks noChangeShapeType="1"/>
            </p:cNvSpPr>
            <p:nvPr/>
          </p:nvSpPr>
          <p:spPr bwMode="auto">
            <a:xfrm>
              <a:off x="4872" y="1632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60" name="Line 80"/>
            <p:cNvSpPr>
              <a:spLocks noChangeShapeType="1"/>
            </p:cNvSpPr>
            <p:nvPr/>
          </p:nvSpPr>
          <p:spPr bwMode="auto">
            <a:xfrm>
              <a:off x="5232" y="1632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9761" name="Group 81"/>
          <p:cNvGrpSpPr>
            <a:grpSpLocks/>
          </p:cNvGrpSpPr>
          <p:nvPr/>
        </p:nvGrpSpPr>
        <p:grpSpPr bwMode="auto">
          <a:xfrm>
            <a:off x="1066800" y="2590800"/>
            <a:ext cx="7391400" cy="4089400"/>
            <a:chOff x="576" y="1536"/>
            <a:chExt cx="4656" cy="2576"/>
          </a:xfrm>
        </p:grpSpPr>
        <p:sp>
          <p:nvSpPr>
            <p:cNvPr id="199762" name="Rectangle 82"/>
            <p:cNvSpPr>
              <a:spLocks noChangeArrowheads="1"/>
            </p:cNvSpPr>
            <p:nvPr/>
          </p:nvSpPr>
          <p:spPr bwMode="auto">
            <a:xfrm>
              <a:off x="576" y="3746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99763" name="Rectangle 83"/>
            <p:cNvSpPr>
              <a:spLocks noChangeArrowheads="1"/>
            </p:cNvSpPr>
            <p:nvPr/>
          </p:nvSpPr>
          <p:spPr bwMode="auto">
            <a:xfrm>
              <a:off x="576" y="3381"/>
              <a:ext cx="240" cy="36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99764" name="Rectangle 84"/>
            <p:cNvSpPr>
              <a:spLocks noChangeArrowheads="1"/>
            </p:cNvSpPr>
            <p:nvPr/>
          </p:nvSpPr>
          <p:spPr bwMode="auto">
            <a:xfrm>
              <a:off x="576" y="3015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99765" name="Rectangle 85"/>
            <p:cNvSpPr>
              <a:spLocks noChangeArrowheads="1"/>
            </p:cNvSpPr>
            <p:nvPr/>
          </p:nvSpPr>
          <p:spPr bwMode="auto">
            <a:xfrm>
              <a:off x="576" y="2649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99766" name="Rectangle 86"/>
            <p:cNvSpPr>
              <a:spLocks noChangeArrowheads="1"/>
            </p:cNvSpPr>
            <p:nvPr/>
          </p:nvSpPr>
          <p:spPr bwMode="auto">
            <a:xfrm>
              <a:off x="576" y="2283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99767" name="Rectangle 87"/>
            <p:cNvSpPr>
              <a:spLocks noChangeArrowheads="1"/>
            </p:cNvSpPr>
            <p:nvPr/>
          </p:nvSpPr>
          <p:spPr bwMode="auto">
            <a:xfrm>
              <a:off x="576" y="1918"/>
              <a:ext cx="240" cy="36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99768" name="Rectangle 88"/>
            <p:cNvSpPr>
              <a:spLocks noChangeArrowheads="1"/>
            </p:cNvSpPr>
            <p:nvPr/>
          </p:nvSpPr>
          <p:spPr bwMode="auto">
            <a:xfrm>
              <a:off x="576" y="1536"/>
              <a:ext cx="240" cy="38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99769" name="Line 89"/>
            <p:cNvSpPr>
              <a:spLocks noChangeShapeType="1"/>
            </p:cNvSpPr>
            <p:nvPr/>
          </p:nvSpPr>
          <p:spPr bwMode="auto">
            <a:xfrm>
              <a:off x="576" y="1536"/>
              <a:ext cx="2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70" name="Line 90"/>
            <p:cNvSpPr>
              <a:spLocks noChangeShapeType="1"/>
            </p:cNvSpPr>
            <p:nvPr/>
          </p:nvSpPr>
          <p:spPr bwMode="auto">
            <a:xfrm>
              <a:off x="576" y="1918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71" name="Line 91"/>
            <p:cNvSpPr>
              <a:spLocks noChangeShapeType="1"/>
            </p:cNvSpPr>
            <p:nvPr/>
          </p:nvSpPr>
          <p:spPr bwMode="auto">
            <a:xfrm>
              <a:off x="576" y="2283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72" name="Line 92"/>
            <p:cNvSpPr>
              <a:spLocks noChangeShapeType="1"/>
            </p:cNvSpPr>
            <p:nvPr/>
          </p:nvSpPr>
          <p:spPr bwMode="auto">
            <a:xfrm>
              <a:off x="576" y="2649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73" name="Line 93"/>
            <p:cNvSpPr>
              <a:spLocks noChangeShapeType="1"/>
            </p:cNvSpPr>
            <p:nvPr/>
          </p:nvSpPr>
          <p:spPr bwMode="auto">
            <a:xfrm>
              <a:off x="576" y="3015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74" name="Line 94"/>
            <p:cNvSpPr>
              <a:spLocks noChangeShapeType="1"/>
            </p:cNvSpPr>
            <p:nvPr/>
          </p:nvSpPr>
          <p:spPr bwMode="auto">
            <a:xfrm>
              <a:off x="576" y="3381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75" name="Line 95"/>
            <p:cNvSpPr>
              <a:spLocks noChangeShapeType="1"/>
            </p:cNvSpPr>
            <p:nvPr/>
          </p:nvSpPr>
          <p:spPr bwMode="auto">
            <a:xfrm>
              <a:off x="576" y="3746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76" name="Line 96"/>
            <p:cNvSpPr>
              <a:spLocks noChangeShapeType="1"/>
            </p:cNvSpPr>
            <p:nvPr/>
          </p:nvSpPr>
          <p:spPr bwMode="auto">
            <a:xfrm>
              <a:off x="576" y="4112"/>
              <a:ext cx="2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77" name="Line 97"/>
            <p:cNvSpPr>
              <a:spLocks noChangeShapeType="1"/>
            </p:cNvSpPr>
            <p:nvPr/>
          </p:nvSpPr>
          <p:spPr bwMode="auto">
            <a:xfrm>
              <a:off x="576" y="1536"/>
              <a:ext cx="0" cy="257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78" name="Line 98"/>
            <p:cNvSpPr>
              <a:spLocks noChangeShapeType="1"/>
            </p:cNvSpPr>
            <p:nvPr/>
          </p:nvSpPr>
          <p:spPr bwMode="auto">
            <a:xfrm>
              <a:off x="816" y="2649"/>
              <a:ext cx="0" cy="3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79" name="Line 99"/>
            <p:cNvSpPr>
              <a:spLocks noChangeShapeType="1"/>
            </p:cNvSpPr>
            <p:nvPr/>
          </p:nvSpPr>
          <p:spPr bwMode="auto">
            <a:xfrm>
              <a:off x="816" y="1536"/>
              <a:ext cx="0" cy="111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0" name="Line 100"/>
            <p:cNvSpPr>
              <a:spLocks noChangeShapeType="1"/>
            </p:cNvSpPr>
            <p:nvPr/>
          </p:nvSpPr>
          <p:spPr bwMode="auto">
            <a:xfrm>
              <a:off x="816" y="3015"/>
              <a:ext cx="0" cy="109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1" name="Rectangle 101"/>
            <p:cNvSpPr>
              <a:spLocks noChangeArrowheads="1"/>
            </p:cNvSpPr>
            <p:nvPr/>
          </p:nvSpPr>
          <p:spPr bwMode="auto">
            <a:xfrm>
              <a:off x="487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99782" name="Rectangle 102"/>
            <p:cNvSpPr>
              <a:spLocks noChangeArrowheads="1"/>
            </p:cNvSpPr>
            <p:nvPr/>
          </p:nvSpPr>
          <p:spPr bwMode="auto">
            <a:xfrm>
              <a:off x="451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99783" name="Rectangle 103"/>
            <p:cNvSpPr>
              <a:spLocks noChangeArrowheads="1"/>
            </p:cNvSpPr>
            <p:nvPr/>
          </p:nvSpPr>
          <p:spPr bwMode="auto">
            <a:xfrm>
              <a:off x="415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99784" name="Rectangle 104"/>
            <p:cNvSpPr>
              <a:spLocks noChangeArrowheads="1"/>
            </p:cNvSpPr>
            <p:nvPr/>
          </p:nvSpPr>
          <p:spPr bwMode="auto">
            <a:xfrm>
              <a:off x="379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99785" name="Line 105"/>
            <p:cNvSpPr>
              <a:spLocks noChangeShapeType="1"/>
            </p:cNvSpPr>
            <p:nvPr/>
          </p:nvSpPr>
          <p:spPr bwMode="auto">
            <a:xfrm>
              <a:off x="3792" y="2016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6" name="Line 106"/>
            <p:cNvSpPr>
              <a:spLocks noChangeShapeType="1"/>
            </p:cNvSpPr>
            <p:nvPr/>
          </p:nvSpPr>
          <p:spPr bwMode="auto">
            <a:xfrm>
              <a:off x="3792" y="2384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7" name="Line 107"/>
            <p:cNvSpPr>
              <a:spLocks noChangeShapeType="1"/>
            </p:cNvSpPr>
            <p:nvPr/>
          </p:nvSpPr>
          <p:spPr bwMode="auto">
            <a:xfrm>
              <a:off x="3792" y="2016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8" name="Line 108"/>
            <p:cNvSpPr>
              <a:spLocks noChangeShapeType="1"/>
            </p:cNvSpPr>
            <p:nvPr/>
          </p:nvSpPr>
          <p:spPr bwMode="auto">
            <a:xfrm>
              <a:off x="4152" y="2016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9" name="Line 109"/>
            <p:cNvSpPr>
              <a:spLocks noChangeShapeType="1"/>
            </p:cNvSpPr>
            <p:nvPr/>
          </p:nvSpPr>
          <p:spPr bwMode="auto">
            <a:xfrm>
              <a:off x="4512" y="2016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90" name="Line 110"/>
            <p:cNvSpPr>
              <a:spLocks noChangeShapeType="1"/>
            </p:cNvSpPr>
            <p:nvPr/>
          </p:nvSpPr>
          <p:spPr bwMode="auto">
            <a:xfrm>
              <a:off x="4872" y="2016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91" name="Line 111"/>
            <p:cNvSpPr>
              <a:spLocks noChangeShapeType="1"/>
            </p:cNvSpPr>
            <p:nvPr/>
          </p:nvSpPr>
          <p:spPr bwMode="auto">
            <a:xfrm>
              <a:off x="5232" y="2016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9792" name="Group 112"/>
          <p:cNvGrpSpPr>
            <a:grpSpLocks/>
          </p:cNvGrpSpPr>
          <p:nvPr/>
        </p:nvGrpSpPr>
        <p:grpSpPr bwMode="auto">
          <a:xfrm>
            <a:off x="533400" y="2590800"/>
            <a:ext cx="7924800" cy="4089400"/>
            <a:chOff x="240" y="1536"/>
            <a:chExt cx="4992" cy="2576"/>
          </a:xfrm>
        </p:grpSpPr>
        <p:sp>
          <p:nvSpPr>
            <p:cNvPr id="199793" name="Rectangle 113"/>
            <p:cNvSpPr>
              <a:spLocks noChangeArrowheads="1"/>
            </p:cNvSpPr>
            <p:nvPr/>
          </p:nvSpPr>
          <p:spPr bwMode="auto">
            <a:xfrm>
              <a:off x="240" y="3746"/>
              <a:ext cx="240" cy="366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99794" name="Rectangle 114"/>
            <p:cNvSpPr>
              <a:spLocks noChangeArrowheads="1"/>
            </p:cNvSpPr>
            <p:nvPr/>
          </p:nvSpPr>
          <p:spPr bwMode="auto">
            <a:xfrm>
              <a:off x="240" y="3381"/>
              <a:ext cx="240" cy="36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99795" name="Rectangle 115"/>
            <p:cNvSpPr>
              <a:spLocks noChangeArrowheads="1"/>
            </p:cNvSpPr>
            <p:nvPr/>
          </p:nvSpPr>
          <p:spPr bwMode="auto">
            <a:xfrm>
              <a:off x="240" y="3015"/>
              <a:ext cx="240" cy="366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99796" name="Rectangle 116"/>
            <p:cNvSpPr>
              <a:spLocks noChangeArrowheads="1"/>
            </p:cNvSpPr>
            <p:nvPr/>
          </p:nvSpPr>
          <p:spPr bwMode="auto">
            <a:xfrm>
              <a:off x="240" y="2649"/>
              <a:ext cx="240" cy="366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99797" name="Rectangle 117"/>
            <p:cNvSpPr>
              <a:spLocks noChangeArrowheads="1"/>
            </p:cNvSpPr>
            <p:nvPr/>
          </p:nvSpPr>
          <p:spPr bwMode="auto">
            <a:xfrm>
              <a:off x="240" y="2283"/>
              <a:ext cx="240" cy="366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99798" name="Rectangle 118"/>
            <p:cNvSpPr>
              <a:spLocks noChangeArrowheads="1"/>
            </p:cNvSpPr>
            <p:nvPr/>
          </p:nvSpPr>
          <p:spPr bwMode="auto">
            <a:xfrm>
              <a:off x="240" y="1918"/>
              <a:ext cx="240" cy="36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99799" name="Rectangle 119"/>
            <p:cNvSpPr>
              <a:spLocks noChangeArrowheads="1"/>
            </p:cNvSpPr>
            <p:nvPr/>
          </p:nvSpPr>
          <p:spPr bwMode="auto">
            <a:xfrm>
              <a:off x="240" y="1536"/>
              <a:ext cx="240" cy="382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99800" name="Line 120"/>
            <p:cNvSpPr>
              <a:spLocks noChangeShapeType="1"/>
            </p:cNvSpPr>
            <p:nvPr/>
          </p:nvSpPr>
          <p:spPr bwMode="auto">
            <a:xfrm>
              <a:off x="240" y="1536"/>
              <a:ext cx="2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801" name="Line 121"/>
            <p:cNvSpPr>
              <a:spLocks noChangeShapeType="1"/>
            </p:cNvSpPr>
            <p:nvPr/>
          </p:nvSpPr>
          <p:spPr bwMode="auto">
            <a:xfrm>
              <a:off x="240" y="1918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802" name="Line 122"/>
            <p:cNvSpPr>
              <a:spLocks noChangeShapeType="1"/>
            </p:cNvSpPr>
            <p:nvPr/>
          </p:nvSpPr>
          <p:spPr bwMode="auto">
            <a:xfrm>
              <a:off x="240" y="2283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803" name="Line 123"/>
            <p:cNvSpPr>
              <a:spLocks noChangeShapeType="1"/>
            </p:cNvSpPr>
            <p:nvPr/>
          </p:nvSpPr>
          <p:spPr bwMode="auto">
            <a:xfrm>
              <a:off x="240" y="2649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804" name="Line 124"/>
            <p:cNvSpPr>
              <a:spLocks noChangeShapeType="1"/>
            </p:cNvSpPr>
            <p:nvPr/>
          </p:nvSpPr>
          <p:spPr bwMode="auto">
            <a:xfrm>
              <a:off x="240" y="3015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805" name="Line 125"/>
            <p:cNvSpPr>
              <a:spLocks noChangeShapeType="1"/>
            </p:cNvSpPr>
            <p:nvPr/>
          </p:nvSpPr>
          <p:spPr bwMode="auto">
            <a:xfrm>
              <a:off x="240" y="3381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806" name="Line 126"/>
            <p:cNvSpPr>
              <a:spLocks noChangeShapeType="1"/>
            </p:cNvSpPr>
            <p:nvPr/>
          </p:nvSpPr>
          <p:spPr bwMode="auto">
            <a:xfrm>
              <a:off x="240" y="3746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807" name="Line 127"/>
            <p:cNvSpPr>
              <a:spLocks noChangeShapeType="1"/>
            </p:cNvSpPr>
            <p:nvPr/>
          </p:nvSpPr>
          <p:spPr bwMode="auto">
            <a:xfrm>
              <a:off x="240" y="4112"/>
              <a:ext cx="2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808" name="Line 128"/>
            <p:cNvSpPr>
              <a:spLocks noChangeShapeType="1"/>
            </p:cNvSpPr>
            <p:nvPr/>
          </p:nvSpPr>
          <p:spPr bwMode="auto">
            <a:xfrm>
              <a:off x="240" y="1536"/>
              <a:ext cx="0" cy="257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809" name="Line 129"/>
            <p:cNvSpPr>
              <a:spLocks noChangeShapeType="1"/>
            </p:cNvSpPr>
            <p:nvPr/>
          </p:nvSpPr>
          <p:spPr bwMode="auto">
            <a:xfrm>
              <a:off x="480" y="2649"/>
              <a:ext cx="0" cy="3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810" name="Line 130"/>
            <p:cNvSpPr>
              <a:spLocks noChangeShapeType="1"/>
            </p:cNvSpPr>
            <p:nvPr/>
          </p:nvSpPr>
          <p:spPr bwMode="auto">
            <a:xfrm>
              <a:off x="480" y="1536"/>
              <a:ext cx="0" cy="111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811" name="Line 131"/>
            <p:cNvSpPr>
              <a:spLocks noChangeShapeType="1"/>
            </p:cNvSpPr>
            <p:nvPr/>
          </p:nvSpPr>
          <p:spPr bwMode="auto">
            <a:xfrm>
              <a:off x="480" y="3015"/>
              <a:ext cx="0" cy="109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812" name="Rectangle 132"/>
            <p:cNvSpPr>
              <a:spLocks noChangeArrowheads="1"/>
            </p:cNvSpPr>
            <p:nvPr/>
          </p:nvSpPr>
          <p:spPr bwMode="auto">
            <a:xfrm>
              <a:off x="4872" y="2400"/>
              <a:ext cx="360" cy="368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99813" name="Rectangle 133"/>
            <p:cNvSpPr>
              <a:spLocks noChangeArrowheads="1"/>
            </p:cNvSpPr>
            <p:nvPr/>
          </p:nvSpPr>
          <p:spPr bwMode="auto">
            <a:xfrm>
              <a:off x="4512" y="2400"/>
              <a:ext cx="360" cy="368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99814" name="Rectangle 134"/>
            <p:cNvSpPr>
              <a:spLocks noChangeArrowheads="1"/>
            </p:cNvSpPr>
            <p:nvPr/>
          </p:nvSpPr>
          <p:spPr bwMode="auto">
            <a:xfrm>
              <a:off x="4152" y="2400"/>
              <a:ext cx="360" cy="368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99815" name="Rectangle 135"/>
            <p:cNvSpPr>
              <a:spLocks noChangeArrowheads="1"/>
            </p:cNvSpPr>
            <p:nvPr/>
          </p:nvSpPr>
          <p:spPr bwMode="auto">
            <a:xfrm>
              <a:off x="3792" y="2400"/>
              <a:ext cx="360" cy="368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70000"/>
                </a:spcBef>
                <a:buSzPct val="115000"/>
              </a:pPr>
              <a:r>
                <a:rPr lang="en-US" sz="2000">
                  <a:solidFill>
                    <a:srgbClr val="6633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99816" name="Line 136"/>
            <p:cNvSpPr>
              <a:spLocks noChangeShapeType="1"/>
            </p:cNvSpPr>
            <p:nvPr/>
          </p:nvSpPr>
          <p:spPr bwMode="auto">
            <a:xfrm>
              <a:off x="3792" y="2400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817" name="Line 137"/>
            <p:cNvSpPr>
              <a:spLocks noChangeShapeType="1"/>
            </p:cNvSpPr>
            <p:nvPr/>
          </p:nvSpPr>
          <p:spPr bwMode="auto">
            <a:xfrm>
              <a:off x="3792" y="2768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818" name="Line 138"/>
            <p:cNvSpPr>
              <a:spLocks noChangeShapeType="1"/>
            </p:cNvSpPr>
            <p:nvPr/>
          </p:nvSpPr>
          <p:spPr bwMode="auto">
            <a:xfrm>
              <a:off x="3792" y="2400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819" name="Line 139"/>
            <p:cNvSpPr>
              <a:spLocks noChangeShapeType="1"/>
            </p:cNvSpPr>
            <p:nvPr/>
          </p:nvSpPr>
          <p:spPr bwMode="auto">
            <a:xfrm>
              <a:off x="4152" y="2400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820" name="Line 140"/>
            <p:cNvSpPr>
              <a:spLocks noChangeShapeType="1"/>
            </p:cNvSpPr>
            <p:nvPr/>
          </p:nvSpPr>
          <p:spPr bwMode="auto">
            <a:xfrm>
              <a:off x="4512" y="2400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821" name="Line 141"/>
            <p:cNvSpPr>
              <a:spLocks noChangeShapeType="1"/>
            </p:cNvSpPr>
            <p:nvPr/>
          </p:nvSpPr>
          <p:spPr bwMode="auto">
            <a:xfrm>
              <a:off x="4872" y="2400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822" name="Line 142"/>
            <p:cNvSpPr>
              <a:spLocks noChangeShapeType="1"/>
            </p:cNvSpPr>
            <p:nvPr/>
          </p:nvSpPr>
          <p:spPr bwMode="auto">
            <a:xfrm>
              <a:off x="5232" y="2400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9823" name="Text Box 143"/>
          <p:cNvSpPr txBox="1">
            <a:spLocks noChangeArrowheads="1"/>
          </p:cNvSpPr>
          <p:nvPr/>
        </p:nvSpPr>
        <p:spPr bwMode="auto">
          <a:xfrm>
            <a:off x="4953000" y="4945063"/>
            <a:ext cx="42481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ahoma" charset="0"/>
              </a:rPr>
              <a:t>Similarities:</a:t>
            </a:r>
          </a:p>
          <a:p>
            <a:pPr eaLnBrk="0" hangingPunct="0"/>
            <a:r>
              <a:rPr lang="en-US">
                <a:latin typeface="Tahoma" charset="0"/>
              </a:rPr>
              <a:t>           1-3      2-4    1-2   3-4</a:t>
            </a:r>
          </a:p>
          <a:p>
            <a:pPr eaLnBrk="0" hangingPunct="0"/>
            <a:r>
              <a:rPr lang="en-US">
                <a:latin typeface="Tahoma" charset="0"/>
              </a:rPr>
              <a:t>Col/Col 0.75    0.75    0       0</a:t>
            </a:r>
          </a:p>
          <a:p>
            <a:pPr eaLnBrk="0" hangingPunct="0"/>
            <a:r>
              <a:rPr lang="en-US">
                <a:latin typeface="Tahoma" charset="0"/>
              </a:rPr>
              <a:t>Sig/Sig 0.67    1.00    0       0</a:t>
            </a:r>
          </a:p>
        </p:txBody>
      </p:sp>
      <p:sp>
        <p:nvSpPr>
          <p:cNvPr id="199824" name="Rectangle 144"/>
          <p:cNvSpPr>
            <a:spLocks noChangeArrowheads="1"/>
          </p:cNvSpPr>
          <p:nvPr/>
        </p:nvSpPr>
        <p:spPr bwMode="auto">
          <a:xfrm>
            <a:off x="6019800" y="5334000"/>
            <a:ext cx="31242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825" name="Line 145"/>
          <p:cNvSpPr>
            <a:spLocks noChangeShapeType="1"/>
          </p:cNvSpPr>
          <p:nvPr/>
        </p:nvSpPr>
        <p:spPr bwMode="auto">
          <a:xfrm>
            <a:off x="6019800" y="5715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288D0-E19A-E744-886D-3FD1BFBD0D64}" type="slidenum">
              <a:rPr lang="en-US" altLang="zh-CN"/>
              <a:pPr/>
              <a:t>18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en-US"/>
              <a:t>Sketch of a document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153400" cy="5257800"/>
          </a:xfrm>
        </p:spPr>
        <p:txBody>
          <a:bodyPr/>
          <a:lstStyle/>
          <a:p>
            <a:r>
              <a:rPr lang="en-US" sz="2600" dirty="0"/>
              <a:t>Create a “sketch vector” (of size ~200) for each document</a:t>
            </a:r>
          </a:p>
          <a:p>
            <a:pPr lvl="1"/>
            <a:r>
              <a:rPr lang="en-US" sz="2400" dirty="0"/>
              <a:t>Documents that share </a:t>
            </a:r>
            <a:r>
              <a:rPr lang="en-US" sz="2400" dirty="0">
                <a:solidFill>
                  <a:srgbClr val="A40508"/>
                </a:solidFill>
              </a:rPr>
              <a:t>≥</a:t>
            </a:r>
            <a:r>
              <a:rPr lang="en-US" sz="2400" dirty="0"/>
              <a:t> </a:t>
            </a:r>
            <a:r>
              <a:rPr lang="en-US" sz="2400" i="1" dirty="0" err="1">
                <a:solidFill>
                  <a:srgbClr val="980000"/>
                </a:solidFill>
              </a:rPr>
              <a:t>t</a:t>
            </a:r>
            <a:r>
              <a:rPr lang="en-US" sz="2400" dirty="0">
                <a:solidFill>
                  <a:srgbClr val="980000"/>
                </a:solidFill>
              </a:rPr>
              <a:t> </a:t>
            </a:r>
            <a:r>
              <a:rPr lang="en-US" sz="2400" dirty="0"/>
              <a:t>(say 80%) corresponding vector elements are </a:t>
            </a:r>
            <a:r>
              <a:rPr lang="en-US" sz="2400" dirty="0">
                <a:solidFill>
                  <a:srgbClr val="980000"/>
                </a:solidFill>
              </a:rPr>
              <a:t>near duplicates</a:t>
            </a:r>
          </a:p>
          <a:p>
            <a:pPr lvl="1"/>
            <a:r>
              <a:rPr lang="en-US" sz="2400" dirty="0"/>
              <a:t> For doc </a:t>
            </a:r>
            <a:r>
              <a:rPr lang="en-US" sz="2400" i="1" dirty="0"/>
              <a:t>D</a:t>
            </a:r>
            <a:r>
              <a:rPr lang="en-US" sz="2400" dirty="0"/>
              <a:t>, </a:t>
            </a:r>
            <a:r>
              <a:rPr lang="en-US" sz="2400" dirty="0" err="1"/>
              <a:t>sketch</a:t>
            </a:r>
            <a:r>
              <a:rPr lang="en-US" sz="2400" i="1" baseline="-25000" dirty="0" err="1"/>
              <a:t>D</a:t>
            </a:r>
            <a:r>
              <a:rPr lang="en-US" sz="2400" dirty="0"/>
              <a:t>[ </a:t>
            </a:r>
            <a:r>
              <a:rPr lang="en-US" sz="2400" i="1" dirty="0" err="1"/>
              <a:t>i</a:t>
            </a:r>
            <a:r>
              <a:rPr lang="en-US" sz="2400" i="1" dirty="0"/>
              <a:t> </a:t>
            </a:r>
            <a:r>
              <a:rPr lang="en-US" sz="2400" dirty="0"/>
              <a:t>] is as follows:</a:t>
            </a:r>
          </a:p>
          <a:p>
            <a:pPr lvl="2"/>
            <a:r>
              <a:rPr lang="en-US" sz="2000" dirty="0"/>
              <a:t>Let </a:t>
            </a:r>
            <a:r>
              <a:rPr lang="en-US" sz="2000" dirty="0" err="1"/>
              <a:t>f</a:t>
            </a:r>
            <a:r>
              <a:rPr lang="en-US" sz="2000" dirty="0"/>
              <a:t> map all shingles in the universe to 0..2</a:t>
            </a:r>
            <a:r>
              <a:rPr lang="en-US" sz="2000" baseline="30000" dirty="0"/>
              <a:t>m</a:t>
            </a:r>
            <a:r>
              <a:rPr lang="en-US" sz="2000" dirty="0"/>
              <a:t> (e.g., </a:t>
            </a:r>
            <a:r>
              <a:rPr lang="en-US" sz="2000" dirty="0" err="1"/>
              <a:t>f</a:t>
            </a:r>
            <a:r>
              <a:rPr lang="en-US" sz="2000" dirty="0"/>
              <a:t> = fingerprinting)</a:t>
            </a:r>
          </a:p>
          <a:p>
            <a:pPr lvl="2"/>
            <a:r>
              <a:rPr lang="en-US" sz="2000" dirty="0"/>
              <a:t>Let </a:t>
            </a:r>
            <a:r>
              <a:rPr lang="en-US" sz="2000" dirty="0">
                <a:latin typeface="Symbol" charset="2"/>
              </a:rPr>
              <a:t>p</a:t>
            </a:r>
            <a:r>
              <a:rPr lang="en-US" sz="2000" baseline="-25000" dirty="0"/>
              <a:t>i</a:t>
            </a:r>
            <a:r>
              <a:rPr lang="en-US" sz="2000" dirty="0"/>
              <a:t> be a </a:t>
            </a:r>
            <a:r>
              <a:rPr lang="en-US" sz="2000" i="1" dirty="0"/>
              <a:t>random permutation</a:t>
            </a:r>
            <a:r>
              <a:rPr lang="en-US" sz="2000" dirty="0"/>
              <a:t> on 0..2</a:t>
            </a:r>
            <a:r>
              <a:rPr lang="en-US" sz="2000" baseline="30000" dirty="0"/>
              <a:t>m</a:t>
            </a:r>
          </a:p>
          <a:p>
            <a:pPr lvl="2"/>
            <a:r>
              <a:rPr lang="en-US" sz="2000" dirty="0"/>
              <a:t>Pick MIN {</a:t>
            </a:r>
            <a:r>
              <a:rPr lang="en-US" sz="2000" dirty="0" err="1">
                <a:latin typeface="Symbol" charset="2"/>
              </a:rPr>
              <a:t>p</a:t>
            </a:r>
            <a:r>
              <a:rPr lang="en-US" sz="2000" baseline="-25000" dirty="0" err="1"/>
              <a:t>i</a:t>
            </a:r>
            <a:r>
              <a:rPr lang="en-US" sz="2000" dirty="0" err="1"/>
              <a:t>(f(s</a:t>
            </a:r>
            <a:r>
              <a:rPr lang="en-US" sz="2000" dirty="0"/>
              <a:t>))}  over all shingles </a:t>
            </a:r>
            <a:r>
              <a:rPr lang="en-US" sz="2000" i="1" dirty="0" err="1"/>
              <a:t>s</a:t>
            </a:r>
            <a:r>
              <a:rPr lang="en-US" sz="2000" dirty="0"/>
              <a:t> in </a:t>
            </a:r>
            <a:r>
              <a:rPr lang="en-US" sz="2000" i="1" dirty="0"/>
              <a:t>D</a:t>
            </a:r>
          </a:p>
        </p:txBody>
      </p:sp>
      <p:sp>
        <p:nvSpPr>
          <p:cNvPr id="57348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01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19.6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DDF8C-1826-4141-936D-A972DFC5BB73}" type="slidenum">
              <a:rPr lang="en-US" altLang="zh-CN"/>
              <a:pPr/>
              <a:t>19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en-US"/>
              <a:t>Computing Sketch[i] for Doc1</a:t>
            </a:r>
          </a:p>
        </p:txBody>
      </p:sp>
      <p:grpSp>
        <p:nvGrpSpPr>
          <p:cNvPr id="58371" name="Group 3"/>
          <p:cNvGrpSpPr>
            <a:grpSpLocks/>
          </p:cNvGrpSpPr>
          <p:nvPr/>
        </p:nvGrpSpPr>
        <p:grpSpPr bwMode="auto">
          <a:xfrm>
            <a:off x="1143000" y="1819275"/>
            <a:ext cx="3276600" cy="3438525"/>
            <a:chOff x="720" y="1146"/>
            <a:chExt cx="2064" cy="2166"/>
          </a:xfrm>
        </p:grpSpPr>
        <p:sp>
          <p:nvSpPr>
            <p:cNvPr id="58378" name="Line 4"/>
            <p:cNvSpPr>
              <a:spLocks noChangeShapeType="1"/>
            </p:cNvSpPr>
            <p:nvPr/>
          </p:nvSpPr>
          <p:spPr bwMode="auto">
            <a:xfrm>
              <a:off x="720" y="1872"/>
              <a:ext cx="20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79" name="Oval 5"/>
            <p:cNvSpPr>
              <a:spLocks noChangeArrowheads="1"/>
            </p:cNvSpPr>
            <p:nvPr/>
          </p:nvSpPr>
          <p:spPr bwMode="auto">
            <a:xfrm>
              <a:off x="1990" y="1788"/>
              <a:ext cx="80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80" name="Oval 6"/>
            <p:cNvSpPr>
              <a:spLocks noChangeArrowheads="1"/>
            </p:cNvSpPr>
            <p:nvPr/>
          </p:nvSpPr>
          <p:spPr bwMode="auto">
            <a:xfrm>
              <a:off x="2228" y="1788"/>
              <a:ext cx="80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81" name="Oval 7"/>
            <p:cNvSpPr>
              <a:spLocks noChangeArrowheads="1"/>
            </p:cNvSpPr>
            <p:nvPr/>
          </p:nvSpPr>
          <p:spPr bwMode="auto">
            <a:xfrm>
              <a:off x="1514" y="1788"/>
              <a:ext cx="79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82" name="Oval 8"/>
            <p:cNvSpPr>
              <a:spLocks noChangeArrowheads="1"/>
            </p:cNvSpPr>
            <p:nvPr/>
          </p:nvSpPr>
          <p:spPr bwMode="auto">
            <a:xfrm>
              <a:off x="1196" y="1788"/>
              <a:ext cx="80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83" name="Line 9"/>
            <p:cNvSpPr>
              <a:spLocks noChangeShapeType="1"/>
            </p:cNvSpPr>
            <p:nvPr/>
          </p:nvSpPr>
          <p:spPr bwMode="auto">
            <a:xfrm>
              <a:off x="720" y="2244"/>
              <a:ext cx="20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84" name="Oval 10"/>
            <p:cNvSpPr>
              <a:spLocks noChangeArrowheads="1"/>
            </p:cNvSpPr>
            <p:nvPr/>
          </p:nvSpPr>
          <p:spPr bwMode="auto">
            <a:xfrm>
              <a:off x="1990" y="2160"/>
              <a:ext cx="80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85" name="Oval 11"/>
            <p:cNvSpPr>
              <a:spLocks noChangeArrowheads="1"/>
            </p:cNvSpPr>
            <p:nvPr/>
          </p:nvSpPr>
          <p:spPr bwMode="auto">
            <a:xfrm>
              <a:off x="2228" y="2160"/>
              <a:ext cx="80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86" name="Oval 12"/>
            <p:cNvSpPr>
              <a:spLocks noChangeArrowheads="1"/>
            </p:cNvSpPr>
            <p:nvPr/>
          </p:nvSpPr>
          <p:spPr bwMode="auto">
            <a:xfrm>
              <a:off x="1514" y="2160"/>
              <a:ext cx="79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87" name="Oval 13"/>
            <p:cNvSpPr>
              <a:spLocks noChangeArrowheads="1"/>
            </p:cNvSpPr>
            <p:nvPr/>
          </p:nvSpPr>
          <p:spPr bwMode="auto">
            <a:xfrm>
              <a:off x="1196" y="2160"/>
              <a:ext cx="80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88" name="Freeform 14"/>
            <p:cNvSpPr>
              <a:spLocks/>
            </p:cNvSpPr>
            <p:nvPr/>
          </p:nvSpPr>
          <p:spPr bwMode="auto">
            <a:xfrm>
              <a:off x="1196" y="2244"/>
              <a:ext cx="635" cy="168"/>
            </a:xfrm>
            <a:custGeom>
              <a:avLst/>
              <a:gdLst>
                <a:gd name="T0" fmla="*/ 0 w 384"/>
                <a:gd name="T1" fmla="*/ 0 h 96"/>
                <a:gd name="T2" fmla="*/ 29435 w 384"/>
                <a:gd name="T3" fmla="*/ 25888 h 96"/>
                <a:gd name="T4" fmla="*/ 58713 w 384"/>
                <a:gd name="T5" fmla="*/ 0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0"/>
                  </a:moveTo>
                  <a:cubicBezTo>
                    <a:pt x="64" y="48"/>
                    <a:pt x="128" y="96"/>
                    <a:pt x="192" y="96"/>
                  </a:cubicBezTo>
                  <a:cubicBezTo>
                    <a:pt x="256" y="96"/>
                    <a:pt x="320" y="48"/>
                    <a:pt x="384" y="0"/>
                  </a:cubicBezTo>
                </a:path>
              </a:pathLst>
            </a:custGeom>
            <a:noFill/>
            <a:ln w="9525">
              <a:solidFill>
                <a:srgbClr val="E21702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89" name="Freeform 15"/>
            <p:cNvSpPr>
              <a:spLocks/>
            </p:cNvSpPr>
            <p:nvPr/>
          </p:nvSpPr>
          <p:spPr bwMode="auto">
            <a:xfrm flipH="1">
              <a:off x="1038" y="2244"/>
              <a:ext cx="952" cy="252"/>
            </a:xfrm>
            <a:custGeom>
              <a:avLst/>
              <a:gdLst>
                <a:gd name="T0" fmla="*/ 0 w 384"/>
                <a:gd name="T1" fmla="*/ 0 h 96"/>
                <a:gd name="T2" fmla="*/ 1683820 w 384"/>
                <a:gd name="T3" fmla="*/ 1489898 h 96"/>
                <a:gd name="T4" fmla="*/ 3368094 w 384"/>
                <a:gd name="T5" fmla="*/ 0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0"/>
                  </a:moveTo>
                  <a:cubicBezTo>
                    <a:pt x="64" y="48"/>
                    <a:pt x="128" y="96"/>
                    <a:pt x="192" y="96"/>
                  </a:cubicBezTo>
                  <a:cubicBezTo>
                    <a:pt x="256" y="96"/>
                    <a:pt x="320" y="48"/>
                    <a:pt x="384" y="0"/>
                  </a:cubicBezTo>
                </a:path>
              </a:pathLst>
            </a:custGeom>
            <a:noFill/>
            <a:ln w="9525">
              <a:solidFill>
                <a:srgbClr val="E21702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0" name="Oval 16"/>
            <p:cNvSpPr>
              <a:spLocks noChangeArrowheads="1"/>
            </p:cNvSpPr>
            <p:nvPr/>
          </p:nvSpPr>
          <p:spPr bwMode="auto">
            <a:xfrm>
              <a:off x="1038" y="2160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1" name="Oval 17"/>
            <p:cNvSpPr>
              <a:spLocks noChangeArrowheads="1"/>
            </p:cNvSpPr>
            <p:nvPr/>
          </p:nvSpPr>
          <p:spPr bwMode="auto">
            <a:xfrm>
              <a:off x="1752" y="2160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2" name="Freeform 18"/>
            <p:cNvSpPr>
              <a:spLocks/>
            </p:cNvSpPr>
            <p:nvPr/>
          </p:nvSpPr>
          <p:spPr bwMode="auto">
            <a:xfrm>
              <a:off x="1514" y="2244"/>
              <a:ext cx="952" cy="168"/>
            </a:xfrm>
            <a:custGeom>
              <a:avLst/>
              <a:gdLst>
                <a:gd name="T0" fmla="*/ 0 w 384"/>
                <a:gd name="T1" fmla="*/ 0 h 96"/>
                <a:gd name="T2" fmla="*/ 1683820 w 384"/>
                <a:gd name="T3" fmla="*/ 25888 h 96"/>
                <a:gd name="T4" fmla="*/ 3368094 w 384"/>
                <a:gd name="T5" fmla="*/ 0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0"/>
                  </a:moveTo>
                  <a:cubicBezTo>
                    <a:pt x="64" y="48"/>
                    <a:pt x="128" y="96"/>
                    <a:pt x="192" y="96"/>
                  </a:cubicBezTo>
                  <a:cubicBezTo>
                    <a:pt x="256" y="96"/>
                    <a:pt x="320" y="48"/>
                    <a:pt x="384" y="0"/>
                  </a:cubicBezTo>
                </a:path>
              </a:pathLst>
            </a:custGeom>
            <a:noFill/>
            <a:ln w="9525">
              <a:solidFill>
                <a:srgbClr val="E21702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3" name="Oval 19"/>
            <p:cNvSpPr>
              <a:spLocks noChangeArrowheads="1"/>
            </p:cNvSpPr>
            <p:nvPr/>
          </p:nvSpPr>
          <p:spPr bwMode="auto">
            <a:xfrm>
              <a:off x="2466" y="2160"/>
              <a:ext cx="80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4" name="Freeform 20"/>
            <p:cNvSpPr>
              <a:spLocks/>
            </p:cNvSpPr>
            <p:nvPr/>
          </p:nvSpPr>
          <p:spPr bwMode="auto">
            <a:xfrm flipH="1">
              <a:off x="1355" y="2244"/>
              <a:ext cx="873" cy="252"/>
            </a:xfrm>
            <a:custGeom>
              <a:avLst/>
              <a:gdLst>
                <a:gd name="T0" fmla="*/ 0 w 384"/>
                <a:gd name="T1" fmla="*/ 0 h 96"/>
                <a:gd name="T2" fmla="*/ 708744 w 384"/>
                <a:gd name="T3" fmla="*/ 1489898 h 96"/>
                <a:gd name="T4" fmla="*/ 1416572 w 384"/>
                <a:gd name="T5" fmla="*/ 0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0"/>
                  </a:moveTo>
                  <a:cubicBezTo>
                    <a:pt x="64" y="48"/>
                    <a:pt x="128" y="96"/>
                    <a:pt x="192" y="96"/>
                  </a:cubicBezTo>
                  <a:cubicBezTo>
                    <a:pt x="256" y="96"/>
                    <a:pt x="320" y="48"/>
                    <a:pt x="384" y="0"/>
                  </a:cubicBezTo>
                </a:path>
              </a:pathLst>
            </a:custGeom>
            <a:noFill/>
            <a:ln w="9525">
              <a:solidFill>
                <a:srgbClr val="E21702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5" name="Oval 21"/>
            <p:cNvSpPr>
              <a:spLocks noChangeArrowheads="1"/>
            </p:cNvSpPr>
            <p:nvPr/>
          </p:nvSpPr>
          <p:spPr bwMode="auto">
            <a:xfrm>
              <a:off x="1355" y="2160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6" name="Line 22"/>
            <p:cNvSpPr>
              <a:spLocks noChangeShapeType="1"/>
            </p:cNvSpPr>
            <p:nvPr/>
          </p:nvSpPr>
          <p:spPr bwMode="auto">
            <a:xfrm>
              <a:off x="720" y="2640"/>
              <a:ext cx="20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7" name="Oval 23"/>
            <p:cNvSpPr>
              <a:spLocks noChangeArrowheads="1"/>
            </p:cNvSpPr>
            <p:nvPr/>
          </p:nvSpPr>
          <p:spPr bwMode="auto">
            <a:xfrm>
              <a:off x="1038" y="2556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8" name="Oval 24"/>
            <p:cNvSpPr>
              <a:spLocks noChangeArrowheads="1"/>
            </p:cNvSpPr>
            <p:nvPr/>
          </p:nvSpPr>
          <p:spPr bwMode="auto">
            <a:xfrm>
              <a:off x="1752" y="2556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9" name="Oval 25"/>
            <p:cNvSpPr>
              <a:spLocks noChangeArrowheads="1"/>
            </p:cNvSpPr>
            <p:nvPr/>
          </p:nvSpPr>
          <p:spPr bwMode="auto">
            <a:xfrm>
              <a:off x="2466" y="2556"/>
              <a:ext cx="80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0" name="Oval 26"/>
            <p:cNvSpPr>
              <a:spLocks noChangeArrowheads="1"/>
            </p:cNvSpPr>
            <p:nvPr/>
          </p:nvSpPr>
          <p:spPr bwMode="auto">
            <a:xfrm>
              <a:off x="1355" y="2556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1" name="Line 27"/>
            <p:cNvSpPr>
              <a:spLocks noChangeShapeType="1"/>
            </p:cNvSpPr>
            <p:nvPr/>
          </p:nvSpPr>
          <p:spPr bwMode="auto">
            <a:xfrm>
              <a:off x="720" y="1344"/>
              <a:ext cx="0" cy="1968"/>
            </a:xfrm>
            <a:prstGeom prst="line">
              <a:avLst/>
            </a:prstGeom>
            <a:noFill/>
            <a:ln w="9525" cap="rnd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2" name="Line 28"/>
            <p:cNvSpPr>
              <a:spLocks noChangeShapeType="1"/>
            </p:cNvSpPr>
            <p:nvPr/>
          </p:nvSpPr>
          <p:spPr bwMode="auto">
            <a:xfrm>
              <a:off x="720" y="2976"/>
              <a:ext cx="20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3" name="Oval 29"/>
            <p:cNvSpPr>
              <a:spLocks noChangeArrowheads="1"/>
            </p:cNvSpPr>
            <p:nvPr/>
          </p:nvSpPr>
          <p:spPr bwMode="auto">
            <a:xfrm>
              <a:off x="1038" y="2892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4" name="Text Box 30"/>
            <p:cNvSpPr txBox="1">
              <a:spLocks noChangeArrowheads="1"/>
            </p:cNvSpPr>
            <p:nvPr/>
          </p:nvSpPr>
          <p:spPr bwMode="auto">
            <a:xfrm>
              <a:off x="1046" y="1146"/>
              <a:ext cx="12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charset="0"/>
                </a:rPr>
                <a:t>Document 1</a:t>
              </a:r>
            </a:p>
          </p:txBody>
        </p:sp>
      </p:grpSp>
      <p:sp>
        <p:nvSpPr>
          <p:cNvPr id="58372" name="Text Box 31"/>
          <p:cNvSpPr txBox="1">
            <a:spLocks noChangeArrowheads="1"/>
          </p:cNvSpPr>
          <p:nvPr/>
        </p:nvSpPr>
        <p:spPr bwMode="auto">
          <a:xfrm>
            <a:off x="4343400" y="278765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charset="0"/>
              </a:rPr>
              <a:t>2</a:t>
            </a:r>
            <a:r>
              <a:rPr lang="en-US" baseline="30000">
                <a:latin typeface="Courier New" charset="0"/>
              </a:rPr>
              <a:t>64</a:t>
            </a:r>
          </a:p>
        </p:txBody>
      </p:sp>
      <p:sp>
        <p:nvSpPr>
          <p:cNvPr id="58373" name="Text Box 32"/>
          <p:cNvSpPr txBox="1">
            <a:spLocks noChangeArrowheads="1"/>
          </p:cNvSpPr>
          <p:nvPr/>
        </p:nvSpPr>
        <p:spPr bwMode="auto">
          <a:xfrm>
            <a:off x="4343400" y="332105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charset="0"/>
              </a:rPr>
              <a:t>2</a:t>
            </a:r>
            <a:r>
              <a:rPr lang="en-US" baseline="30000">
                <a:latin typeface="Courier New" charset="0"/>
              </a:rPr>
              <a:t>64</a:t>
            </a:r>
          </a:p>
        </p:txBody>
      </p:sp>
      <p:sp>
        <p:nvSpPr>
          <p:cNvPr id="58374" name="Text Box 33"/>
          <p:cNvSpPr txBox="1">
            <a:spLocks noChangeArrowheads="1"/>
          </p:cNvSpPr>
          <p:nvPr/>
        </p:nvSpPr>
        <p:spPr bwMode="auto">
          <a:xfrm>
            <a:off x="4343400" y="393065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charset="0"/>
              </a:rPr>
              <a:t>2</a:t>
            </a:r>
            <a:r>
              <a:rPr lang="en-US" baseline="30000">
                <a:latin typeface="Courier New" charset="0"/>
              </a:rPr>
              <a:t>64</a:t>
            </a:r>
          </a:p>
        </p:txBody>
      </p:sp>
      <p:sp>
        <p:nvSpPr>
          <p:cNvPr id="58375" name="Text Box 34"/>
          <p:cNvSpPr txBox="1">
            <a:spLocks noChangeArrowheads="1"/>
          </p:cNvSpPr>
          <p:nvPr/>
        </p:nvSpPr>
        <p:spPr bwMode="auto">
          <a:xfrm>
            <a:off x="4343400" y="446405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charset="0"/>
              </a:rPr>
              <a:t>2</a:t>
            </a:r>
            <a:r>
              <a:rPr lang="en-US" baseline="30000">
                <a:latin typeface="Courier New" charset="0"/>
              </a:rPr>
              <a:t>64</a:t>
            </a:r>
          </a:p>
        </p:txBody>
      </p:sp>
      <p:sp>
        <p:nvSpPr>
          <p:cNvPr id="58376" name="Text Box 35"/>
          <p:cNvSpPr txBox="1">
            <a:spLocks noChangeArrowheads="1"/>
          </p:cNvSpPr>
          <p:nvPr/>
        </p:nvSpPr>
        <p:spPr bwMode="auto">
          <a:xfrm>
            <a:off x="4953000" y="2847975"/>
            <a:ext cx="414337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Courier New" charset="0"/>
              </a:rPr>
              <a:t>Start with 64-bit </a:t>
            </a:r>
            <a:r>
              <a:rPr lang="en-US" sz="1800" b="1" i="1">
                <a:latin typeface="Courier New" charset="0"/>
              </a:rPr>
              <a:t>f</a:t>
            </a:r>
            <a:r>
              <a:rPr lang="en-US" sz="1800" b="1">
                <a:latin typeface="Courier New" charset="0"/>
              </a:rPr>
              <a:t>(shingles)</a:t>
            </a:r>
          </a:p>
          <a:p>
            <a:endParaRPr lang="en-US" sz="1800" b="1">
              <a:latin typeface="Courier New" charset="0"/>
            </a:endParaRPr>
          </a:p>
          <a:p>
            <a:r>
              <a:rPr lang="en-US" sz="1800" b="1">
                <a:latin typeface="Courier New" charset="0"/>
              </a:rPr>
              <a:t>Permute on the number line</a:t>
            </a:r>
          </a:p>
          <a:p>
            <a:r>
              <a:rPr lang="en-US" sz="1800" b="1">
                <a:latin typeface="Courier New" charset="0"/>
              </a:rPr>
              <a:t>with </a:t>
            </a:r>
            <a:r>
              <a:rPr lang="en-US">
                <a:latin typeface="Symbol" charset="2"/>
                <a:ea typeface="Arial" charset="0"/>
                <a:cs typeface="Arial" charset="0"/>
              </a:rPr>
              <a:t>p</a:t>
            </a:r>
            <a:r>
              <a:rPr lang="en-US" sz="1800" b="1" baseline="-25000">
                <a:latin typeface="Courier New" charset="0"/>
              </a:rPr>
              <a:t>i</a:t>
            </a:r>
          </a:p>
          <a:p>
            <a:endParaRPr lang="en-US" sz="1800" b="1">
              <a:latin typeface="Courier New" charset="0"/>
            </a:endParaRPr>
          </a:p>
          <a:p>
            <a:endParaRPr lang="en-US" sz="1800" b="1">
              <a:latin typeface="Courier New" charset="0"/>
            </a:endParaRPr>
          </a:p>
          <a:p>
            <a:r>
              <a:rPr lang="en-US" sz="1800" b="1">
                <a:latin typeface="Courier New" charset="0"/>
              </a:rPr>
              <a:t>Pick the min value</a:t>
            </a:r>
          </a:p>
        </p:txBody>
      </p:sp>
      <p:sp>
        <p:nvSpPr>
          <p:cNvPr id="58377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01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19.6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D39FA-270A-A843-B64D-5BD498D3B9E2}" type="slidenum">
              <a:rPr lang="en-US" altLang="zh-CN"/>
              <a:pPr/>
              <a:t>2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  <p:sp>
        <p:nvSpPr>
          <p:cNvPr id="210948" name="Rectangle 2"/>
          <p:cNvSpPr>
            <a:spLocks noChangeArrowheads="1"/>
          </p:cNvSpPr>
          <p:nvPr/>
        </p:nvSpPr>
        <p:spPr bwMode="auto">
          <a:xfrm>
            <a:off x="304800" y="533400"/>
            <a:ext cx="830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r>
              <a:rPr lang="en-US" sz="3000">
                <a:solidFill>
                  <a:schemeClr val="hlink"/>
                </a:solidFill>
                <a:latin typeface="Arial" charset="0"/>
              </a:rPr>
              <a:t>Duplication is a problem</a:t>
            </a:r>
          </a:p>
        </p:txBody>
      </p:sp>
      <p:grpSp>
        <p:nvGrpSpPr>
          <p:cNvPr id="210949" name="Group 4"/>
          <p:cNvGrpSpPr>
            <a:grpSpLocks/>
          </p:cNvGrpSpPr>
          <p:nvPr/>
        </p:nvGrpSpPr>
        <p:grpSpPr bwMode="auto">
          <a:xfrm>
            <a:off x="457200" y="1981200"/>
            <a:ext cx="2438400" cy="3581400"/>
            <a:chOff x="384" y="1968"/>
            <a:chExt cx="1536" cy="2256"/>
          </a:xfrm>
        </p:grpSpPr>
        <p:sp>
          <p:nvSpPr>
            <p:cNvPr id="210950" name="Rectangle 5"/>
            <p:cNvSpPr>
              <a:spLocks noChangeArrowheads="1"/>
            </p:cNvSpPr>
            <p:nvPr/>
          </p:nvSpPr>
          <p:spPr bwMode="auto">
            <a:xfrm>
              <a:off x="864" y="1968"/>
              <a:ext cx="288" cy="38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51" name="Rectangle 6"/>
            <p:cNvSpPr>
              <a:spLocks noChangeArrowheads="1"/>
            </p:cNvSpPr>
            <p:nvPr/>
          </p:nvSpPr>
          <p:spPr bwMode="auto">
            <a:xfrm>
              <a:off x="576" y="2688"/>
              <a:ext cx="288" cy="38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52" name="Rectangle 7"/>
            <p:cNvSpPr>
              <a:spLocks noChangeArrowheads="1"/>
            </p:cNvSpPr>
            <p:nvPr/>
          </p:nvSpPr>
          <p:spPr bwMode="auto">
            <a:xfrm>
              <a:off x="672" y="2784"/>
              <a:ext cx="288" cy="38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53" name="Rectangle 8"/>
            <p:cNvSpPr>
              <a:spLocks noChangeArrowheads="1"/>
            </p:cNvSpPr>
            <p:nvPr/>
          </p:nvSpPr>
          <p:spPr bwMode="auto">
            <a:xfrm>
              <a:off x="768" y="2880"/>
              <a:ext cx="288" cy="38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54" name="Rectangle 9"/>
            <p:cNvSpPr>
              <a:spLocks noChangeArrowheads="1"/>
            </p:cNvSpPr>
            <p:nvPr/>
          </p:nvSpPr>
          <p:spPr bwMode="auto">
            <a:xfrm>
              <a:off x="384" y="3552"/>
              <a:ext cx="288" cy="38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55" name="Rectangle 10"/>
            <p:cNvSpPr>
              <a:spLocks noChangeArrowheads="1"/>
            </p:cNvSpPr>
            <p:nvPr/>
          </p:nvSpPr>
          <p:spPr bwMode="auto">
            <a:xfrm>
              <a:off x="1440" y="3120"/>
              <a:ext cx="288" cy="38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56" name="Rectangle 11"/>
            <p:cNvSpPr>
              <a:spLocks noChangeArrowheads="1"/>
            </p:cNvSpPr>
            <p:nvPr/>
          </p:nvSpPr>
          <p:spPr bwMode="auto">
            <a:xfrm>
              <a:off x="1536" y="2352"/>
              <a:ext cx="288" cy="38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57" name="Rectangle 12"/>
            <p:cNvSpPr>
              <a:spLocks noChangeArrowheads="1"/>
            </p:cNvSpPr>
            <p:nvPr/>
          </p:nvSpPr>
          <p:spPr bwMode="auto">
            <a:xfrm>
              <a:off x="480" y="3648"/>
              <a:ext cx="288" cy="38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58" name="Rectangle 13"/>
            <p:cNvSpPr>
              <a:spLocks noChangeArrowheads="1"/>
            </p:cNvSpPr>
            <p:nvPr/>
          </p:nvSpPr>
          <p:spPr bwMode="auto">
            <a:xfrm>
              <a:off x="576" y="3744"/>
              <a:ext cx="288" cy="38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59" name="Rectangle 14"/>
            <p:cNvSpPr>
              <a:spLocks noChangeArrowheads="1"/>
            </p:cNvSpPr>
            <p:nvPr/>
          </p:nvSpPr>
          <p:spPr bwMode="auto">
            <a:xfrm>
              <a:off x="672" y="3840"/>
              <a:ext cx="288" cy="38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60" name="Rectangle 15"/>
            <p:cNvSpPr>
              <a:spLocks noChangeArrowheads="1"/>
            </p:cNvSpPr>
            <p:nvPr/>
          </p:nvSpPr>
          <p:spPr bwMode="auto">
            <a:xfrm>
              <a:off x="1632" y="2448"/>
              <a:ext cx="288" cy="38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61" name="Line 16"/>
            <p:cNvSpPr>
              <a:spLocks noChangeShapeType="1"/>
            </p:cNvSpPr>
            <p:nvPr/>
          </p:nvSpPr>
          <p:spPr bwMode="auto">
            <a:xfrm flipV="1">
              <a:off x="912" y="3504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62" name="Line 17"/>
            <p:cNvSpPr>
              <a:spLocks noChangeShapeType="1"/>
            </p:cNvSpPr>
            <p:nvPr/>
          </p:nvSpPr>
          <p:spPr bwMode="auto">
            <a:xfrm flipH="1" flipV="1">
              <a:off x="1104" y="2976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63" name="Line 18"/>
            <p:cNvSpPr>
              <a:spLocks noChangeShapeType="1"/>
            </p:cNvSpPr>
            <p:nvPr/>
          </p:nvSpPr>
          <p:spPr bwMode="auto">
            <a:xfrm flipV="1">
              <a:off x="1056" y="2640"/>
              <a:ext cx="4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64" name="Line 19"/>
            <p:cNvSpPr>
              <a:spLocks noChangeShapeType="1"/>
            </p:cNvSpPr>
            <p:nvPr/>
          </p:nvSpPr>
          <p:spPr bwMode="auto">
            <a:xfrm>
              <a:off x="1200" y="2400"/>
              <a:ext cx="24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65" name="Line 20"/>
            <p:cNvSpPr>
              <a:spLocks noChangeShapeType="1"/>
            </p:cNvSpPr>
            <p:nvPr/>
          </p:nvSpPr>
          <p:spPr bwMode="auto">
            <a:xfrm flipV="1">
              <a:off x="1632" y="28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66" name="Line 21"/>
            <p:cNvSpPr>
              <a:spLocks noChangeShapeType="1"/>
            </p:cNvSpPr>
            <p:nvPr/>
          </p:nvSpPr>
          <p:spPr bwMode="auto">
            <a:xfrm flipH="1">
              <a:off x="816" y="3360"/>
              <a:ext cx="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0967" name="Text Box 22"/>
          <p:cNvSpPr txBox="1">
            <a:spLocks noChangeArrowheads="1"/>
          </p:cNvSpPr>
          <p:nvPr/>
        </p:nvSpPr>
        <p:spPr bwMode="auto">
          <a:xfrm>
            <a:off x="674688" y="5535613"/>
            <a:ext cx="1230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2000"/>
              <a:t>The Web</a:t>
            </a: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7508875" y="5562600"/>
            <a:ext cx="1558925" cy="1219200"/>
            <a:chOff x="4730" y="3504"/>
            <a:chExt cx="982" cy="768"/>
          </a:xfrm>
        </p:grpSpPr>
        <p:grpSp>
          <p:nvGrpSpPr>
            <p:cNvPr id="210969" name="Group 24"/>
            <p:cNvGrpSpPr>
              <a:grpSpLocks/>
            </p:cNvGrpSpPr>
            <p:nvPr/>
          </p:nvGrpSpPr>
          <p:grpSpPr bwMode="auto">
            <a:xfrm>
              <a:off x="4800" y="3504"/>
              <a:ext cx="768" cy="528"/>
              <a:chOff x="3264" y="2496"/>
              <a:chExt cx="768" cy="528"/>
            </a:xfrm>
          </p:grpSpPr>
          <p:sp>
            <p:nvSpPr>
              <p:cNvPr id="210970" name="Rectangle 25"/>
              <p:cNvSpPr>
                <a:spLocks noChangeArrowheads="1"/>
              </p:cNvSpPr>
              <p:nvPr/>
            </p:nvSpPr>
            <p:spPr bwMode="auto">
              <a:xfrm>
                <a:off x="3264" y="2592"/>
                <a:ext cx="768" cy="432"/>
              </a:xfrm>
              <a:prstGeom prst="rect">
                <a:avLst/>
              </a:prstGeom>
              <a:gradFill rotWithShape="0">
                <a:gsLst>
                  <a:gs pos="0">
                    <a:srgbClr val="489C62"/>
                  </a:gs>
                  <a:gs pos="100000">
                    <a:srgbClr val="00A000">
                      <a:alpha val="50000"/>
                    </a:srgb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971" name="Oval 26"/>
              <p:cNvSpPr>
                <a:spLocks noChangeArrowheads="1"/>
              </p:cNvSpPr>
              <p:nvPr/>
            </p:nvSpPr>
            <p:spPr bwMode="auto">
              <a:xfrm>
                <a:off x="3264" y="2496"/>
                <a:ext cx="768" cy="144"/>
              </a:xfrm>
              <a:prstGeom prst="ellipse">
                <a:avLst/>
              </a:prstGeom>
              <a:gradFill rotWithShape="0">
                <a:gsLst>
                  <a:gs pos="0">
                    <a:srgbClr val="489C62"/>
                  </a:gs>
                  <a:gs pos="100000">
                    <a:srgbClr val="00A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0972" name="Text Box 27"/>
            <p:cNvSpPr txBox="1">
              <a:spLocks noChangeArrowheads="1"/>
            </p:cNvSpPr>
            <p:nvPr/>
          </p:nvSpPr>
          <p:spPr bwMode="auto">
            <a:xfrm>
              <a:off x="4730" y="4022"/>
              <a:ext cx="9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/>
                <a:t>Ad indexes</a:t>
              </a:r>
            </a:p>
          </p:txBody>
        </p:sp>
      </p:grpSp>
      <p:graphicFrame>
        <p:nvGraphicFramePr>
          <p:cNvPr id="794652" name="Object 28"/>
          <p:cNvGraphicFramePr>
            <a:graphicFrameLocks noChangeAspect="1"/>
          </p:cNvGraphicFramePr>
          <p:nvPr/>
        </p:nvGraphicFramePr>
        <p:xfrm>
          <a:off x="7038975" y="1300163"/>
          <a:ext cx="1701800" cy="251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76" name="Document" r:id="rId3" imgW="5537200" imgH="8039100" progId="Word.Document.8">
                  <p:embed/>
                </p:oleObj>
              </mc:Choice>
              <mc:Fallback>
                <p:oleObj name="Document" r:id="rId3" imgW="5537200" imgH="8039100" progId="Word.Document.8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8975" y="1300163"/>
                        <a:ext cx="1701800" cy="2513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2971800" y="2895600"/>
            <a:ext cx="1828800" cy="1128713"/>
            <a:chOff x="1872" y="1824"/>
            <a:chExt cx="1152" cy="711"/>
          </a:xfrm>
        </p:grpSpPr>
        <p:grpSp>
          <p:nvGrpSpPr>
            <p:cNvPr id="210975" name="Group 30"/>
            <p:cNvGrpSpPr>
              <a:grpSpLocks/>
            </p:cNvGrpSpPr>
            <p:nvPr/>
          </p:nvGrpSpPr>
          <p:grpSpPr bwMode="auto">
            <a:xfrm>
              <a:off x="2132" y="1824"/>
              <a:ext cx="892" cy="711"/>
              <a:chOff x="2132" y="2313"/>
              <a:chExt cx="892" cy="711"/>
            </a:xfrm>
          </p:grpSpPr>
          <p:pic>
            <p:nvPicPr>
              <p:cNvPr id="210976" name="Picture 31" descr="MCj02149840000[1]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277" y="2521"/>
                <a:ext cx="507" cy="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0977" name="Text Box 32"/>
              <p:cNvSpPr txBox="1">
                <a:spLocks noChangeArrowheads="1"/>
              </p:cNvSpPr>
              <p:nvPr/>
            </p:nvSpPr>
            <p:spPr bwMode="auto">
              <a:xfrm>
                <a:off x="2132" y="2313"/>
                <a:ext cx="8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800"/>
                  <a:t>Web spider</a:t>
                </a:r>
              </a:p>
            </p:txBody>
          </p:sp>
        </p:grpSp>
        <p:sp>
          <p:nvSpPr>
            <p:cNvPr id="210978" name="Line 33"/>
            <p:cNvSpPr>
              <a:spLocks noChangeShapeType="1"/>
            </p:cNvSpPr>
            <p:nvPr/>
          </p:nvSpPr>
          <p:spPr bwMode="auto">
            <a:xfrm flipH="1" flipV="1">
              <a:off x="1872" y="2016"/>
              <a:ext cx="432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94658" name="Line 34"/>
          <p:cNvSpPr>
            <a:spLocks noChangeShapeType="1"/>
          </p:cNvSpPr>
          <p:nvPr/>
        </p:nvSpPr>
        <p:spPr bwMode="auto">
          <a:xfrm>
            <a:off x="2971800" y="3352800"/>
            <a:ext cx="685800" cy="304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3446463" y="4038600"/>
            <a:ext cx="1125537" cy="939800"/>
            <a:chOff x="2171" y="2544"/>
            <a:chExt cx="709" cy="592"/>
          </a:xfrm>
        </p:grpSpPr>
        <p:sp>
          <p:nvSpPr>
            <p:cNvPr id="210981" name="Text Box 36"/>
            <p:cNvSpPr txBox="1">
              <a:spLocks noChangeArrowheads="1"/>
            </p:cNvSpPr>
            <p:nvPr/>
          </p:nvSpPr>
          <p:spPr bwMode="auto">
            <a:xfrm>
              <a:off x="2171" y="2880"/>
              <a:ext cx="709" cy="256"/>
            </a:xfrm>
            <a:prstGeom prst="rect">
              <a:avLst/>
            </a:prstGeom>
            <a:solidFill>
              <a:schemeClr val="folHlink">
                <a:alpha val="7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/>
                <a:t>Indexer</a:t>
              </a:r>
            </a:p>
          </p:txBody>
        </p:sp>
        <p:sp>
          <p:nvSpPr>
            <p:cNvPr id="210982" name="AutoShape 37"/>
            <p:cNvSpPr>
              <a:spLocks noChangeArrowheads="1"/>
            </p:cNvSpPr>
            <p:nvPr/>
          </p:nvSpPr>
          <p:spPr bwMode="auto">
            <a:xfrm>
              <a:off x="2448" y="2544"/>
              <a:ext cx="192" cy="336"/>
            </a:xfrm>
            <a:prstGeom prst="downArrow">
              <a:avLst>
                <a:gd name="adj1" fmla="val 50000"/>
                <a:gd name="adj2" fmla="val 437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2743200" y="4978400"/>
            <a:ext cx="3962400" cy="1803400"/>
            <a:chOff x="1728" y="3136"/>
            <a:chExt cx="2496" cy="1136"/>
          </a:xfrm>
        </p:grpSpPr>
        <p:grpSp>
          <p:nvGrpSpPr>
            <p:cNvPr id="210984" name="Group 39"/>
            <p:cNvGrpSpPr>
              <a:grpSpLocks/>
            </p:cNvGrpSpPr>
            <p:nvPr/>
          </p:nvGrpSpPr>
          <p:grpSpPr bwMode="auto">
            <a:xfrm>
              <a:off x="1728" y="3504"/>
              <a:ext cx="2496" cy="768"/>
              <a:chOff x="1728" y="3504"/>
              <a:chExt cx="2496" cy="768"/>
            </a:xfrm>
          </p:grpSpPr>
          <p:grpSp>
            <p:nvGrpSpPr>
              <p:cNvPr id="210985" name="Group 40"/>
              <p:cNvGrpSpPr>
                <a:grpSpLocks/>
              </p:cNvGrpSpPr>
              <p:nvPr/>
            </p:nvGrpSpPr>
            <p:grpSpPr bwMode="auto">
              <a:xfrm>
                <a:off x="1728" y="3504"/>
                <a:ext cx="768" cy="528"/>
                <a:chOff x="3264" y="2496"/>
                <a:chExt cx="768" cy="528"/>
              </a:xfrm>
            </p:grpSpPr>
            <p:sp>
              <p:nvSpPr>
                <p:cNvPr id="210986" name="Rectangle 41"/>
                <p:cNvSpPr>
                  <a:spLocks noChangeArrowheads="1"/>
                </p:cNvSpPr>
                <p:nvPr/>
              </p:nvSpPr>
              <p:spPr bwMode="auto">
                <a:xfrm>
                  <a:off x="3264" y="2592"/>
                  <a:ext cx="768" cy="432"/>
                </a:xfrm>
                <a:prstGeom prst="rect">
                  <a:avLst/>
                </a:prstGeom>
                <a:gradFill rotWithShape="0">
                  <a:gsLst>
                    <a:gs pos="0">
                      <a:srgbClr val="A50021"/>
                    </a:gs>
                    <a:gs pos="100000">
                      <a:schemeClr val="tx1">
                        <a:alpha val="50000"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987" name="Oval 42"/>
                <p:cNvSpPr>
                  <a:spLocks noChangeArrowheads="1"/>
                </p:cNvSpPr>
                <p:nvPr/>
              </p:nvSpPr>
              <p:spPr bwMode="auto">
                <a:xfrm>
                  <a:off x="3264" y="2496"/>
                  <a:ext cx="768" cy="14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0988" name="Group 43"/>
              <p:cNvGrpSpPr>
                <a:grpSpLocks/>
              </p:cNvGrpSpPr>
              <p:nvPr/>
            </p:nvGrpSpPr>
            <p:grpSpPr bwMode="auto">
              <a:xfrm>
                <a:off x="2592" y="3504"/>
                <a:ext cx="768" cy="528"/>
                <a:chOff x="3264" y="2496"/>
                <a:chExt cx="768" cy="528"/>
              </a:xfrm>
            </p:grpSpPr>
            <p:sp>
              <p:nvSpPr>
                <p:cNvPr id="210989" name="Rectangle 44"/>
                <p:cNvSpPr>
                  <a:spLocks noChangeArrowheads="1"/>
                </p:cNvSpPr>
                <p:nvPr/>
              </p:nvSpPr>
              <p:spPr bwMode="auto">
                <a:xfrm>
                  <a:off x="3264" y="2592"/>
                  <a:ext cx="768" cy="432"/>
                </a:xfrm>
                <a:prstGeom prst="rect">
                  <a:avLst/>
                </a:prstGeom>
                <a:gradFill rotWithShape="0">
                  <a:gsLst>
                    <a:gs pos="0">
                      <a:srgbClr val="A50021"/>
                    </a:gs>
                    <a:gs pos="100000">
                      <a:schemeClr val="tx1">
                        <a:alpha val="50000"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990" name="Oval 45"/>
                <p:cNvSpPr>
                  <a:spLocks noChangeArrowheads="1"/>
                </p:cNvSpPr>
                <p:nvPr/>
              </p:nvSpPr>
              <p:spPr bwMode="auto">
                <a:xfrm>
                  <a:off x="3264" y="2496"/>
                  <a:ext cx="768" cy="14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0991" name="Group 46"/>
              <p:cNvGrpSpPr>
                <a:grpSpLocks/>
              </p:cNvGrpSpPr>
              <p:nvPr/>
            </p:nvGrpSpPr>
            <p:grpSpPr bwMode="auto">
              <a:xfrm>
                <a:off x="3456" y="3504"/>
                <a:ext cx="768" cy="528"/>
                <a:chOff x="3264" y="2496"/>
                <a:chExt cx="768" cy="528"/>
              </a:xfrm>
            </p:grpSpPr>
            <p:sp>
              <p:nvSpPr>
                <p:cNvPr id="210992" name="Rectangle 47"/>
                <p:cNvSpPr>
                  <a:spLocks noChangeArrowheads="1"/>
                </p:cNvSpPr>
                <p:nvPr/>
              </p:nvSpPr>
              <p:spPr bwMode="auto">
                <a:xfrm>
                  <a:off x="3264" y="2592"/>
                  <a:ext cx="768" cy="432"/>
                </a:xfrm>
                <a:prstGeom prst="rect">
                  <a:avLst/>
                </a:prstGeom>
                <a:gradFill rotWithShape="0">
                  <a:gsLst>
                    <a:gs pos="0">
                      <a:srgbClr val="A50021"/>
                    </a:gs>
                    <a:gs pos="100000">
                      <a:schemeClr val="tx1">
                        <a:alpha val="50000"/>
                      </a:schemeClr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993" name="Oval 48"/>
                <p:cNvSpPr>
                  <a:spLocks noChangeArrowheads="1"/>
                </p:cNvSpPr>
                <p:nvPr/>
              </p:nvSpPr>
              <p:spPr bwMode="auto">
                <a:xfrm>
                  <a:off x="3264" y="2496"/>
                  <a:ext cx="768" cy="14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0994" name="Text Box 49"/>
              <p:cNvSpPr txBox="1">
                <a:spLocks noChangeArrowheads="1"/>
              </p:cNvSpPr>
              <p:nvPr/>
            </p:nvSpPr>
            <p:spPr bwMode="auto">
              <a:xfrm>
                <a:off x="2640" y="4022"/>
                <a:ext cx="72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2000"/>
                  <a:t>Indexes</a:t>
                </a:r>
              </a:p>
            </p:txBody>
          </p:sp>
        </p:grpSp>
        <p:cxnSp>
          <p:nvCxnSpPr>
            <p:cNvPr id="210995" name="AutoShape 50"/>
            <p:cNvCxnSpPr>
              <a:cxnSpLocks noChangeShapeType="1"/>
              <a:stCxn id="210981" idx="2"/>
              <a:endCxn id="210987" idx="0"/>
            </p:cNvCxnSpPr>
            <p:nvPr/>
          </p:nvCxnSpPr>
          <p:spPr bwMode="auto">
            <a:xfrm flipH="1">
              <a:off x="2112" y="3136"/>
              <a:ext cx="414" cy="3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10996" name="AutoShape 51"/>
            <p:cNvCxnSpPr>
              <a:cxnSpLocks noChangeShapeType="1"/>
              <a:stCxn id="210981" idx="2"/>
              <a:endCxn id="210990" idx="0"/>
            </p:cNvCxnSpPr>
            <p:nvPr/>
          </p:nvCxnSpPr>
          <p:spPr bwMode="auto">
            <a:xfrm>
              <a:off x="2526" y="3136"/>
              <a:ext cx="450" cy="3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10997" name="AutoShape 52"/>
            <p:cNvCxnSpPr>
              <a:cxnSpLocks noChangeShapeType="1"/>
              <a:stCxn id="210981" idx="2"/>
              <a:endCxn id="210993" idx="0"/>
            </p:cNvCxnSpPr>
            <p:nvPr/>
          </p:nvCxnSpPr>
          <p:spPr bwMode="auto">
            <a:xfrm>
              <a:off x="2526" y="3136"/>
              <a:ext cx="1314" cy="3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14" name="Group 53"/>
          <p:cNvGrpSpPr>
            <a:grpSpLocks/>
          </p:cNvGrpSpPr>
          <p:nvPr/>
        </p:nvGrpSpPr>
        <p:grpSpPr bwMode="auto">
          <a:xfrm>
            <a:off x="5410200" y="4002088"/>
            <a:ext cx="3276600" cy="762000"/>
            <a:chOff x="3408" y="2521"/>
            <a:chExt cx="2064" cy="480"/>
          </a:xfrm>
        </p:grpSpPr>
        <p:sp>
          <p:nvSpPr>
            <p:cNvPr id="210999" name="Rectangle 54"/>
            <p:cNvSpPr>
              <a:spLocks noChangeArrowheads="1"/>
            </p:cNvSpPr>
            <p:nvPr/>
          </p:nvSpPr>
          <p:spPr bwMode="auto">
            <a:xfrm>
              <a:off x="3408" y="2521"/>
              <a:ext cx="2064" cy="48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000" name="Rectangle 55"/>
            <p:cNvSpPr>
              <a:spLocks noChangeArrowheads="1"/>
            </p:cNvSpPr>
            <p:nvPr/>
          </p:nvSpPr>
          <p:spPr bwMode="auto">
            <a:xfrm>
              <a:off x="3503" y="2616"/>
              <a:ext cx="1393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001" name="AutoShape 56"/>
            <p:cNvSpPr>
              <a:spLocks noChangeArrowheads="1"/>
            </p:cNvSpPr>
            <p:nvPr/>
          </p:nvSpPr>
          <p:spPr bwMode="auto">
            <a:xfrm>
              <a:off x="4992" y="2617"/>
              <a:ext cx="432" cy="144"/>
            </a:xfrm>
            <a:prstGeom prst="roundRect">
              <a:avLst>
                <a:gd name="adj" fmla="val 16667"/>
              </a:avLst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/>
                <a:t>Search</a:t>
              </a:r>
            </a:p>
          </p:txBody>
        </p:sp>
      </p:grpSp>
      <p:grpSp>
        <p:nvGrpSpPr>
          <p:cNvPr id="15" name="Group 57"/>
          <p:cNvGrpSpPr>
            <a:grpSpLocks/>
          </p:cNvGrpSpPr>
          <p:nvPr/>
        </p:nvGrpSpPr>
        <p:grpSpPr bwMode="auto">
          <a:xfrm>
            <a:off x="6553200" y="4876800"/>
            <a:ext cx="1371600" cy="609600"/>
            <a:chOff x="4128" y="3072"/>
            <a:chExt cx="864" cy="384"/>
          </a:xfrm>
        </p:grpSpPr>
        <p:sp>
          <p:nvSpPr>
            <p:cNvPr id="211003" name="AutoShape 58"/>
            <p:cNvSpPr>
              <a:spLocks noChangeArrowheads="1"/>
            </p:cNvSpPr>
            <p:nvPr/>
          </p:nvSpPr>
          <p:spPr bwMode="auto">
            <a:xfrm rot="1800000">
              <a:off x="4128" y="3072"/>
              <a:ext cx="240" cy="384"/>
            </a:xfrm>
            <a:prstGeom prst="upDownArrow">
              <a:avLst>
                <a:gd name="adj1" fmla="val 50000"/>
                <a:gd name="adj2" fmla="val 32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004" name="AutoShape 59"/>
            <p:cNvSpPr>
              <a:spLocks noChangeArrowheads="1"/>
            </p:cNvSpPr>
            <p:nvPr/>
          </p:nvSpPr>
          <p:spPr bwMode="auto">
            <a:xfrm rot="-1800000">
              <a:off x="4752" y="3072"/>
              <a:ext cx="240" cy="384"/>
            </a:xfrm>
            <a:prstGeom prst="upDownArrow">
              <a:avLst>
                <a:gd name="adj1" fmla="val 50000"/>
                <a:gd name="adj2" fmla="val 32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60"/>
          <p:cNvGrpSpPr>
            <a:grpSpLocks/>
          </p:cNvGrpSpPr>
          <p:nvPr/>
        </p:nvGrpSpPr>
        <p:grpSpPr bwMode="auto">
          <a:xfrm>
            <a:off x="5562600" y="1600200"/>
            <a:ext cx="1782763" cy="2286000"/>
            <a:chOff x="3504" y="1008"/>
            <a:chExt cx="1123" cy="1440"/>
          </a:xfrm>
        </p:grpSpPr>
        <p:grpSp>
          <p:nvGrpSpPr>
            <p:cNvPr id="211006" name="Group 61"/>
            <p:cNvGrpSpPr>
              <a:grpSpLocks/>
            </p:cNvGrpSpPr>
            <p:nvPr/>
          </p:nvGrpSpPr>
          <p:grpSpPr bwMode="auto">
            <a:xfrm>
              <a:off x="3504" y="1008"/>
              <a:ext cx="1123" cy="691"/>
              <a:chOff x="3504" y="1008"/>
              <a:chExt cx="1123" cy="691"/>
            </a:xfrm>
          </p:grpSpPr>
          <p:pic>
            <p:nvPicPr>
              <p:cNvPr id="211007" name="Picture 62" descr="MCj03871500000[1]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3504" y="1008"/>
                <a:ext cx="691" cy="6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1008" name="Text Box 63"/>
              <p:cNvSpPr txBox="1">
                <a:spLocks noChangeArrowheads="1"/>
              </p:cNvSpPr>
              <p:nvPr/>
            </p:nvSpPr>
            <p:spPr bwMode="auto">
              <a:xfrm>
                <a:off x="4164" y="1159"/>
                <a:ext cx="46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2000"/>
                  <a:t>User</a:t>
                </a:r>
              </a:p>
            </p:txBody>
          </p:sp>
        </p:grpSp>
        <p:sp>
          <p:nvSpPr>
            <p:cNvPr id="211009" name="AutoShape 64"/>
            <p:cNvSpPr>
              <a:spLocks noChangeArrowheads="1"/>
            </p:cNvSpPr>
            <p:nvPr/>
          </p:nvSpPr>
          <p:spPr bwMode="auto">
            <a:xfrm>
              <a:off x="3696" y="1728"/>
              <a:ext cx="192" cy="720"/>
            </a:xfrm>
            <a:prstGeom prst="downArrow">
              <a:avLst>
                <a:gd name="adj1" fmla="val 50000"/>
                <a:gd name="adj2" fmla="val 937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1010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296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19.4.1</a:t>
            </a:r>
          </a:p>
        </p:txBody>
      </p:sp>
      <p:sp>
        <p:nvSpPr>
          <p:cNvPr id="211011" name="Text Box 67"/>
          <p:cNvSpPr txBox="1">
            <a:spLocks noChangeArrowheads="1"/>
          </p:cNvSpPr>
          <p:nvPr/>
        </p:nvSpPr>
        <p:spPr bwMode="auto">
          <a:xfrm>
            <a:off x="1447800" y="4724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links</a:t>
            </a:r>
          </a:p>
        </p:txBody>
      </p:sp>
      <p:sp>
        <p:nvSpPr>
          <p:cNvPr id="211012" name="Text Box 68"/>
          <p:cNvSpPr txBox="1">
            <a:spLocks noChangeArrowheads="1"/>
          </p:cNvSpPr>
          <p:nvPr/>
        </p:nvSpPr>
        <p:spPr bwMode="auto">
          <a:xfrm>
            <a:off x="6400800" y="3505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queries</a:t>
            </a:r>
          </a:p>
        </p:txBody>
      </p:sp>
      <p:sp>
        <p:nvSpPr>
          <p:cNvPr id="211013" name="Freeform 69"/>
          <p:cNvSpPr>
            <a:spLocks/>
          </p:cNvSpPr>
          <p:nvPr/>
        </p:nvSpPr>
        <p:spPr bwMode="auto">
          <a:xfrm>
            <a:off x="195263" y="1139825"/>
            <a:ext cx="3881437" cy="5118100"/>
          </a:xfrm>
          <a:custGeom>
            <a:avLst/>
            <a:gdLst/>
            <a:ahLst/>
            <a:cxnLst>
              <a:cxn ang="0">
                <a:pos x="257" y="265"/>
              </a:cxn>
              <a:cxn ang="0">
                <a:pos x="273" y="180"/>
              </a:cxn>
              <a:cxn ang="0">
                <a:pos x="379" y="112"/>
              </a:cxn>
              <a:cxn ang="0">
                <a:pos x="649" y="27"/>
              </a:cxn>
              <a:cxn ang="0">
                <a:pos x="833" y="11"/>
              </a:cxn>
              <a:cxn ang="0">
                <a:pos x="971" y="38"/>
              </a:cxn>
              <a:cxn ang="0">
                <a:pos x="1077" y="64"/>
              </a:cxn>
              <a:cxn ang="0">
                <a:pos x="1156" y="91"/>
              </a:cxn>
              <a:cxn ang="0">
                <a:pos x="1203" y="117"/>
              </a:cxn>
              <a:cxn ang="0">
                <a:pos x="1568" y="297"/>
              </a:cxn>
              <a:cxn ang="0">
                <a:pos x="1843" y="408"/>
              </a:cxn>
              <a:cxn ang="0">
                <a:pos x="2059" y="524"/>
              </a:cxn>
              <a:cxn ang="0">
                <a:pos x="2160" y="603"/>
              </a:cxn>
              <a:cxn ang="0">
                <a:pos x="2239" y="698"/>
              </a:cxn>
              <a:cxn ang="0">
                <a:pos x="2281" y="762"/>
              </a:cxn>
              <a:cxn ang="0">
                <a:pos x="2445" y="978"/>
              </a:cxn>
              <a:cxn ang="0">
                <a:pos x="2382" y="1005"/>
              </a:cxn>
              <a:cxn ang="0">
                <a:pos x="2292" y="1163"/>
              </a:cxn>
              <a:cxn ang="0">
                <a:pos x="2271" y="1227"/>
              </a:cxn>
              <a:cxn ang="0">
                <a:pos x="2176" y="1433"/>
              </a:cxn>
              <a:cxn ang="0">
                <a:pos x="2149" y="1470"/>
              </a:cxn>
              <a:cxn ang="0">
                <a:pos x="2118" y="1528"/>
              </a:cxn>
              <a:cxn ang="0">
                <a:pos x="2070" y="1634"/>
              </a:cxn>
              <a:cxn ang="0">
                <a:pos x="2017" y="1750"/>
              </a:cxn>
              <a:cxn ang="0">
                <a:pos x="1943" y="1882"/>
              </a:cxn>
              <a:cxn ang="0">
                <a:pos x="1885" y="1966"/>
              </a:cxn>
              <a:cxn ang="0">
                <a:pos x="1853" y="2014"/>
              </a:cxn>
              <a:cxn ang="0">
                <a:pos x="1806" y="2093"/>
              </a:cxn>
              <a:cxn ang="0">
                <a:pos x="1647" y="2363"/>
              </a:cxn>
              <a:cxn ang="0">
                <a:pos x="1610" y="2426"/>
              </a:cxn>
              <a:cxn ang="0">
                <a:pos x="1589" y="2474"/>
              </a:cxn>
              <a:cxn ang="0">
                <a:pos x="1573" y="2484"/>
              </a:cxn>
              <a:cxn ang="0">
                <a:pos x="1552" y="2532"/>
              </a:cxn>
              <a:cxn ang="0">
                <a:pos x="1409" y="2749"/>
              </a:cxn>
              <a:cxn ang="0">
                <a:pos x="1325" y="2870"/>
              </a:cxn>
              <a:cxn ang="0">
                <a:pos x="907" y="3192"/>
              </a:cxn>
              <a:cxn ang="0">
                <a:pos x="833" y="3214"/>
              </a:cxn>
              <a:cxn ang="0">
                <a:pos x="728" y="3224"/>
              </a:cxn>
              <a:cxn ang="0">
                <a:pos x="501" y="3192"/>
              </a:cxn>
              <a:cxn ang="0">
                <a:pos x="416" y="3145"/>
              </a:cxn>
              <a:cxn ang="0">
                <a:pos x="358" y="3103"/>
              </a:cxn>
              <a:cxn ang="0">
                <a:pos x="220" y="2965"/>
              </a:cxn>
              <a:cxn ang="0">
                <a:pos x="168" y="2891"/>
              </a:cxn>
              <a:cxn ang="0">
                <a:pos x="115" y="2791"/>
              </a:cxn>
              <a:cxn ang="0">
                <a:pos x="36" y="1602"/>
              </a:cxn>
              <a:cxn ang="0">
                <a:pos x="99" y="904"/>
              </a:cxn>
              <a:cxn ang="0">
                <a:pos x="226" y="630"/>
              </a:cxn>
              <a:cxn ang="0">
                <a:pos x="294" y="328"/>
              </a:cxn>
              <a:cxn ang="0">
                <a:pos x="263" y="143"/>
              </a:cxn>
              <a:cxn ang="0">
                <a:pos x="252" y="96"/>
              </a:cxn>
            </a:cxnLst>
            <a:rect l="0" t="0" r="r" b="b"/>
            <a:pathLst>
              <a:path w="2445" h="3224">
                <a:moveTo>
                  <a:pt x="257" y="265"/>
                </a:moveTo>
                <a:cubicBezTo>
                  <a:pt x="259" y="248"/>
                  <a:pt x="256" y="201"/>
                  <a:pt x="273" y="180"/>
                </a:cubicBezTo>
                <a:cubicBezTo>
                  <a:pt x="299" y="149"/>
                  <a:pt x="343" y="129"/>
                  <a:pt x="379" y="112"/>
                </a:cubicBezTo>
                <a:cubicBezTo>
                  <a:pt x="464" y="72"/>
                  <a:pt x="555" y="36"/>
                  <a:pt x="649" y="27"/>
                </a:cubicBezTo>
                <a:cubicBezTo>
                  <a:pt x="721" y="0"/>
                  <a:pt x="745" y="7"/>
                  <a:pt x="833" y="11"/>
                </a:cubicBezTo>
                <a:cubicBezTo>
                  <a:pt x="882" y="17"/>
                  <a:pt x="924" y="26"/>
                  <a:pt x="971" y="38"/>
                </a:cubicBezTo>
                <a:cubicBezTo>
                  <a:pt x="1006" y="47"/>
                  <a:pt x="1077" y="64"/>
                  <a:pt x="1077" y="64"/>
                </a:cubicBezTo>
                <a:cubicBezTo>
                  <a:pt x="1127" y="90"/>
                  <a:pt x="1062" y="58"/>
                  <a:pt x="1156" y="91"/>
                </a:cubicBezTo>
                <a:cubicBezTo>
                  <a:pt x="1173" y="97"/>
                  <a:pt x="1187" y="110"/>
                  <a:pt x="1203" y="117"/>
                </a:cubicBezTo>
                <a:cubicBezTo>
                  <a:pt x="1327" y="172"/>
                  <a:pt x="1445" y="241"/>
                  <a:pt x="1568" y="297"/>
                </a:cubicBezTo>
                <a:cubicBezTo>
                  <a:pt x="1658" y="338"/>
                  <a:pt x="1754" y="367"/>
                  <a:pt x="1843" y="408"/>
                </a:cubicBezTo>
                <a:cubicBezTo>
                  <a:pt x="1913" y="441"/>
                  <a:pt x="2000" y="473"/>
                  <a:pt x="2059" y="524"/>
                </a:cubicBezTo>
                <a:cubicBezTo>
                  <a:pt x="2091" y="552"/>
                  <a:pt x="2160" y="603"/>
                  <a:pt x="2160" y="603"/>
                </a:cubicBezTo>
                <a:cubicBezTo>
                  <a:pt x="2182" y="639"/>
                  <a:pt x="2212" y="665"/>
                  <a:pt x="2239" y="698"/>
                </a:cubicBezTo>
                <a:cubicBezTo>
                  <a:pt x="2324" y="799"/>
                  <a:pt x="2186" y="637"/>
                  <a:pt x="2281" y="762"/>
                </a:cubicBezTo>
                <a:cubicBezTo>
                  <a:pt x="2336" y="834"/>
                  <a:pt x="2397" y="901"/>
                  <a:pt x="2445" y="978"/>
                </a:cubicBezTo>
                <a:cubicBezTo>
                  <a:pt x="2424" y="992"/>
                  <a:pt x="2400" y="987"/>
                  <a:pt x="2382" y="1005"/>
                </a:cubicBezTo>
                <a:cubicBezTo>
                  <a:pt x="2342" y="1045"/>
                  <a:pt x="2311" y="1110"/>
                  <a:pt x="2292" y="1163"/>
                </a:cubicBezTo>
                <a:cubicBezTo>
                  <a:pt x="2284" y="1184"/>
                  <a:pt x="2284" y="1208"/>
                  <a:pt x="2271" y="1227"/>
                </a:cubicBezTo>
                <a:cubicBezTo>
                  <a:pt x="2228" y="1289"/>
                  <a:pt x="2213" y="1368"/>
                  <a:pt x="2176" y="1433"/>
                </a:cubicBezTo>
                <a:cubicBezTo>
                  <a:pt x="2168" y="1446"/>
                  <a:pt x="2157" y="1457"/>
                  <a:pt x="2149" y="1470"/>
                </a:cubicBezTo>
                <a:cubicBezTo>
                  <a:pt x="2138" y="1489"/>
                  <a:pt x="2128" y="1508"/>
                  <a:pt x="2118" y="1528"/>
                </a:cubicBezTo>
                <a:cubicBezTo>
                  <a:pt x="2100" y="1563"/>
                  <a:pt x="2089" y="1599"/>
                  <a:pt x="2070" y="1634"/>
                </a:cubicBezTo>
                <a:cubicBezTo>
                  <a:pt x="2049" y="1672"/>
                  <a:pt x="2036" y="1712"/>
                  <a:pt x="2017" y="1750"/>
                </a:cubicBezTo>
                <a:cubicBezTo>
                  <a:pt x="1995" y="1795"/>
                  <a:pt x="1966" y="1837"/>
                  <a:pt x="1943" y="1882"/>
                </a:cubicBezTo>
                <a:cubicBezTo>
                  <a:pt x="1927" y="1912"/>
                  <a:pt x="1904" y="1938"/>
                  <a:pt x="1885" y="1966"/>
                </a:cubicBezTo>
                <a:cubicBezTo>
                  <a:pt x="1874" y="1982"/>
                  <a:pt x="1853" y="2014"/>
                  <a:pt x="1853" y="2014"/>
                </a:cubicBezTo>
                <a:cubicBezTo>
                  <a:pt x="1843" y="2045"/>
                  <a:pt x="1822" y="2066"/>
                  <a:pt x="1806" y="2093"/>
                </a:cubicBezTo>
                <a:cubicBezTo>
                  <a:pt x="1754" y="2183"/>
                  <a:pt x="1698" y="2273"/>
                  <a:pt x="1647" y="2363"/>
                </a:cubicBezTo>
                <a:cubicBezTo>
                  <a:pt x="1607" y="2433"/>
                  <a:pt x="1645" y="2391"/>
                  <a:pt x="1610" y="2426"/>
                </a:cubicBezTo>
                <a:cubicBezTo>
                  <a:pt x="1603" y="2442"/>
                  <a:pt x="1598" y="2459"/>
                  <a:pt x="1589" y="2474"/>
                </a:cubicBezTo>
                <a:cubicBezTo>
                  <a:pt x="1586" y="2479"/>
                  <a:pt x="1576" y="2479"/>
                  <a:pt x="1573" y="2484"/>
                </a:cubicBezTo>
                <a:cubicBezTo>
                  <a:pt x="1564" y="2499"/>
                  <a:pt x="1560" y="2517"/>
                  <a:pt x="1552" y="2532"/>
                </a:cubicBezTo>
                <a:cubicBezTo>
                  <a:pt x="1510" y="2608"/>
                  <a:pt x="1453" y="2674"/>
                  <a:pt x="1409" y="2749"/>
                </a:cubicBezTo>
                <a:cubicBezTo>
                  <a:pt x="1387" y="2786"/>
                  <a:pt x="1362" y="2847"/>
                  <a:pt x="1325" y="2870"/>
                </a:cubicBezTo>
                <a:cubicBezTo>
                  <a:pt x="1225" y="3020"/>
                  <a:pt x="1094" y="3163"/>
                  <a:pt x="907" y="3192"/>
                </a:cubicBezTo>
                <a:cubicBezTo>
                  <a:pt x="884" y="3201"/>
                  <a:pt x="857" y="3211"/>
                  <a:pt x="833" y="3214"/>
                </a:cubicBezTo>
                <a:cubicBezTo>
                  <a:pt x="798" y="3219"/>
                  <a:pt x="728" y="3224"/>
                  <a:pt x="728" y="3224"/>
                </a:cubicBezTo>
                <a:cubicBezTo>
                  <a:pt x="679" y="3220"/>
                  <a:pt x="564" y="3221"/>
                  <a:pt x="501" y="3192"/>
                </a:cubicBezTo>
                <a:cubicBezTo>
                  <a:pt x="472" y="3178"/>
                  <a:pt x="416" y="3145"/>
                  <a:pt x="416" y="3145"/>
                </a:cubicBezTo>
                <a:cubicBezTo>
                  <a:pt x="401" y="3123"/>
                  <a:pt x="383" y="3111"/>
                  <a:pt x="358" y="3103"/>
                </a:cubicBezTo>
                <a:cubicBezTo>
                  <a:pt x="312" y="3057"/>
                  <a:pt x="266" y="3011"/>
                  <a:pt x="220" y="2965"/>
                </a:cubicBezTo>
                <a:cubicBezTo>
                  <a:pt x="199" y="2944"/>
                  <a:pt x="189" y="2913"/>
                  <a:pt x="168" y="2891"/>
                </a:cubicBezTo>
                <a:cubicBezTo>
                  <a:pt x="151" y="2854"/>
                  <a:pt x="135" y="2826"/>
                  <a:pt x="115" y="2791"/>
                </a:cubicBezTo>
                <a:cubicBezTo>
                  <a:pt x="56" y="2411"/>
                  <a:pt x="47" y="1985"/>
                  <a:pt x="36" y="1602"/>
                </a:cubicBezTo>
                <a:cubicBezTo>
                  <a:pt x="37" y="1485"/>
                  <a:pt x="0" y="1049"/>
                  <a:pt x="99" y="904"/>
                </a:cubicBezTo>
                <a:cubicBezTo>
                  <a:pt x="131" y="809"/>
                  <a:pt x="190" y="723"/>
                  <a:pt x="226" y="630"/>
                </a:cubicBezTo>
                <a:cubicBezTo>
                  <a:pt x="264" y="533"/>
                  <a:pt x="284" y="431"/>
                  <a:pt x="294" y="328"/>
                </a:cubicBezTo>
                <a:cubicBezTo>
                  <a:pt x="291" y="269"/>
                  <a:pt x="296" y="196"/>
                  <a:pt x="263" y="143"/>
                </a:cubicBezTo>
                <a:cubicBezTo>
                  <a:pt x="252" y="99"/>
                  <a:pt x="252" y="115"/>
                  <a:pt x="252" y="96"/>
                </a:cubicBezTo>
              </a:path>
            </a:pathLst>
          </a:custGeom>
          <a:gradFill rotWithShape="1">
            <a:gsLst>
              <a:gs pos="0">
                <a:schemeClr val="accent1">
                  <a:alpha val="33000"/>
                </a:schemeClr>
              </a:gs>
              <a:gs pos="100000">
                <a:schemeClr val="accent1">
                  <a:gamma/>
                  <a:shade val="46275"/>
                  <a:invGamma/>
                  <a:alpha val="33000"/>
                </a:schemeClr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1014" name="Freeform 70"/>
          <p:cNvSpPr>
            <a:spLocks/>
          </p:cNvSpPr>
          <p:nvPr/>
        </p:nvSpPr>
        <p:spPr bwMode="auto">
          <a:xfrm>
            <a:off x="4975225" y="377825"/>
            <a:ext cx="4268788" cy="4932363"/>
          </a:xfrm>
          <a:custGeom>
            <a:avLst/>
            <a:gdLst/>
            <a:ahLst/>
            <a:cxnLst>
              <a:cxn ang="0">
                <a:pos x="100" y="1014"/>
              </a:cxn>
              <a:cxn ang="0">
                <a:pos x="243" y="676"/>
              </a:cxn>
              <a:cxn ang="0">
                <a:pos x="301" y="571"/>
              </a:cxn>
              <a:cxn ang="0">
                <a:pos x="354" y="475"/>
              </a:cxn>
              <a:cxn ang="0">
                <a:pos x="396" y="433"/>
              </a:cxn>
              <a:cxn ang="0">
                <a:pos x="459" y="370"/>
              </a:cxn>
              <a:cxn ang="0">
                <a:pos x="533" y="306"/>
              </a:cxn>
              <a:cxn ang="0">
                <a:pos x="718" y="222"/>
              </a:cxn>
              <a:cxn ang="0">
                <a:pos x="1315" y="21"/>
              </a:cxn>
              <a:cxn ang="0">
                <a:pos x="1495" y="0"/>
              </a:cxn>
              <a:cxn ang="0">
                <a:pos x="1659" y="5"/>
              </a:cxn>
              <a:cxn ang="0">
                <a:pos x="1707" y="21"/>
              </a:cxn>
              <a:cxn ang="0">
                <a:pos x="1913" y="84"/>
              </a:cxn>
              <a:cxn ang="0">
                <a:pos x="2182" y="227"/>
              </a:cxn>
              <a:cxn ang="0">
                <a:pos x="2314" y="312"/>
              </a:cxn>
              <a:cxn ang="0">
                <a:pos x="2393" y="407"/>
              </a:cxn>
              <a:cxn ang="0">
                <a:pos x="2526" y="819"/>
              </a:cxn>
              <a:cxn ang="0">
                <a:pos x="2578" y="999"/>
              </a:cxn>
              <a:cxn ang="0">
                <a:pos x="2584" y="1046"/>
              </a:cxn>
              <a:cxn ang="0">
                <a:pos x="2600" y="1088"/>
              </a:cxn>
              <a:cxn ang="0">
                <a:pos x="2621" y="1384"/>
              </a:cxn>
              <a:cxn ang="0">
                <a:pos x="2652" y="2383"/>
              </a:cxn>
              <a:cxn ang="0">
                <a:pos x="2610" y="2943"/>
              </a:cxn>
              <a:cxn ang="0">
                <a:pos x="2541" y="3022"/>
              </a:cxn>
              <a:cxn ang="0">
                <a:pos x="2404" y="3065"/>
              </a:cxn>
              <a:cxn ang="0">
                <a:pos x="2261" y="3107"/>
              </a:cxn>
              <a:cxn ang="0">
                <a:pos x="1796" y="3086"/>
              </a:cxn>
              <a:cxn ang="0">
                <a:pos x="1231" y="3028"/>
              </a:cxn>
              <a:cxn ang="0">
                <a:pos x="1109" y="3012"/>
              </a:cxn>
              <a:cxn ang="0">
                <a:pos x="835" y="2954"/>
              </a:cxn>
              <a:cxn ang="0">
                <a:pos x="650" y="2917"/>
              </a:cxn>
              <a:cxn ang="0">
                <a:pos x="211" y="2811"/>
              </a:cxn>
              <a:cxn ang="0">
                <a:pos x="68" y="2716"/>
              </a:cxn>
              <a:cxn ang="0">
                <a:pos x="16" y="2383"/>
              </a:cxn>
              <a:cxn ang="0">
                <a:pos x="0" y="2262"/>
              </a:cxn>
              <a:cxn ang="0">
                <a:pos x="26" y="1532"/>
              </a:cxn>
              <a:cxn ang="0">
                <a:pos x="74" y="1226"/>
              </a:cxn>
              <a:cxn ang="0">
                <a:pos x="84" y="1062"/>
              </a:cxn>
              <a:cxn ang="0">
                <a:pos x="100" y="983"/>
              </a:cxn>
            </a:cxnLst>
            <a:rect l="0" t="0" r="r" b="b"/>
            <a:pathLst>
              <a:path w="2689" h="3107">
                <a:moveTo>
                  <a:pt x="100" y="1014"/>
                </a:moveTo>
                <a:cubicBezTo>
                  <a:pt x="112" y="912"/>
                  <a:pt x="197" y="768"/>
                  <a:pt x="243" y="676"/>
                </a:cubicBezTo>
                <a:cubicBezTo>
                  <a:pt x="294" y="574"/>
                  <a:pt x="260" y="610"/>
                  <a:pt x="301" y="571"/>
                </a:cubicBezTo>
                <a:cubicBezTo>
                  <a:pt x="315" y="543"/>
                  <a:pt x="334" y="500"/>
                  <a:pt x="354" y="475"/>
                </a:cubicBezTo>
                <a:cubicBezTo>
                  <a:pt x="366" y="459"/>
                  <a:pt x="384" y="448"/>
                  <a:pt x="396" y="433"/>
                </a:cubicBezTo>
                <a:cubicBezTo>
                  <a:pt x="405" y="404"/>
                  <a:pt x="436" y="388"/>
                  <a:pt x="459" y="370"/>
                </a:cubicBezTo>
                <a:cubicBezTo>
                  <a:pt x="485" y="350"/>
                  <a:pt x="508" y="327"/>
                  <a:pt x="533" y="306"/>
                </a:cubicBezTo>
                <a:cubicBezTo>
                  <a:pt x="563" y="280"/>
                  <a:pt x="669" y="234"/>
                  <a:pt x="718" y="222"/>
                </a:cubicBezTo>
                <a:cubicBezTo>
                  <a:pt x="889" y="104"/>
                  <a:pt x="1110" y="43"/>
                  <a:pt x="1315" y="21"/>
                </a:cubicBezTo>
                <a:cubicBezTo>
                  <a:pt x="1374" y="8"/>
                  <a:pt x="1495" y="0"/>
                  <a:pt x="1495" y="0"/>
                </a:cubicBezTo>
                <a:cubicBezTo>
                  <a:pt x="1550" y="2"/>
                  <a:pt x="1605" y="0"/>
                  <a:pt x="1659" y="5"/>
                </a:cubicBezTo>
                <a:cubicBezTo>
                  <a:pt x="1676" y="7"/>
                  <a:pt x="1691" y="17"/>
                  <a:pt x="1707" y="21"/>
                </a:cubicBezTo>
                <a:cubicBezTo>
                  <a:pt x="1777" y="40"/>
                  <a:pt x="1843" y="63"/>
                  <a:pt x="1913" y="84"/>
                </a:cubicBezTo>
                <a:cubicBezTo>
                  <a:pt x="1994" y="144"/>
                  <a:pt x="2096" y="175"/>
                  <a:pt x="2182" y="227"/>
                </a:cubicBezTo>
                <a:cubicBezTo>
                  <a:pt x="2227" y="254"/>
                  <a:pt x="2267" y="288"/>
                  <a:pt x="2314" y="312"/>
                </a:cubicBezTo>
                <a:cubicBezTo>
                  <a:pt x="2339" y="346"/>
                  <a:pt x="2371" y="371"/>
                  <a:pt x="2393" y="407"/>
                </a:cubicBezTo>
                <a:cubicBezTo>
                  <a:pt x="2411" y="548"/>
                  <a:pt x="2456" y="694"/>
                  <a:pt x="2526" y="819"/>
                </a:cubicBezTo>
                <a:cubicBezTo>
                  <a:pt x="2540" y="879"/>
                  <a:pt x="2559" y="940"/>
                  <a:pt x="2578" y="999"/>
                </a:cubicBezTo>
                <a:cubicBezTo>
                  <a:pt x="2580" y="1015"/>
                  <a:pt x="2580" y="1031"/>
                  <a:pt x="2584" y="1046"/>
                </a:cubicBezTo>
                <a:cubicBezTo>
                  <a:pt x="2588" y="1061"/>
                  <a:pt x="2597" y="1073"/>
                  <a:pt x="2600" y="1088"/>
                </a:cubicBezTo>
                <a:cubicBezTo>
                  <a:pt x="2618" y="1184"/>
                  <a:pt x="2610" y="1287"/>
                  <a:pt x="2621" y="1384"/>
                </a:cubicBezTo>
                <a:cubicBezTo>
                  <a:pt x="2637" y="1717"/>
                  <a:pt x="2638" y="2050"/>
                  <a:pt x="2652" y="2383"/>
                </a:cubicBezTo>
                <a:cubicBezTo>
                  <a:pt x="2650" y="2503"/>
                  <a:pt x="2689" y="2793"/>
                  <a:pt x="2610" y="2943"/>
                </a:cubicBezTo>
                <a:cubicBezTo>
                  <a:pt x="2603" y="2989"/>
                  <a:pt x="2590" y="3013"/>
                  <a:pt x="2541" y="3022"/>
                </a:cubicBezTo>
                <a:cubicBezTo>
                  <a:pt x="2496" y="3040"/>
                  <a:pt x="2452" y="3056"/>
                  <a:pt x="2404" y="3065"/>
                </a:cubicBezTo>
                <a:cubicBezTo>
                  <a:pt x="2361" y="3087"/>
                  <a:pt x="2309" y="3098"/>
                  <a:pt x="2261" y="3107"/>
                </a:cubicBezTo>
                <a:cubicBezTo>
                  <a:pt x="2104" y="3101"/>
                  <a:pt x="1952" y="3092"/>
                  <a:pt x="1796" y="3086"/>
                </a:cubicBezTo>
                <a:cubicBezTo>
                  <a:pt x="1609" y="3064"/>
                  <a:pt x="1419" y="3040"/>
                  <a:pt x="1231" y="3028"/>
                </a:cubicBezTo>
                <a:cubicBezTo>
                  <a:pt x="1120" y="3005"/>
                  <a:pt x="1242" y="3028"/>
                  <a:pt x="1109" y="3012"/>
                </a:cubicBezTo>
                <a:cubicBezTo>
                  <a:pt x="1016" y="3001"/>
                  <a:pt x="928" y="2963"/>
                  <a:pt x="835" y="2954"/>
                </a:cubicBezTo>
                <a:cubicBezTo>
                  <a:pt x="770" y="2930"/>
                  <a:pt x="717" y="2922"/>
                  <a:pt x="650" y="2917"/>
                </a:cubicBezTo>
                <a:cubicBezTo>
                  <a:pt x="505" y="2880"/>
                  <a:pt x="360" y="2825"/>
                  <a:pt x="211" y="2811"/>
                </a:cubicBezTo>
                <a:cubicBezTo>
                  <a:pt x="142" y="2790"/>
                  <a:pt x="103" y="2786"/>
                  <a:pt x="68" y="2716"/>
                </a:cubicBezTo>
                <a:cubicBezTo>
                  <a:pt x="42" y="2606"/>
                  <a:pt x="42" y="2493"/>
                  <a:pt x="16" y="2383"/>
                </a:cubicBezTo>
                <a:cubicBezTo>
                  <a:pt x="12" y="2341"/>
                  <a:pt x="4" y="2304"/>
                  <a:pt x="0" y="2262"/>
                </a:cubicBezTo>
                <a:cubicBezTo>
                  <a:pt x="4" y="2018"/>
                  <a:pt x="3" y="1775"/>
                  <a:pt x="26" y="1532"/>
                </a:cubicBezTo>
                <a:cubicBezTo>
                  <a:pt x="36" y="1429"/>
                  <a:pt x="37" y="1324"/>
                  <a:pt x="74" y="1226"/>
                </a:cubicBezTo>
                <a:cubicBezTo>
                  <a:pt x="76" y="1171"/>
                  <a:pt x="72" y="1116"/>
                  <a:pt x="84" y="1062"/>
                </a:cubicBezTo>
                <a:cubicBezTo>
                  <a:pt x="91" y="1030"/>
                  <a:pt x="100" y="1017"/>
                  <a:pt x="100" y="983"/>
                </a:cubicBezTo>
              </a:path>
            </a:pathLst>
          </a:custGeom>
          <a:gradFill rotWithShape="1">
            <a:gsLst>
              <a:gs pos="0">
                <a:schemeClr val="folHlink">
                  <a:alpha val="46001"/>
                </a:schemeClr>
              </a:gs>
              <a:gs pos="100000">
                <a:schemeClr val="folHlink">
                  <a:gamma/>
                  <a:tint val="50980"/>
                  <a:invGamma/>
                  <a:alpha val="32001"/>
                </a:schemeClr>
              </a:gs>
            </a:gsLst>
            <a:lin ang="5400000" scaled="1"/>
          </a:gradFill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1015" name="Freeform 71"/>
          <p:cNvSpPr>
            <a:spLocks/>
          </p:cNvSpPr>
          <p:nvPr/>
        </p:nvSpPr>
        <p:spPr bwMode="auto">
          <a:xfrm>
            <a:off x="2290763" y="4295775"/>
            <a:ext cx="6988175" cy="2609850"/>
          </a:xfrm>
          <a:custGeom>
            <a:avLst/>
            <a:gdLst/>
            <a:ahLst/>
            <a:cxnLst>
              <a:cxn ang="0">
                <a:pos x="269" y="692"/>
              </a:cxn>
              <a:cxn ang="0">
                <a:pos x="454" y="438"/>
              </a:cxn>
              <a:cxn ang="0">
                <a:pos x="676" y="200"/>
              </a:cxn>
              <a:cxn ang="0">
                <a:pos x="798" y="74"/>
              </a:cxn>
              <a:cxn ang="0">
                <a:pos x="824" y="63"/>
              </a:cxn>
              <a:cxn ang="0">
                <a:pos x="935" y="0"/>
              </a:cxn>
              <a:cxn ang="0">
                <a:pos x="1099" y="10"/>
              </a:cxn>
              <a:cxn ang="0">
                <a:pos x="1167" y="31"/>
              </a:cxn>
              <a:cxn ang="0">
                <a:pos x="1453" y="95"/>
              </a:cxn>
              <a:cxn ang="0">
                <a:pos x="1580" y="116"/>
              </a:cxn>
              <a:cxn ang="0">
                <a:pos x="1749" y="148"/>
              </a:cxn>
              <a:cxn ang="0">
                <a:pos x="1987" y="200"/>
              </a:cxn>
              <a:cxn ang="0">
                <a:pos x="2230" y="253"/>
              </a:cxn>
              <a:cxn ang="0">
                <a:pos x="2404" y="290"/>
              </a:cxn>
              <a:cxn ang="0">
                <a:pos x="2578" y="333"/>
              </a:cxn>
              <a:cxn ang="0">
                <a:pos x="2721" y="364"/>
              </a:cxn>
              <a:cxn ang="0">
                <a:pos x="2822" y="396"/>
              </a:cxn>
              <a:cxn ang="0">
                <a:pos x="2906" y="428"/>
              </a:cxn>
              <a:cxn ang="0">
                <a:pos x="3022" y="454"/>
              </a:cxn>
              <a:cxn ang="0">
                <a:pos x="3461" y="602"/>
              </a:cxn>
              <a:cxn ang="0">
                <a:pos x="3646" y="660"/>
              </a:cxn>
              <a:cxn ang="0">
                <a:pos x="3915" y="745"/>
              </a:cxn>
              <a:cxn ang="0">
                <a:pos x="4190" y="861"/>
              </a:cxn>
              <a:cxn ang="0">
                <a:pos x="4206" y="866"/>
              </a:cxn>
              <a:cxn ang="0">
                <a:pos x="4259" y="893"/>
              </a:cxn>
              <a:cxn ang="0">
                <a:pos x="4259" y="893"/>
              </a:cxn>
              <a:cxn ang="0">
                <a:pos x="4322" y="935"/>
              </a:cxn>
              <a:cxn ang="0">
                <a:pos x="4386" y="998"/>
              </a:cxn>
              <a:cxn ang="0">
                <a:pos x="4402" y="1056"/>
              </a:cxn>
              <a:cxn ang="0">
                <a:pos x="4354" y="1189"/>
              </a:cxn>
              <a:cxn ang="0">
                <a:pos x="4291" y="1268"/>
              </a:cxn>
              <a:cxn ang="0">
                <a:pos x="4259" y="1331"/>
              </a:cxn>
              <a:cxn ang="0">
                <a:pos x="4232" y="1368"/>
              </a:cxn>
              <a:cxn ang="0">
                <a:pos x="4111" y="1479"/>
              </a:cxn>
              <a:cxn ang="0">
                <a:pos x="4021" y="1527"/>
              </a:cxn>
              <a:cxn ang="0">
                <a:pos x="3894" y="1580"/>
              </a:cxn>
              <a:cxn ang="0">
                <a:pos x="3683" y="1643"/>
              </a:cxn>
              <a:cxn ang="0">
                <a:pos x="2536" y="1622"/>
              </a:cxn>
              <a:cxn ang="0">
                <a:pos x="1738" y="1564"/>
              </a:cxn>
              <a:cxn ang="0">
                <a:pos x="1284" y="1532"/>
              </a:cxn>
              <a:cxn ang="0">
                <a:pos x="570" y="1511"/>
              </a:cxn>
              <a:cxn ang="0">
                <a:pos x="475" y="1485"/>
              </a:cxn>
              <a:cxn ang="0">
                <a:pos x="301" y="1337"/>
              </a:cxn>
              <a:cxn ang="0">
                <a:pos x="163" y="1305"/>
              </a:cxn>
              <a:cxn ang="0">
                <a:pos x="21" y="1257"/>
              </a:cxn>
              <a:cxn ang="0">
                <a:pos x="0" y="1210"/>
              </a:cxn>
              <a:cxn ang="0">
                <a:pos x="10" y="1146"/>
              </a:cxn>
              <a:cxn ang="0">
                <a:pos x="52" y="1078"/>
              </a:cxn>
              <a:cxn ang="0">
                <a:pos x="105" y="951"/>
              </a:cxn>
              <a:cxn ang="0">
                <a:pos x="274" y="724"/>
              </a:cxn>
              <a:cxn ang="0">
                <a:pos x="322" y="681"/>
              </a:cxn>
              <a:cxn ang="0">
                <a:pos x="364" y="634"/>
              </a:cxn>
              <a:cxn ang="0">
                <a:pos x="364" y="565"/>
              </a:cxn>
            </a:cxnLst>
            <a:rect l="0" t="0" r="r" b="b"/>
            <a:pathLst>
              <a:path w="4402" h="1644">
                <a:moveTo>
                  <a:pt x="269" y="692"/>
                </a:moveTo>
                <a:cubicBezTo>
                  <a:pt x="332" y="609"/>
                  <a:pt x="388" y="519"/>
                  <a:pt x="454" y="438"/>
                </a:cubicBezTo>
                <a:cubicBezTo>
                  <a:pt x="522" y="354"/>
                  <a:pt x="600" y="277"/>
                  <a:pt x="676" y="200"/>
                </a:cubicBezTo>
                <a:cubicBezTo>
                  <a:pt x="715" y="160"/>
                  <a:pt x="749" y="104"/>
                  <a:pt x="798" y="74"/>
                </a:cubicBezTo>
                <a:cubicBezTo>
                  <a:pt x="806" y="69"/>
                  <a:pt x="816" y="68"/>
                  <a:pt x="824" y="63"/>
                </a:cubicBezTo>
                <a:cubicBezTo>
                  <a:pt x="877" y="29"/>
                  <a:pt x="868" y="14"/>
                  <a:pt x="935" y="0"/>
                </a:cubicBezTo>
                <a:cubicBezTo>
                  <a:pt x="990" y="3"/>
                  <a:pt x="1045" y="3"/>
                  <a:pt x="1099" y="10"/>
                </a:cubicBezTo>
                <a:cubicBezTo>
                  <a:pt x="1146" y="16"/>
                  <a:pt x="1138" y="24"/>
                  <a:pt x="1167" y="31"/>
                </a:cubicBezTo>
                <a:cubicBezTo>
                  <a:pt x="1263" y="55"/>
                  <a:pt x="1354" y="86"/>
                  <a:pt x="1453" y="95"/>
                </a:cubicBezTo>
                <a:cubicBezTo>
                  <a:pt x="1537" y="116"/>
                  <a:pt x="1494" y="109"/>
                  <a:pt x="1580" y="116"/>
                </a:cubicBezTo>
                <a:cubicBezTo>
                  <a:pt x="1633" y="133"/>
                  <a:pt x="1694" y="142"/>
                  <a:pt x="1749" y="148"/>
                </a:cubicBezTo>
                <a:cubicBezTo>
                  <a:pt x="1827" y="173"/>
                  <a:pt x="1907" y="183"/>
                  <a:pt x="1987" y="200"/>
                </a:cubicBezTo>
                <a:cubicBezTo>
                  <a:pt x="2062" y="232"/>
                  <a:pt x="2151" y="236"/>
                  <a:pt x="2230" y="253"/>
                </a:cubicBezTo>
                <a:cubicBezTo>
                  <a:pt x="2288" y="265"/>
                  <a:pt x="2346" y="277"/>
                  <a:pt x="2404" y="290"/>
                </a:cubicBezTo>
                <a:cubicBezTo>
                  <a:pt x="2461" y="302"/>
                  <a:pt x="2521" y="323"/>
                  <a:pt x="2578" y="333"/>
                </a:cubicBezTo>
                <a:cubicBezTo>
                  <a:pt x="2623" y="341"/>
                  <a:pt x="2678" y="348"/>
                  <a:pt x="2721" y="364"/>
                </a:cubicBezTo>
                <a:cubicBezTo>
                  <a:pt x="2804" y="394"/>
                  <a:pt x="2769" y="386"/>
                  <a:pt x="2822" y="396"/>
                </a:cubicBezTo>
                <a:cubicBezTo>
                  <a:pt x="2850" y="407"/>
                  <a:pt x="2877" y="420"/>
                  <a:pt x="2906" y="428"/>
                </a:cubicBezTo>
                <a:cubicBezTo>
                  <a:pt x="2944" y="439"/>
                  <a:pt x="2985" y="440"/>
                  <a:pt x="3022" y="454"/>
                </a:cubicBezTo>
                <a:cubicBezTo>
                  <a:pt x="3167" y="507"/>
                  <a:pt x="3312" y="561"/>
                  <a:pt x="3461" y="602"/>
                </a:cubicBezTo>
                <a:cubicBezTo>
                  <a:pt x="3502" y="630"/>
                  <a:pt x="3596" y="646"/>
                  <a:pt x="3646" y="660"/>
                </a:cubicBezTo>
                <a:cubicBezTo>
                  <a:pt x="3736" y="686"/>
                  <a:pt x="3825" y="718"/>
                  <a:pt x="3915" y="745"/>
                </a:cubicBezTo>
                <a:cubicBezTo>
                  <a:pt x="4009" y="774"/>
                  <a:pt x="4102" y="818"/>
                  <a:pt x="4190" y="861"/>
                </a:cubicBezTo>
                <a:cubicBezTo>
                  <a:pt x="4195" y="863"/>
                  <a:pt x="4201" y="864"/>
                  <a:pt x="4206" y="866"/>
                </a:cubicBezTo>
                <a:cubicBezTo>
                  <a:pt x="4224" y="874"/>
                  <a:pt x="4241" y="884"/>
                  <a:pt x="4259" y="893"/>
                </a:cubicBezTo>
                <a:lnTo>
                  <a:pt x="4259" y="893"/>
                </a:lnTo>
                <a:cubicBezTo>
                  <a:pt x="4311" y="928"/>
                  <a:pt x="4291" y="913"/>
                  <a:pt x="4322" y="935"/>
                </a:cubicBezTo>
                <a:cubicBezTo>
                  <a:pt x="4350" y="954"/>
                  <a:pt x="4359" y="981"/>
                  <a:pt x="4386" y="998"/>
                </a:cubicBezTo>
                <a:cubicBezTo>
                  <a:pt x="4392" y="1017"/>
                  <a:pt x="4396" y="1037"/>
                  <a:pt x="4402" y="1056"/>
                </a:cubicBezTo>
                <a:cubicBezTo>
                  <a:pt x="4392" y="1101"/>
                  <a:pt x="4379" y="1149"/>
                  <a:pt x="4354" y="1189"/>
                </a:cubicBezTo>
                <a:cubicBezTo>
                  <a:pt x="4337" y="1217"/>
                  <a:pt x="4307" y="1239"/>
                  <a:pt x="4291" y="1268"/>
                </a:cubicBezTo>
                <a:cubicBezTo>
                  <a:pt x="4280" y="1289"/>
                  <a:pt x="4273" y="1312"/>
                  <a:pt x="4259" y="1331"/>
                </a:cubicBezTo>
                <a:cubicBezTo>
                  <a:pt x="4250" y="1343"/>
                  <a:pt x="4232" y="1368"/>
                  <a:pt x="4232" y="1368"/>
                </a:cubicBezTo>
                <a:cubicBezTo>
                  <a:pt x="4222" y="1409"/>
                  <a:pt x="4153" y="1466"/>
                  <a:pt x="4111" y="1479"/>
                </a:cubicBezTo>
                <a:cubicBezTo>
                  <a:pt x="4085" y="1499"/>
                  <a:pt x="4052" y="1517"/>
                  <a:pt x="4021" y="1527"/>
                </a:cubicBezTo>
                <a:cubicBezTo>
                  <a:pt x="3982" y="1557"/>
                  <a:pt x="3940" y="1565"/>
                  <a:pt x="3894" y="1580"/>
                </a:cubicBezTo>
                <a:cubicBezTo>
                  <a:pt x="3822" y="1603"/>
                  <a:pt x="3756" y="1624"/>
                  <a:pt x="3683" y="1643"/>
                </a:cubicBezTo>
                <a:cubicBezTo>
                  <a:pt x="3273" y="1641"/>
                  <a:pt x="2924" y="1644"/>
                  <a:pt x="2536" y="1622"/>
                </a:cubicBezTo>
                <a:cubicBezTo>
                  <a:pt x="2271" y="1590"/>
                  <a:pt x="2004" y="1583"/>
                  <a:pt x="1738" y="1564"/>
                </a:cubicBezTo>
                <a:cubicBezTo>
                  <a:pt x="1587" y="1553"/>
                  <a:pt x="1436" y="1539"/>
                  <a:pt x="1284" y="1532"/>
                </a:cubicBezTo>
                <a:cubicBezTo>
                  <a:pt x="1047" y="1510"/>
                  <a:pt x="808" y="1520"/>
                  <a:pt x="570" y="1511"/>
                </a:cubicBezTo>
                <a:cubicBezTo>
                  <a:pt x="533" y="1506"/>
                  <a:pt x="509" y="1496"/>
                  <a:pt x="475" y="1485"/>
                </a:cubicBezTo>
                <a:cubicBezTo>
                  <a:pt x="422" y="1410"/>
                  <a:pt x="406" y="1359"/>
                  <a:pt x="301" y="1337"/>
                </a:cubicBezTo>
                <a:cubicBezTo>
                  <a:pt x="250" y="1314"/>
                  <a:pt x="219" y="1310"/>
                  <a:pt x="163" y="1305"/>
                </a:cubicBezTo>
                <a:cubicBezTo>
                  <a:pt x="113" y="1293"/>
                  <a:pt x="69" y="1275"/>
                  <a:pt x="21" y="1257"/>
                </a:cubicBezTo>
                <a:cubicBezTo>
                  <a:pt x="15" y="1240"/>
                  <a:pt x="5" y="1227"/>
                  <a:pt x="0" y="1210"/>
                </a:cubicBezTo>
                <a:cubicBezTo>
                  <a:pt x="0" y="1208"/>
                  <a:pt x="7" y="1152"/>
                  <a:pt x="10" y="1146"/>
                </a:cubicBezTo>
                <a:cubicBezTo>
                  <a:pt x="20" y="1123"/>
                  <a:pt x="41" y="1102"/>
                  <a:pt x="52" y="1078"/>
                </a:cubicBezTo>
                <a:cubicBezTo>
                  <a:pt x="71" y="1037"/>
                  <a:pt x="81" y="990"/>
                  <a:pt x="105" y="951"/>
                </a:cubicBezTo>
                <a:cubicBezTo>
                  <a:pt x="127" y="853"/>
                  <a:pt x="206" y="792"/>
                  <a:pt x="274" y="724"/>
                </a:cubicBezTo>
                <a:cubicBezTo>
                  <a:pt x="289" y="709"/>
                  <a:pt x="308" y="697"/>
                  <a:pt x="322" y="681"/>
                </a:cubicBezTo>
                <a:cubicBezTo>
                  <a:pt x="370" y="627"/>
                  <a:pt x="327" y="657"/>
                  <a:pt x="364" y="634"/>
                </a:cubicBezTo>
                <a:cubicBezTo>
                  <a:pt x="345" y="603"/>
                  <a:pt x="364" y="594"/>
                  <a:pt x="364" y="565"/>
                </a:cubicBezTo>
              </a:path>
            </a:pathLst>
          </a:custGeom>
          <a:gradFill rotWithShape="1">
            <a:gsLst>
              <a:gs pos="0">
                <a:srgbClr val="666699">
                  <a:alpha val="33000"/>
                </a:srgbClr>
              </a:gs>
              <a:gs pos="100000">
                <a:srgbClr val="666699">
                  <a:gamma/>
                  <a:tint val="31765"/>
                  <a:invGamma/>
                  <a:alpha val="19000"/>
                </a:srgbClr>
              </a:gs>
            </a:gsLst>
            <a:lin ang="5400000" scaled="1"/>
          </a:gradFill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0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5C8E7-509F-C849-B327-4FC3C0FD8BBD}" type="slidenum">
              <a:rPr lang="en-US" altLang="zh-CN"/>
              <a:pPr/>
              <a:t>20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en-US" sz="2100"/>
              <a:t>Test if Doc1.Sketch[i] = Doc2.Sketch[i] </a:t>
            </a:r>
          </a:p>
        </p:txBody>
      </p:sp>
      <p:grpSp>
        <p:nvGrpSpPr>
          <p:cNvPr id="59395" name="Group 3"/>
          <p:cNvGrpSpPr>
            <a:grpSpLocks/>
          </p:cNvGrpSpPr>
          <p:nvPr/>
        </p:nvGrpSpPr>
        <p:grpSpPr bwMode="auto">
          <a:xfrm>
            <a:off x="1143000" y="1819275"/>
            <a:ext cx="3276600" cy="3438525"/>
            <a:chOff x="720" y="1146"/>
            <a:chExt cx="2064" cy="2166"/>
          </a:xfrm>
        </p:grpSpPr>
        <p:sp>
          <p:nvSpPr>
            <p:cNvPr id="59439" name="Line 4"/>
            <p:cNvSpPr>
              <a:spLocks noChangeShapeType="1"/>
            </p:cNvSpPr>
            <p:nvPr/>
          </p:nvSpPr>
          <p:spPr bwMode="auto">
            <a:xfrm>
              <a:off x="720" y="1872"/>
              <a:ext cx="20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40" name="Oval 5"/>
            <p:cNvSpPr>
              <a:spLocks noChangeArrowheads="1"/>
            </p:cNvSpPr>
            <p:nvPr/>
          </p:nvSpPr>
          <p:spPr bwMode="auto">
            <a:xfrm>
              <a:off x="1990" y="1788"/>
              <a:ext cx="80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41" name="Oval 6"/>
            <p:cNvSpPr>
              <a:spLocks noChangeArrowheads="1"/>
            </p:cNvSpPr>
            <p:nvPr/>
          </p:nvSpPr>
          <p:spPr bwMode="auto">
            <a:xfrm>
              <a:off x="2228" y="1788"/>
              <a:ext cx="80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42" name="Oval 7"/>
            <p:cNvSpPr>
              <a:spLocks noChangeArrowheads="1"/>
            </p:cNvSpPr>
            <p:nvPr/>
          </p:nvSpPr>
          <p:spPr bwMode="auto">
            <a:xfrm>
              <a:off x="1514" y="1788"/>
              <a:ext cx="79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43" name="Oval 8"/>
            <p:cNvSpPr>
              <a:spLocks noChangeArrowheads="1"/>
            </p:cNvSpPr>
            <p:nvPr/>
          </p:nvSpPr>
          <p:spPr bwMode="auto">
            <a:xfrm>
              <a:off x="1196" y="1788"/>
              <a:ext cx="80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44" name="Line 9"/>
            <p:cNvSpPr>
              <a:spLocks noChangeShapeType="1"/>
            </p:cNvSpPr>
            <p:nvPr/>
          </p:nvSpPr>
          <p:spPr bwMode="auto">
            <a:xfrm>
              <a:off x="720" y="2244"/>
              <a:ext cx="20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45" name="Oval 10"/>
            <p:cNvSpPr>
              <a:spLocks noChangeArrowheads="1"/>
            </p:cNvSpPr>
            <p:nvPr/>
          </p:nvSpPr>
          <p:spPr bwMode="auto">
            <a:xfrm>
              <a:off x="1990" y="2160"/>
              <a:ext cx="80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46" name="Oval 11"/>
            <p:cNvSpPr>
              <a:spLocks noChangeArrowheads="1"/>
            </p:cNvSpPr>
            <p:nvPr/>
          </p:nvSpPr>
          <p:spPr bwMode="auto">
            <a:xfrm>
              <a:off x="2228" y="2160"/>
              <a:ext cx="80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47" name="Oval 12"/>
            <p:cNvSpPr>
              <a:spLocks noChangeArrowheads="1"/>
            </p:cNvSpPr>
            <p:nvPr/>
          </p:nvSpPr>
          <p:spPr bwMode="auto">
            <a:xfrm>
              <a:off x="1514" y="2160"/>
              <a:ext cx="79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48" name="Oval 13"/>
            <p:cNvSpPr>
              <a:spLocks noChangeArrowheads="1"/>
            </p:cNvSpPr>
            <p:nvPr/>
          </p:nvSpPr>
          <p:spPr bwMode="auto">
            <a:xfrm>
              <a:off x="1196" y="2160"/>
              <a:ext cx="80" cy="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49" name="Freeform 14"/>
            <p:cNvSpPr>
              <a:spLocks/>
            </p:cNvSpPr>
            <p:nvPr/>
          </p:nvSpPr>
          <p:spPr bwMode="auto">
            <a:xfrm>
              <a:off x="1196" y="2244"/>
              <a:ext cx="635" cy="168"/>
            </a:xfrm>
            <a:custGeom>
              <a:avLst/>
              <a:gdLst>
                <a:gd name="T0" fmla="*/ 0 w 384"/>
                <a:gd name="T1" fmla="*/ 0 h 96"/>
                <a:gd name="T2" fmla="*/ 29435 w 384"/>
                <a:gd name="T3" fmla="*/ 25888 h 96"/>
                <a:gd name="T4" fmla="*/ 58713 w 384"/>
                <a:gd name="T5" fmla="*/ 0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0"/>
                  </a:moveTo>
                  <a:cubicBezTo>
                    <a:pt x="64" y="48"/>
                    <a:pt x="128" y="96"/>
                    <a:pt x="192" y="96"/>
                  </a:cubicBezTo>
                  <a:cubicBezTo>
                    <a:pt x="256" y="96"/>
                    <a:pt x="320" y="48"/>
                    <a:pt x="384" y="0"/>
                  </a:cubicBezTo>
                </a:path>
              </a:pathLst>
            </a:custGeom>
            <a:noFill/>
            <a:ln w="9525">
              <a:solidFill>
                <a:srgbClr val="E21702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50" name="Freeform 15"/>
            <p:cNvSpPr>
              <a:spLocks/>
            </p:cNvSpPr>
            <p:nvPr/>
          </p:nvSpPr>
          <p:spPr bwMode="auto">
            <a:xfrm flipH="1">
              <a:off x="1038" y="2244"/>
              <a:ext cx="952" cy="252"/>
            </a:xfrm>
            <a:custGeom>
              <a:avLst/>
              <a:gdLst>
                <a:gd name="T0" fmla="*/ 0 w 384"/>
                <a:gd name="T1" fmla="*/ 0 h 96"/>
                <a:gd name="T2" fmla="*/ 1683820 w 384"/>
                <a:gd name="T3" fmla="*/ 1489898 h 96"/>
                <a:gd name="T4" fmla="*/ 3368094 w 384"/>
                <a:gd name="T5" fmla="*/ 0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0"/>
                  </a:moveTo>
                  <a:cubicBezTo>
                    <a:pt x="64" y="48"/>
                    <a:pt x="128" y="96"/>
                    <a:pt x="192" y="96"/>
                  </a:cubicBezTo>
                  <a:cubicBezTo>
                    <a:pt x="256" y="96"/>
                    <a:pt x="320" y="48"/>
                    <a:pt x="384" y="0"/>
                  </a:cubicBezTo>
                </a:path>
              </a:pathLst>
            </a:custGeom>
            <a:noFill/>
            <a:ln w="9525">
              <a:solidFill>
                <a:srgbClr val="E21702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51" name="Oval 16"/>
            <p:cNvSpPr>
              <a:spLocks noChangeArrowheads="1"/>
            </p:cNvSpPr>
            <p:nvPr/>
          </p:nvSpPr>
          <p:spPr bwMode="auto">
            <a:xfrm>
              <a:off x="1038" y="2160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52" name="Oval 17"/>
            <p:cNvSpPr>
              <a:spLocks noChangeArrowheads="1"/>
            </p:cNvSpPr>
            <p:nvPr/>
          </p:nvSpPr>
          <p:spPr bwMode="auto">
            <a:xfrm>
              <a:off x="1752" y="2160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53" name="Freeform 18"/>
            <p:cNvSpPr>
              <a:spLocks/>
            </p:cNvSpPr>
            <p:nvPr/>
          </p:nvSpPr>
          <p:spPr bwMode="auto">
            <a:xfrm>
              <a:off x="1514" y="2244"/>
              <a:ext cx="952" cy="168"/>
            </a:xfrm>
            <a:custGeom>
              <a:avLst/>
              <a:gdLst>
                <a:gd name="T0" fmla="*/ 0 w 384"/>
                <a:gd name="T1" fmla="*/ 0 h 96"/>
                <a:gd name="T2" fmla="*/ 1683820 w 384"/>
                <a:gd name="T3" fmla="*/ 25888 h 96"/>
                <a:gd name="T4" fmla="*/ 3368094 w 384"/>
                <a:gd name="T5" fmla="*/ 0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0"/>
                  </a:moveTo>
                  <a:cubicBezTo>
                    <a:pt x="64" y="48"/>
                    <a:pt x="128" y="96"/>
                    <a:pt x="192" y="96"/>
                  </a:cubicBezTo>
                  <a:cubicBezTo>
                    <a:pt x="256" y="96"/>
                    <a:pt x="320" y="48"/>
                    <a:pt x="384" y="0"/>
                  </a:cubicBezTo>
                </a:path>
              </a:pathLst>
            </a:custGeom>
            <a:noFill/>
            <a:ln w="9525">
              <a:solidFill>
                <a:srgbClr val="E21702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54" name="Oval 19"/>
            <p:cNvSpPr>
              <a:spLocks noChangeArrowheads="1"/>
            </p:cNvSpPr>
            <p:nvPr/>
          </p:nvSpPr>
          <p:spPr bwMode="auto">
            <a:xfrm>
              <a:off x="2466" y="2160"/>
              <a:ext cx="80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55" name="Freeform 20"/>
            <p:cNvSpPr>
              <a:spLocks/>
            </p:cNvSpPr>
            <p:nvPr/>
          </p:nvSpPr>
          <p:spPr bwMode="auto">
            <a:xfrm flipH="1">
              <a:off x="1355" y="2244"/>
              <a:ext cx="873" cy="252"/>
            </a:xfrm>
            <a:custGeom>
              <a:avLst/>
              <a:gdLst>
                <a:gd name="T0" fmla="*/ 0 w 384"/>
                <a:gd name="T1" fmla="*/ 0 h 96"/>
                <a:gd name="T2" fmla="*/ 708744 w 384"/>
                <a:gd name="T3" fmla="*/ 1489898 h 96"/>
                <a:gd name="T4" fmla="*/ 1416572 w 384"/>
                <a:gd name="T5" fmla="*/ 0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0"/>
                  </a:moveTo>
                  <a:cubicBezTo>
                    <a:pt x="64" y="48"/>
                    <a:pt x="128" y="96"/>
                    <a:pt x="192" y="96"/>
                  </a:cubicBezTo>
                  <a:cubicBezTo>
                    <a:pt x="256" y="96"/>
                    <a:pt x="320" y="48"/>
                    <a:pt x="384" y="0"/>
                  </a:cubicBezTo>
                </a:path>
              </a:pathLst>
            </a:custGeom>
            <a:noFill/>
            <a:ln w="9525">
              <a:solidFill>
                <a:srgbClr val="E21702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56" name="Oval 21"/>
            <p:cNvSpPr>
              <a:spLocks noChangeArrowheads="1"/>
            </p:cNvSpPr>
            <p:nvPr/>
          </p:nvSpPr>
          <p:spPr bwMode="auto">
            <a:xfrm>
              <a:off x="1355" y="2160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57" name="Line 22"/>
            <p:cNvSpPr>
              <a:spLocks noChangeShapeType="1"/>
            </p:cNvSpPr>
            <p:nvPr/>
          </p:nvSpPr>
          <p:spPr bwMode="auto">
            <a:xfrm>
              <a:off x="720" y="2640"/>
              <a:ext cx="20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58" name="Oval 23"/>
            <p:cNvSpPr>
              <a:spLocks noChangeArrowheads="1"/>
            </p:cNvSpPr>
            <p:nvPr/>
          </p:nvSpPr>
          <p:spPr bwMode="auto">
            <a:xfrm>
              <a:off x="1038" y="2556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59" name="Oval 24"/>
            <p:cNvSpPr>
              <a:spLocks noChangeArrowheads="1"/>
            </p:cNvSpPr>
            <p:nvPr/>
          </p:nvSpPr>
          <p:spPr bwMode="auto">
            <a:xfrm>
              <a:off x="1752" y="2556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60" name="Oval 25"/>
            <p:cNvSpPr>
              <a:spLocks noChangeArrowheads="1"/>
            </p:cNvSpPr>
            <p:nvPr/>
          </p:nvSpPr>
          <p:spPr bwMode="auto">
            <a:xfrm>
              <a:off x="2466" y="2556"/>
              <a:ext cx="80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61" name="Oval 26"/>
            <p:cNvSpPr>
              <a:spLocks noChangeArrowheads="1"/>
            </p:cNvSpPr>
            <p:nvPr/>
          </p:nvSpPr>
          <p:spPr bwMode="auto">
            <a:xfrm>
              <a:off x="1355" y="2556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62" name="Line 27"/>
            <p:cNvSpPr>
              <a:spLocks noChangeShapeType="1"/>
            </p:cNvSpPr>
            <p:nvPr/>
          </p:nvSpPr>
          <p:spPr bwMode="auto">
            <a:xfrm>
              <a:off x="720" y="1344"/>
              <a:ext cx="0" cy="1968"/>
            </a:xfrm>
            <a:prstGeom prst="line">
              <a:avLst/>
            </a:prstGeom>
            <a:noFill/>
            <a:ln w="9525" cap="rnd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63" name="Line 28"/>
            <p:cNvSpPr>
              <a:spLocks noChangeShapeType="1"/>
            </p:cNvSpPr>
            <p:nvPr/>
          </p:nvSpPr>
          <p:spPr bwMode="auto">
            <a:xfrm>
              <a:off x="720" y="2976"/>
              <a:ext cx="20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64" name="Oval 29"/>
            <p:cNvSpPr>
              <a:spLocks noChangeArrowheads="1"/>
            </p:cNvSpPr>
            <p:nvPr/>
          </p:nvSpPr>
          <p:spPr bwMode="auto">
            <a:xfrm>
              <a:off x="1038" y="2892"/>
              <a:ext cx="79" cy="84"/>
            </a:xfrm>
            <a:prstGeom prst="ellipse">
              <a:avLst/>
            </a:prstGeom>
            <a:solidFill>
              <a:srgbClr val="E2170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65" name="Text Box 30"/>
            <p:cNvSpPr txBox="1">
              <a:spLocks noChangeArrowheads="1"/>
            </p:cNvSpPr>
            <p:nvPr/>
          </p:nvSpPr>
          <p:spPr bwMode="auto">
            <a:xfrm>
              <a:off x="1046" y="1146"/>
              <a:ext cx="12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latin typeface="Courier New" charset="0"/>
                </a:rPr>
                <a:t>Document 1</a:t>
              </a:r>
            </a:p>
          </p:txBody>
        </p:sp>
      </p:grpSp>
      <p:grpSp>
        <p:nvGrpSpPr>
          <p:cNvPr id="59396" name="Group 31"/>
          <p:cNvGrpSpPr>
            <a:grpSpLocks/>
          </p:cNvGrpSpPr>
          <p:nvPr/>
        </p:nvGrpSpPr>
        <p:grpSpPr bwMode="auto">
          <a:xfrm>
            <a:off x="5105400" y="3352800"/>
            <a:ext cx="3276600" cy="542925"/>
            <a:chOff x="3216" y="2112"/>
            <a:chExt cx="2064" cy="342"/>
          </a:xfrm>
        </p:grpSpPr>
        <p:sp>
          <p:nvSpPr>
            <p:cNvPr id="59425" name="Line 32"/>
            <p:cNvSpPr>
              <a:spLocks noChangeShapeType="1"/>
            </p:cNvSpPr>
            <p:nvPr/>
          </p:nvSpPr>
          <p:spPr bwMode="auto">
            <a:xfrm>
              <a:off x="3216" y="2202"/>
              <a:ext cx="20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9426" name="Group 33"/>
            <p:cNvGrpSpPr>
              <a:grpSpLocks/>
            </p:cNvGrpSpPr>
            <p:nvPr/>
          </p:nvGrpSpPr>
          <p:grpSpPr bwMode="auto">
            <a:xfrm flipH="1">
              <a:off x="3744" y="2112"/>
              <a:ext cx="1248" cy="342"/>
              <a:chOff x="3534" y="2118"/>
              <a:chExt cx="1508" cy="336"/>
            </a:xfrm>
          </p:grpSpPr>
          <p:sp>
            <p:nvSpPr>
              <p:cNvPr id="59427" name="Oval 34"/>
              <p:cNvSpPr>
                <a:spLocks noChangeArrowheads="1"/>
              </p:cNvSpPr>
              <p:nvPr/>
            </p:nvSpPr>
            <p:spPr bwMode="auto">
              <a:xfrm>
                <a:off x="4486" y="2118"/>
                <a:ext cx="80" cy="8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28" name="Oval 35"/>
              <p:cNvSpPr>
                <a:spLocks noChangeArrowheads="1"/>
              </p:cNvSpPr>
              <p:nvPr/>
            </p:nvSpPr>
            <p:spPr bwMode="auto">
              <a:xfrm>
                <a:off x="4724" y="2118"/>
                <a:ext cx="80" cy="8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29" name="Oval 36"/>
              <p:cNvSpPr>
                <a:spLocks noChangeArrowheads="1"/>
              </p:cNvSpPr>
              <p:nvPr/>
            </p:nvSpPr>
            <p:spPr bwMode="auto">
              <a:xfrm>
                <a:off x="4010" y="2118"/>
                <a:ext cx="79" cy="8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30" name="Oval 37"/>
              <p:cNvSpPr>
                <a:spLocks noChangeArrowheads="1"/>
              </p:cNvSpPr>
              <p:nvPr/>
            </p:nvSpPr>
            <p:spPr bwMode="auto">
              <a:xfrm>
                <a:off x="3692" y="2118"/>
                <a:ext cx="80" cy="8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31" name="Freeform 38"/>
              <p:cNvSpPr>
                <a:spLocks/>
              </p:cNvSpPr>
              <p:nvPr/>
            </p:nvSpPr>
            <p:spPr bwMode="auto">
              <a:xfrm>
                <a:off x="3692" y="2202"/>
                <a:ext cx="635" cy="168"/>
              </a:xfrm>
              <a:custGeom>
                <a:avLst/>
                <a:gdLst>
                  <a:gd name="T0" fmla="*/ 0 w 384"/>
                  <a:gd name="T1" fmla="*/ 0 h 96"/>
                  <a:gd name="T2" fmla="*/ 29435 w 384"/>
                  <a:gd name="T3" fmla="*/ 25888 h 96"/>
                  <a:gd name="T4" fmla="*/ 58713 w 384"/>
                  <a:gd name="T5" fmla="*/ 0 h 96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96"/>
                  <a:gd name="T11" fmla="*/ 384 w 384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96">
                    <a:moveTo>
                      <a:pt x="0" y="0"/>
                    </a:moveTo>
                    <a:cubicBezTo>
                      <a:pt x="64" y="48"/>
                      <a:pt x="128" y="96"/>
                      <a:pt x="192" y="96"/>
                    </a:cubicBezTo>
                    <a:cubicBezTo>
                      <a:pt x="256" y="96"/>
                      <a:pt x="320" y="48"/>
                      <a:pt x="384" y="0"/>
                    </a:cubicBezTo>
                  </a:path>
                </a:pathLst>
              </a:custGeom>
              <a:noFill/>
              <a:ln w="9525">
                <a:solidFill>
                  <a:srgbClr val="E21702"/>
                </a:solidFill>
                <a:round/>
                <a:headEnd/>
                <a:tailEnd type="triangle" w="med" len="med"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32" name="Freeform 39"/>
              <p:cNvSpPr>
                <a:spLocks/>
              </p:cNvSpPr>
              <p:nvPr/>
            </p:nvSpPr>
            <p:spPr bwMode="auto">
              <a:xfrm flipH="1">
                <a:off x="3534" y="2202"/>
                <a:ext cx="952" cy="252"/>
              </a:xfrm>
              <a:custGeom>
                <a:avLst/>
                <a:gdLst>
                  <a:gd name="T0" fmla="*/ 0 w 384"/>
                  <a:gd name="T1" fmla="*/ 0 h 96"/>
                  <a:gd name="T2" fmla="*/ 1683820 w 384"/>
                  <a:gd name="T3" fmla="*/ 1489898 h 96"/>
                  <a:gd name="T4" fmla="*/ 3368094 w 384"/>
                  <a:gd name="T5" fmla="*/ 0 h 96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96"/>
                  <a:gd name="T11" fmla="*/ 384 w 384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96">
                    <a:moveTo>
                      <a:pt x="0" y="0"/>
                    </a:moveTo>
                    <a:cubicBezTo>
                      <a:pt x="64" y="48"/>
                      <a:pt x="128" y="96"/>
                      <a:pt x="192" y="96"/>
                    </a:cubicBezTo>
                    <a:cubicBezTo>
                      <a:pt x="256" y="96"/>
                      <a:pt x="320" y="48"/>
                      <a:pt x="384" y="0"/>
                    </a:cubicBezTo>
                  </a:path>
                </a:pathLst>
              </a:custGeom>
              <a:noFill/>
              <a:ln w="9525">
                <a:solidFill>
                  <a:srgbClr val="E21702"/>
                </a:solidFill>
                <a:round/>
                <a:headEnd/>
                <a:tailEnd type="triangle" w="med" len="med"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33" name="Oval 40"/>
              <p:cNvSpPr>
                <a:spLocks noChangeArrowheads="1"/>
              </p:cNvSpPr>
              <p:nvPr/>
            </p:nvSpPr>
            <p:spPr bwMode="auto">
              <a:xfrm>
                <a:off x="3534" y="2118"/>
                <a:ext cx="79" cy="84"/>
              </a:xfrm>
              <a:prstGeom prst="ellipse">
                <a:avLst/>
              </a:prstGeom>
              <a:solidFill>
                <a:srgbClr val="E2170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34" name="Oval 41"/>
              <p:cNvSpPr>
                <a:spLocks noChangeArrowheads="1"/>
              </p:cNvSpPr>
              <p:nvPr/>
            </p:nvSpPr>
            <p:spPr bwMode="auto">
              <a:xfrm>
                <a:off x="4248" y="2118"/>
                <a:ext cx="79" cy="84"/>
              </a:xfrm>
              <a:prstGeom prst="ellipse">
                <a:avLst/>
              </a:prstGeom>
              <a:solidFill>
                <a:srgbClr val="E2170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35" name="Freeform 42"/>
              <p:cNvSpPr>
                <a:spLocks/>
              </p:cNvSpPr>
              <p:nvPr/>
            </p:nvSpPr>
            <p:spPr bwMode="auto">
              <a:xfrm>
                <a:off x="4010" y="2202"/>
                <a:ext cx="952" cy="168"/>
              </a:xfrm>
              <a:custGeom>
                <a:avLst/>
                <a:gdLst>
                  <a:gd name="T0" fmla="*/ 0 w 384"/>
                  <a:gd name="T1" fmla="*/ 0 h 96"/>
                  <a:gd name="T2" fmla="*/ 1683820 w 384"/>
                  <a:gd name="T3" fmla="*/ 25888 h 96"/>
                  <a:gd name="T4" fmla="*/ 3368094 w 384"/>
                  <a:gd name="T5" fmla="*/ 0 h 96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96"/>
                  <a:gd name="T11" fmla="*/ 384 w 384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96">
                    <a:moveTo>
                      <a:pt x="0" y="0"/>
                    </a:moveTo>
                    <a:cubicBezTo>
                      <a:pt x="64" y="48"/>
                      <a:pt x="128" y="96"/>
                      <a:pt x="192" y="96"/>
                    </a:cubicBezTo>
                    <a:cubicBezTo>
                      <a:pt x="256" y="96"/>
                      <a:pt x="320" y="48"/>
                      <a:pt x="384" y="0"/>
                    </a:cubicBezTo>
                  </a:path>
                </a:pathLst>
              </a:custGeom>
              <a:noFill/>
              <a:ln w="9525">
                <a:solidFill>
                  <a:srgbClr val="E21702"/>
                </a:solidFill>
                <a:round/>
                <a:headEnd/>
                <a:tailEnd type="triangle" w="med" len="med"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36" name="Oval 43"/>
              <p:cNvSpPr>
                <a:spLocks noChangeArrowheads="1"/>
              </p:cNvSpPr>
              <p:nvPr/>
            </p:nvSpPr>
            <p:spPr bwMode="auto">
              <a:xfrm>
                <a:off x="4962" y="2118"/>
                <a:ext cx="80" cy="84"/>
              </a:xfrm>
              <a:prstGeom prst="ellipse">
                <a:avLst/>
              </a:prstGeom>
              <a:solidFill>
                <a:srgbClr val="E2170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37" name="Freeform 44"/>
              <p:cNvSpPr>
                <a:spLocks/>
              </p:cNvSpPr>
              <p:nvPr/>
            </p:nvSpPr>
            <p:spPr bwMode="auto">
              <a:xfrm flipH="1">
                <a:off x="3851" y="2202"/>
                <a:ext cx="873" cy="252"/>
              </a:xfrm>
              <a:custGeom>
                <a:avLst/>
                <a:gdLst>
                  <a:gd name="T0" fmla="*/ 0 w 384"/>
                  <a:gd name="T1" fmla="*/ 0 h 96"/>
                  <a:gd name="T2" fmla="*/ 708744 w 384"/>
                  <a:gd name="T3" fmla="*/ 1489898 h 96"/>
                  <a:gd name="T4" fmla="*/ 1416572 w 384"/>
                  <a:gd name="T5" fmla="*/ 0 h 96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96"/>
                  <a:gd name="T11" fmla="*/ 384 w 384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96">
                    <a:moveTo>
                      <a:pt x="0" y="0"/>
                    </a:moveTo>
                    <a:cubicBezTo>
                      <a:pt x="64" y="48"/>
                      <a:pt x="128" y="96"/>
                      <a:pt x="192" y="96"/>
                    </a:cubicBezTo>
                    <a:cubicBezTo>
                      <a:pt x="256" y="96"/>
                      <a:pt x="320" y="48"/>
                      <a:pt x="384" y="0"/>
                    </a:cubicBezTo>
                  </a:path>
                </a:pathLst>
              </a:custGeom>
              <a:noFill/>
              <a:ln w="9525">
                <a:solidFill>
                  <a:srgbClr val="E21702"/>
                </a:solidFill>
                <a:round/>
                <a:headEnd/>
                <a:tailEnd type="triangle" w="med" len="med"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38" name="Oval 45"/>
              <p:cNvSpPr>
                <a:spLocks noChangeArrowheads="1"/>
              </p:cNvSpPr>
              <p:nvPr/>
            </p:nvSpPr>
            <p:spPr bwMode="auto">
              <a:xfrm>
                <a:off x="3851" y="2118"/>
                <a:ext cx="79" cy="84"/>
              </a:xfrm>
              <a:prstGeom prst="ellipse">
                <a:avLst/>
              </a:prstGeom>
              <a:solidFill>
                <a:srgbClr val="E2170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9397" name="Line 46"/>
          <p:cNvSpPr>
            <a:spLocks noChangeShapeType="1"/>
          </p:cNvSpPr>
          <p:nvPr/>
        </p:nvSpPr>
        <p:spPr bwMode="auto">
          <a:xfrm>
            <a:off x="5105400" y="2066925"/>
            <a:ext cx="0" cy="3124200"/>
          </a:xfrm>
          <a:prstGeom prst="line">
            <a:avLst/>
          </a:prstGeom>
          <a:noFill/>
          <a:ln w="9525" cap="rnd">
            <a:solidFill>
              <a:srgbClr val="808080"/>
            </a:solidFill>
            <a:prstDash val="sysDot"/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8" name="Text Box 47"/>
          <p:cNvSpPr txBox="1">
            <a:spLocks noChangeArrowheads="1"/>
          </p:cNvSpPr>
          <p:nvPr/>
        </p:nvSpPr>
        <p:spPr bwMode="auto">
          <a:xfrm>
            <a:off x="5622925" y="1752600"/>
            <a:ext cx="200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charset="0"/>
              </a:rPr>
              <a:t>Document 2</a:t>
            </a:r>
          </a:p>
        </p:txBody>
      </p:sp>
      <p:sp>
        <p:nvSpPr>
          <p:cNvPr id="59399" name="Line 48"/>
          <p:cNvSpPr>
            <a:spLocks noChangeShapeType="1"/>
          </p:cNvSpPr>
          <p:nvPr/>
        </p:nvSpPr>
        <p:spPr bwMode="auto">
          <a:xfrm>
            <a:off x="5105400" y="2962275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0" name="Oval 49"/>
          <p:cNvSpPr>
            <a:spLocks noChangeArrowheads="1"/>
          </p:cNvSpPr>
          <p:nvPr/>
        </p:nvSpPr>
        <p:spPr bwMode="auto">
          <a:xfrm flipH="1">
            <a:off x="6569075" y="2819400"/>
            <a:ext cx="104775" cy="136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1" name="Oval 50"/>
          <p:cNvSpPr>
            <a:spLocks noChangeArrowheads="1"/>
          </p:cNvSpPr>
          <p:nvPr/>
        </p:nvSpPr>
        <p:spPr bwMode="auto">
          <a:xfrm flipH="1">
            <a:off x="6256338" y="2819400"/>
            <a:ext cx="104775" cy="136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2" name="Oval 51"/>
          <p:cNvSpPr>
            <a:spLocks noChangeArrowheads="1"/>
          </p:cNvSpPr>
          <p:nvPr/>
        </p:nvSpPr>
        <p:spPr bwMode="auto">
          <a:xfrm flipH="1">
            <a:off x="7196138" y="2819400"/>
            <a:ext cx="103187" cy="136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3" name="Oval 52"/>
          <p:cNvSpPr>
            <a:spLocks noChangeArrowheads="1"/>
          </p:cNvSpPr>
          <p:nvPr/>
        </p:nvSpPr>
        <p:spPr bwMode="auto">
          <a:xfrm flipH="1">
            <a:off x="7612063" y="2819400"/>
            <a:ext cx="104775" cy="136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4" name="Line 53"/>
          <p:cNvSpPr>
            <a:spLocks noChangeShapeType="1"/>
          </p:cNvSpPr>
          <p:nvPr/>
        </p:nvSpPr>
        <p:spPr bwMode="auto">
          <a:xfrm>
            <a:off x="5105400" y="4181475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5" name="Oval 54"/>
          <p:cNvSpPr>
            <a:spLocks noChangeArrowheads="1"/>
          </p:cNvSpPr>
          <p:nvPr/>
        </p:nvSpPr>
        <p:spPr bwMode="auto">
          <a:xfrm flipH="1">
            <a:off x="7821613" y="4038600"/>
            <a:ext cx="103187" cy="136525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6" name="Oval 55"/>
          <p:cNvSpPr>
            <a:spLocks noChangeArrowheads="1"/>
          </p:cNvSpPr>
          <p:nvPr/>
        </p:nvSpPr>
        <p:spPr bwMode="auto">
          <a:xfrm flipH="1">
            <a:off x="6883400" y="4038600"/>
            <a:ext cx="103188" cy="136525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7" name="Oval 56"/>
          <p:cNvSpPr>
            <a:spLocks noChangeArrowheads="1"/>
          </p:cNvSpPr>
          <p:nvPr/>
        </p:nvSpPr>
        <p:spPr bwMode="auto">
          <a:xfrm flipH="1">
            <a:off x="5943600" y="4038600"/>
            <a:ext cx="104775" cy="136525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8" name="Oval 57"/>
          <p:cNvSpPr>
            <a:spLocks noChangeArrowheads="1"/>
          </p:cNvSpPr>
          <p:nvPr/>
        </p:nvSpPr>
        <p:spPr bwMode="auto">
          <a:xfrm flipH="1">
            <a:off x="7404100" y="4038600"/>
            <a:ext cx="104775" cy="136525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9" name="Line 58"/>
          <p:cNvSpPr>
            <a:spLocks noChangeShapeType="1"/>
          </p:cNvSpPr>
          <p:nvPr/>
        </p:nvSpPr>
        <p:spPr bwMode="auto">
          <a:xfrm>
            <a:off x="5105400" y="4714875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10" name="Oval 59"/>
          <p:cNvSpPr>
            <a:spLocks noChangeArrowheads="1"/>
          </p:cNvSpPr>
          <p:nvPr/>
        </p:nvSpPr>
        <p:spPr bwMode="auto">
          <a:xfrm flipH="1">
            <a:off x="5943600" y="4572000"/>
            <a:ext cx="104775" cy="136525"/>
          </a:xfrm>
          <a:prstGeom prst="ellipse">
            <a:avLst/>
          </a:prstGeom>
          <a:solidFill>
            <a:srgbClr val="E2170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11" name="AutoShape 60"/>
          <p:cNvSpPr>
            <a:spLocks/>
          </p:cNvSpPr>
          <p:nvPr/>
        </p:nvSpPr>
        <p:spPr bwMode="auto">
          <a:xfrm rot="5400000">
            <a:off x="3619500" y="2933700"/>
            <a:ext cx="457200" cy="4191000"/>
          </a:xfrm>
          <a:prstGeom prst="rightBracket">
            <a:avLst>
              <a:gd name="adj" fmla="val 458333"/>
            </a:avLst>
          </a:prstGeom>
          <a:noFill/>
          <a:ln w="2857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12" name="Text Box 61"/>
          <p:cNvSpPr txBox="1">
            <a:spLocks noChangeArrowheads="1"/>
          </p:cNvSpPr>
          <p:nvPr/>
        </p:nvSpPr>
        <p:spPr bwMode="auto">
          <a:xfrm>
            <a:off x="4343400" y="278765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charset="0"/>
              </a:rPr>
              <a:t>2</a:t>
            </a:r>
            <a:r>
              <a:rPr lang="en-US" baseline="30000">
                <a:latin typeface="Courier New" charset="0"/>
              </a:rPr>
              <a:t>64</a:t>
            </a:r>
          </a:p>
        </p:txBody>
      </p:sp>
      <p:sp>
        <p:nvSpPr>
          <p:cNvPr id="59413" name="Text Box 62"/>
          <p:cNvSpPr txBox="1">
            <a:spLocks noChangeArrowheads="1"/>
          </p:cNvSpPr>
          <p:nvPr/>
        </p:nvSpPr>
        <p:spPr bwMode="auto">
          <a:xfrm>
            <a:off x="4343400" y="332105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charset="0"/>
              </a:rPr>
              <a:t>2</a:t>
            </a:r>
            <a:r>
              <a:rPr lang="en-US" baseline="30000">
                <a:latin typeface="Courier New" charset="0"/>
              </a:rPr>
              <a:t>64</a:t>
            </a:r>
          </a:p>
        </p:txBody>
      </p:sp>
      <p:sp>
        <p:nvSpPr>
          <p:cNvPr id="59414" name="Text Box 63"/>
          <p:cNvSpPr txBox="1">
            <a:spLocks noChangeArrowheads="1"/>
          </p:cNvSpPr>
          <p:nvPr/>
        </p:nvSpPr>
        <p:spPr bwMode="auto">
          <a:xfrm>
            <a:off x="4343400" y="393065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charset="0"/>
              </a:rPr>
              <a:t>2</a:t>
            </a:r>
            <a:r>
              <a:rPr lang="en-US" baseline="30000">
                <a:latin typeface="Courier New" charset="0"/>
              </a:rPr>
              <a:t>64</a:t>
            </a:r>
          </a:p>
        </p:txBody>
      </p:sp>
      <p:sp>
        <p:nvSpPr>
          <p:cNvPr id="59415" name="Text Box 64"/>
          <p:cNvSpPr txBox="1">
            <a:spLocks noChangeArrowheads="1"/>
          </p:cNvSpPr>
          <p:nvPr/>
        </p:nvSpPr>
        <p:spPr bwMode="auto">
          <a:xfrm>
            <a:off x="4343400" y="446405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charset="0"/>
              </a:rPr>
              <a:t>2</a:t>
            </a:r>
            <a:r>
              <a:rPr lang="en-US" baseline="30000">
                <a:latin typeface="Courier New" charset="0"/>
              </a:rPr>
              <a:t>64</a:t>
            </a:r>
          </a:p>
        </p:txBody>
      </p:sp>
      <p:sp>
        <p:nvSpPr>
          <p:cNvPr id="59416" name="Text Box 65"/>
          <p:cNvSpPr txBox="1">
            <a:spLocks noChangeArrowheads="1"/>
          </p:cNvSpPr>
          <p:nvPr/>
        </p:nvSpPr>
        <p:spPr bwMode="auto">
          <a:xfrm>
            <a:off x="8305800" y="2743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charset="0"/>
              </a:rPr>
              <a:t>2</a:t>
            </a:r>
            <a:r>
              <a:rPr lang="en-US" baseline="30000">
                <a:latin typeface="Courier New" charset="0"/>
              </a:rPr>
              <a:t>64</a:t>
            </a:r>
          </a:p>
        </p:txBody>
      </p:sp>
      <p:sp>
        <p:nvSpPr>
          <p:cNvPr id="59417" name="Text Box 66"/>
          <p:cNvSpPr txBox="1">
            <a:spLocks noChangeArrowheads="1"/>
          </p:cNvSpPr>
          <p:nvPr/>
        </p:nvSpPr>
        <p:spPr bwMode="auto">
          <a:xfrm>
            <a:off x="8305800" y="3276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charset="0"/>
              </a:rPr>
              <a:t>2</a:t>
            </a:r>
            <a:r>
              <a:rPr lang="en-US" baseline="30000">
                <a:latin typeface="Courier New" charset="0"/>
              </a:rPr>
              <a:t>64</a:t>
            </a:r>
          </a:p>
        </p:txBody>
      </p:sp>
      <p:sp>
        <p:nvSpPr>
          <p:cNvPr id="59418" name="Text Box 67"/>
          <p:cNvSpPr txBox="1">
            <a:spLocks noChangeArrowheads="1"/>
          </p:cNvSpPr>
          <p:nvPr/>
        </p:nvSpPr>
        <p:spPr bwMode="auto">
          <a:xfrm>
            <a:off x="8305800" y="3886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charset="0"/>
              </a:rPr>
              <a:t>2</a:t>
            </a:r>
            <a:r>
              <a:rPr lang="en-US" baseline="30000">
                <a:latin typeface="Courier New" charset="0"/>
              </a:rPr>
              <a:t>64</a:t>
            </a:r>
          </a:p>
        </p:txBody>
      </p:sp>
      <p:sp>
        <p:nvSpPr>
          <p:cNvPr id="59419" name="Text Box 68"/>
          <p:cNvSpPr txBox="1">
            <a:spLocks noChangeArrowheads="1"/>
          </p:cNvSpPr>
          <p:nvPr/>
        </p:nvSpPr>
        <p:spPr bwMode="auto">
          <a:xfrm>
            <a:off x="8305800" y="4419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charset="0"/>
              </a:rPr>
              <a:t>2</a:t>
            </a:r>
            <a:r>
              <a:rPr lang="en-US" baseline="30000">
                <a:latin typeface="Courier New" charset="0"/>
              </a:rPr>
              <a:t>64</a:t>
            </a:r>
          </a:p>
        </p:txBody>
      </p:sp>
      <p:sp>
        <p:nvSpPr>
          <p:cNvPr id="59420" name="Text Box 69"/>
          <p:cNvSpPr txBox="1">
            <a:spLocks noChangeArrowheads="1"/>
          </p:cNvSpPr>
          <p:nvPr/>
        </p:nvSpPr>
        <p:spPr bwMode="auto">
          <a:xfrm>
            <a:off x="2743200" y="5410200"/>
            <a:ext cx="310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charset="0"/>
              </a:rPr>
              <a:t>Are these equal?</a:t>
            </a:r>
          </a:p>
        </p:txBody>
      </p:sp>
      <p:sp>
        <p:nvSpPr>
          <p:cNvPr id="59421" name="Rectangle 70"/>
          <p:cNvSpPr>
            <a:spLocks noChangeArrowheads="1"/>
          </p:cNvSpPr>
          <p:nvPr/>
        </p:nvSpPr>
        <p:spPr bwMode="auto">
          <a:xfrm>
            <a:off x="990600" y="5943600"/>
            <a:ext cx="6191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ahoma" charset="0"/>
              </a:rPr>
              <a:t>Test for</a:t>
            </a:r>
            <a:r>
              <a:rPr lang="en-US" dirty="0">
                <a:solidFill>
                  <a:srgbClr val="E21702"/>
                </a:solidFill>
                <a:latin typeface="Tahoma" charset="0"/>
              </a:rPr>
              <a:t> 200</a:t>
            </a:r>
            <a:r>
              <a:rPr lang="en-US" dirty="0">
                <a:solidFill>
                  <a:srgbClr val="000000"/>
                </a:solidFill>
                <a:latin typeface="Tahoma" charset="0"/>
              </a:rPr>
              <a:t> random permutations:</a:t>
            </a:r>
            <a:r>
              <a:rPr lang="en-US" sz="280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en-US" sz="2800" dirty="0">
                <a:solidFill>
                  <a:srgbClr val="E21702"/>
                </a:solidFill>
                <a:latin typeface="Symbol" charset="2"/>
              </a:rPr>
              <a:t>p</a:t>
            </a:r>
            <a:r>
              <a:rPr lang="en-US" sz="2800" baseline="-25000" dirty="0">
                <a:solidFill>
                  <a:srgbClr val="E21702"/>
                </a:solidFill>
                <a:latin typeface="Symbol" charset="2"/>
              </a:rPr>
              <a:t>1</a:t>
            </a:r>
            <a:r>
              <a:rPr lang="en-US" sz="2800" dirty="0">
                <a:solidFill>
                  <a:srgbClr val="E21702"/>
                </a:solidFill>
                <a:latin typeface="Tahoma" charset="0"/>
              </a:rPr>
              <a:t>, </a:t>
            </a:r>
            <a:r>
              <a:rPr lang="en-US" sz="2800" dirty="0">
                <a:solidFill>
                  <a:srgbClr val="E21702"/>
                </a:solidFill>
                <a:latin typeface="Symbol" charset="2"/>
              </a:rPr>
              <a:t>p</a:t>
            </a:r>
            <a:r>
              <a:rPr lang="en-US" sz="2800" baseline="-25000" dirty="0">
                <a:solidFill>
                  <a:srgbClr val="E21702"/>
                </a:solidFill>
                <a:latin typeface="Symbol" charset="2"/>
              </a:rPr>
              <a:t>2</a:t>
            </a:r>
            <a:r>
              <a:rPr lang="en-US" sz="2800" dirty="0">
                <a:solidFill>
                  <a:srgbClr val="E21702"/>
                </a:solidFill>
                <a:latin typeface="Tahoma" charset="0"/>
              </a:rPr>
              <a:t>,… </a:t>
            </a:r>
            <a:r>
              <a:rPr lang="en-US" sz="2800" dirty="0">
                <a:solidFill>
                  <a:srgbClr val="E21702"/>
                </a:solidFill>
                <a:latin typeface="Symbol" charset="2"/>
              </a:rPr>
              <a:t>p</a:t>
            </a:r>
            <a:r>
              <a:rPr lang="en-US" sz="2800" baseline="-25000" dirty="0">
                <a:solidFill>
                  <a:srgbClr val="E21702"/>
                </a:solidFill>
                <a:latin typeface="Tahoma" charset="0"/>
              </a:rPr>
              <a:t>200</a:t>
            </a:r>
          </a:p>
        </p:txBody>
      </p:sp>
      <p:sp>
        <p:nvSpPr>
          <p:cNvPr id="59422" name="Text Box 71"/>
          <p:cNvSpPr txBox="1">
            <a:spLocks noChangeArrowheads="1"/>
          </p:cNvSpPr>
          <p:nvPr/>
        </p:nvSpPr>
        <p:spPr bwMode="auto">
          <a:xfrm>
            <a:off x="1676400" y="434340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59423" name="Text Box 72"/>
          <p:cNvSpPr txBox="1">
            <a:spLocks noChangeArrowheads="1"/>
          </p:cNvSpPr>
          <p:nvPr/>
        </p:nvSpPr>
        <p:spPr bwMode="auto">
          <a:xfrm>
            <a:off x="6096000" y="434340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59424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01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19.6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5105400"/>
          </a:xfrm>
        </p:spPr>
        <p:txBody>
          <a:bodyPr/>
          <a:lstStyle/>
          <a:p>
            <a:r>
              <a:rPr lang="en-US" dirty="0" smtClean="0"/>
              <a:t>Conceptually</a:t>
            </a:r>
          </a:p>
          <a:p>
            <a:pPr lvl="1"/>
            <a:r>
              <a:rPr lang="en-US" dirty="0" smtClean="0"/>
              <a:t>Characterize documents by shingles</a:t>
            </a:r>
          </a:p>
          <a:p>
            <a:pPr lvl="2"/>
            <a:r>
              <a:rPr lang="en-US" dirty="0" smtClean="0"/>
              <a:t>Each shingle is represented by a unique integer</a:t>
            </a:r>
          </a:p>
          <a:p>
            <a:pPr lvl="1"/>
            <a:r>
              <a:rPr lang="en-US" dirty="0" smtClean="0"/>
              <a:t>Reduce the resemblance problem to the set intersection problem</a:t>
            </a:r>
          </a:p>
          <a:p>
            <a:pPr lvl="2"/>
            <a:r>
              <a:rPr lang="en-US" dirty="0" err="1" smtClean="0"/>
              <a:t>Jaccard</a:t>
            </a:r>
            <a:r>
              <a:rPr lang="en-US" dirty="0" smtClean="0"/>
              <a:t> similarity coefficient</a:t>
            </a:r>
          </a:p>
          <a:p>
            <a:pPr lvl="1"/>
            <a:r>
              <a:rPr lang="en-US" dirty="0" smtClean="0"/>
              <a:t>Intersection is estimated using random sampling </a:t>
            </a:r>
          </a:p>
          <a:p>
            <a:pPr lvl="2"/>
            <a:r>
              <a:rPr lang="en-US" dirty="0" smtClean="0"/>
              <a:t>Randomly select 200 shingles in doc1, for each check whether it is also in Doc2</a:t>
            </a:r>
          </a:p>
          <a:p>
            <a:r>
              <a:rPr lang="en-US" dirty="0" smtClean="0"/>
              <a:t>Computationally</a:t>
            </a:r>
          </a:p>
          <a:p>
            <a:pPr lvl="1"/>
            <a:r>
              <a:rPr lang="en-US" dirty="0" smtClean="0"/>
              <a:t>Documents represented by a sketch (a small set (~200) of shingles)</a:t>
            </a:r>
          </a:p>
          <a:p>
            <a:pPr lvl="2"/>
            <a:r>
              <a:rPr lang="en-US" dirty="0" smtClean="0"/>
              <a:t>Each shingle is produced by min-hash. Computed once</a:t>
            </a:r>
          </a:p>
          <a:p>
            <a:pPr lvl="1"/>
            <a:r>
              <a:rPr lang="en-US" dirty="0" smtClean="0"/>
              <a:t>Set intersection is computed on the sketch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92A24-B550-5A4D-B556-BA6ECD3B41B1}" type="slidenum">
              <a:rPr lang="en-US" altLang="zh-CN" smtClean="0"/>
              <a:pPr/>
              <a:t>21</a:t>
            </a:fld>
            <a:r>
              <a:rPr lang="en-US" altLang="zh-CN" smtClean="0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A1725-6753-184B-B326-3FADF01527E0}" type="slidenum">
              <a:rPr lang="en-US" altLang="zh-CN"/>
              <a:pPr/>
              <a:t>3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en-US"/>
              <a:t>Duplicate documents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/>
              <a:t>The web is full of duplicated content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About 30% are duplicates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Duplicates need to be removed for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Crawling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Indexing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Statistical studies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Strict duplicate detection = exact match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Not as common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But many, many cases of near duplicates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Last modified date the only difference between two copies of a </a:t>
            </a:r>
            <a:r>
              <a:rPr lang="en-US" dirty="0" smtClean="0"/>
              <a:t>page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Other minor difference such as web master, logo, …</a:t>
            </a:r>
            <a:endParaRPr lang="en-US" dirty="0"/>
          </a:p>
        </p:txBody>
      </p:sp>
      <p:sp>
        <p:nvSpPr>
          <p:cNvPr id="53252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01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19.6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14621-0220-BB43-9BC2-992C00683218}" type="slidenum">
              <a:rPr lang="en-US" altLang="zh-CN"/>
              <a:pPr/>
              <a:t>4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Other applications 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dirty="0"/>
              <a:t>Many Web-mining problems can be expressed as finding “similar” sets:</a:t>
            </a:r>
          </a:p>
          <a:p>
            <a:pPr marL="825500" lvl="1" indent="-381000">
              <a:buFont typeface="Monotype Sorts" charset="2"/>
              <a:buAutoNum type="arabicPeriod"/>
            </a:pPr>
            <a:r>
              <a:rPr lang="en-US" dirty="0"/>
              <a:t>Topic classification--Pages with similar words, Mirror web sites, Similar news articles</a:t>
            </a:r>
          </a:p>
          <a:p>
            <a:pPr marL="825500" lvl="1" indent="-381000">
              <a:buFont typeface="Monotype Sorts" charset="2"/>
              <a:buAutoNum type="arabicPeriod"/>
            </a:pPr>
            <a:r>
              <a:rPr lang="en-US" dirty="0"/>
              <a:t>Recommendation systems--</a:t>
            </a:r>
            <a:r>
              <a:rPr lang="en-US" dirty="0" err="1"/>
              <a:t>NetFlix</a:t>
            </a:r>
            <a:r>
              <a:rPr lang="en-US" dirty="0"/>
              <a:t> users with similar tastes in movies.</a:t>
            </a:r>
          </a:p>
          <a:p>
            <a:pPr marL="825500" lvl="1" indent="-381000">
              <a:buFont typeface="Monotype Sorts" charset="2"/>
              <a:buAutoNum type="arabicPeriod"/>
            </a:pPr>
            <a:r>
              <a:rPr lang="en-US" dirty="0"/>
              <a:t>movies with similar sets of fans.</a:t>
            </a:r>
          </a:p>
          <a:p>
            <a:pPr marL="825500" lvl="1" indent="-381000">
              <a:buFont typeface="Monotype Sorts" charset="2"/>
              <a:buAutoNum type="arabicPeriod"/>
            </a:pPr>
            <a:r>
              <a:rPr lang="en-US" dirty="0"/>
              <a:t>Images of related things</a:t>
            </a:r>
            <a:r>
              <a:rPr lang="en-US" dirty="0" smtClean="0"/>
              <a:t>.</a:t>
            </a:r>
          </a:p>
          <a:p>
            <a:pPr marL="825500" lvl="1" indent="-381000">
              <a:buFont typeface="Monotype Sorts" charset="2"/>
              <a:buAutoNum type="arabicPeriod"/>
            </a:pPr>
            <a:r>
              <a:rPr lang="en-US" dirty="0" smtClean="0"/>
              <a:t>Community in online social networks</a:t>
            </a:r>
          </a:p>
          <a:p>
            <a:pPr marL="825500" lvl="1" indent="-381000">
              <a:buFont typeface="Monotype Sorts" charset="2"/>
              <a:buAutoNum type="arabicPeriod"/>
            </a:pPr>
            <a:endParaRPr lang="en-US" dirty="0"/>
          </a:p>
          <a:p>
            <a:pPr marL="825500" lvl="1" indent="-381000">
              <a:buFont typeface="Monotype Sorts" charset="2"/>
              <a:buAutoNum type="arabicPeriod"/>
            </a:pPr>
            <a:r>
              <a:rPr lang="en-US" dirty="0"/>
              <a:t>Plagiarism</a:t>
            </a:r>
          </a:p>
          <a:p>
            <a:pPr marL="457200" indent="-457200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A0144-E9A0-E14F-8C13-DAB4FB659AC5}" type="slidenum">
              <a:rPr lang="en-US" altLang="zh-CN"/>
              <a:pPr/>
              <a:t>5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Algorithms for finding similarities 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Edit distance</a:t>
            </a:r>
          </a:p>
          <a:p>
            <a:pPr lvl="1"/>
            <a:r>
              <a:rPr lang="en-US"/>
              <a:t>Distance between A and B is defined as the minimal number of operations to edit A into B</a:t>
            </a:r>
          </a:p>
          <a:p>
            <a:pPr lvl="1"/>
            <a:r>
              <a:rPr lang="en-US"/>
              <a:t>Mathematically elegant</a:t>
            </a:r>
          </a:p>
          <a:p>
            <a:pPr lvl="1"/>
            <a:r>
              <a:rPr lang="en-US"/>
              <a:t>Many applications (like auto-correction of spelling)</a:t>
            </a:r>
          </a:p>
          <a:p>
            <a:pPr lvl="1"/>
            <a:r>
              <a:rPr lang="en-US"/>
              <a:t>Not efficient</a:t>
            </a:r>
          </a:p>
          <a:p>
            <a:r>
              <a:rPr lang="en-US"/>
              <a:t>Shingling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D4988-E8F9-3B4F-A191-3B460C7482FF}" type="slidenum">
              <a:rPr lang="en-US" altLang="zh-CN"/>
              <a:pPr/>
              <a:t>6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Techniques for Similar Documents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153400" cy="1600200"/>
          </a:xfrm>
        </p:spPr>
        <p:txBody>
          <a:bodyPr/>
          <a:lstStyle/>
          <a:p>
            <a:pPr marL="457200" indent="-457200"/>
            <a:r>
              <a:rPr lang="en-US"/>
              <a:t>Shingling : convert documents, emails, etc., to sets.</a:t>
            </a:r>
          </a:p>
          <a:p>
            <a:pPr marL="457200" indent="-457200"/>
            <a:r>
              <a:rPr lang="en-US"/>
              <a:t>Minhashing : convert large sets to short signatures, while preserving similarity.</a:t>
            </a:r>
          </a:p>
        </p:txBody>
      </p:sp>
      <p:sp>
        <p:nvSpPr>
          <p:cNvPr id="182276" name="AutoShape 4"/>
          <p:cNvSpPr>
            <a:spLocks noChangeArrowheads="1"/>
          </p:cNvSpPr>
          <p:nvPr/>
        </p:nvSpPr>
        <p:spPr bwMode="auto">
          <a:xfrm rot="-5394873">
            <a:off x="1104900" y="3359150"/>
            <a:ext cx="1371600" cy="990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800">
                <a:latin typeface="Tahoma" charset="0"/>
              </a:rPr>
              <a:t>Shingling</a:t>
            </a:r>
          </a:p>
        </p:txBody>
      </p:sp>
      <p:sp>
        <p:nvSpPr>
          <p:cNvPr id="182277" name="Text Box 5"/>
          <p:cNvSpPr txBox="1">
            <a:spLocks noChangeArrowheads="1"/>
          </p:cNvSpPr>
          <p:nvPr/>
        </p:nvSpPr>
        <p:spPr bwMode="auto">
          <a:xfrm>
            <a:off x="0" y="354965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Tahoma" charset="0"/>
              </a:rPr>
              <a:t>Docu-</a:t>
            </a:r>
          </a:p>
          <a:p>
            <a:pPr eaLnBrk="0" hangingPunct="0"/>
            <a:r>
              <a:rPr lang="en-US" sz="1800">
                <a:latin typeface="Tahoma" charset="0"/>
              </a:rPr>
              <a:t>ment</a:t>
            </a:r>
          </a:p>
        </p:txBody>
      </p:sp>
      <p:sp>
        <p:nvSpPr>
          <p:cNvPr id="182278" name="Line 6"/>
          <p:cNvSpPr>
            <a:spLocks noChangeShapeType="1"/>
          </p:cNvSpPr>
          <p:nvPr/>
        </p:nvSpPr>
        <p:spPr bwMode="auto">
          <a:xfrm>
            <a:off x="838200" y="38544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2279" name="Group 7"/>
          <p:cNvGrpSpPr>
            <a:grpSpLocks/>
          </p:cNvGrpSpPr>
          <p:nvPr/>
        </p:nvGrpSpPr>
        <p:grpSpPr bwMode="auto">
          <a:xfrm>
            <a:off x="2209800" y="3854450"/>
            <a:ext cx="1646238" cy="2176463"/>
            <a:chOff x="1488" y="1920"/>
            <a:chExt cx="1037" cy="1371"/>
          </a:xfrm>
        </p:grpSpPr>
        <p:sp>
          <p:nvSpPr>
            <p:cNvPr id="182280" name="Line 8"/>
            <p:cNvSpPr>
              <a:spLocks noChangeShapeType="1"/>
            </p:cNvSpPr>
            <p:nvPr/>
          </p:nvSpPr>
          <p:spPr bwMode="auto">
            <a:xfrm>
              <a:off x="1536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281" name="Text Box 9"/>
            <p:cNvSpPr txBox="1">
              <a:spLocks noChangeArrowheads="1"/>
            </p:cNvSpPr>
            <p:nvPr/>
          </p:nvSpPr>
          <p:spPr bwMode="auto">
            <a:xfrm>
              <a:off x="1488" y="2463"/>
              <a:ext cx="1037" cy="8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dirty="0">
                  <a:latin typeface="Tahoma" charset="0"/>
                </a:rPr>
                <a:t>The set</a:t>
              </a:r>
            </a:p>
            <a:p>
              <a:pPr eaLnBrk="0" hangingPunct="0"/>
              <a:r>
                <a:rPr lang="en-US" sz="1600" dirty="0">
                  <a:latin typeface="Tahoma" charset="0"/>
                </a:rPr>
                <a:t>of terms</a:t>
              </a:r>
            </a:p>
            <a:p>
              <a:pPr eaLnBrk="0" hangingPunct="0"/>
              <a:r>
                <a:rPr lang="en-US" sz="1600" dirty="0">
                  <a:latin typeface="Tahoma" charset="0"/>
                </a:rPr>
                <a:t>of length </a:t>
              </a:r>
              <a:r>
                <a:rPr lang="en-US" sz="1600" i="1" dirty="0" err="1">
                  <a:latin typeface="Tahoma" charset="0"/>
                </a:rPr>
                <a:t>k</a:t>
              </a:r>
              <a:endParaRPr lang="en-US" sz="1600" i="1" dirty="0">
                <a:latin typeface="Tahoma" charset="0"/>
              </a:endParaRPr>
            </a:p>
            <a:p>
              <a:pPr eaLnBrk="0" hangingPunct="0"/>
              <a:r>
                <a:rPr lang="en-US" sz="1600" dirty="0">
                  <a:latin typeface="Tahoma" charset="0"/>
                </a:rPr>
                <a:t>that appear</a:t>
              </a:r>
            </a:p>
            <a:p>
              <a:pPr eaLnBrk="0" hangingPunct="0"/>
              <a:r>
                <a:rPr lang="en-US" sz="1600" dirty="0">
                  <a:latin typeface="Tahoma" charset="0"/>
                </a:rPr>
                <a:t>in the document</a:t>
              </a:r>
            </a:p>
          </p:txBody>
        </p:sp>
        <p:sp>
          <p:nvSpPr>
            <p:cNvPr id="182282" name="Line 10"/>
            <p:cNvSpPr>
              <a:spLocks noChangeShapeType="1"/>
            </p:cNvSpPr>
            <p:nvPr/>
          </p:nvSpPr>
          <p:spPr bwMode="auto">
            <a:xfrm flipV="1">
              <a:off x="1872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2283" name="Group 11"/>
          <p:cNvGrpSpPr>
            <a:grpSpLocks/>
          </p:cNvGrpSpPr>
          <p:nvPr/>
        </p:nvGrpSpPr>
        <p:grpSpPr bwMode="auto">
          <a:xfrm>
            <a:off x="3429001" y="3168650"/>
            <a:ext cx="2222501" cy="3351213"/>
            <a:chOff x="2256" y="1488"/>
            <a:chExt cx="1400" cy="2111"/>
          </a:xfrm>
        </p:grpSpPr>
        <p:sp>
          <p:nvSpPr>
            <p:cNvPr id="182284" name="AutoShape 12"/>
            <p:cNvSpPr>
              <a:spLocks noChangeArrowheads="1"/>
            </p:cNvSpPr>
            <p:nvPr/>
          </p:nvSpPr>
          <p:spPr bwMode="auto">
            <a:xfrm rot="16205127">
              <a:off x="2136" y="1608"/>
              <a:ext cx="864" cy="62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800" dirty="0" smtClean="0">
                  <a:latin typeface="Tahoma" charset="0"/>
                </a:rPr>
                <a:t>Min-hash</a:t>
              </a:r>
              <a:r>
                <a:rPr lang="en-US" sz="1800" dirty="0">
                  <a:latin typeface="Tahoma" charset="0"/>
                </a:rPr>
                <a:t>-</a:t>
              </a:r>
            </a:p>
            <a:p>
              <a:pPr algn="ctr" eaLnBrk="0" hangingPunct="0"/>
              <a:r>
                <a:rPr lang="en-US" sz="1800" dirty="0" err="1">
                  <a:latin typeface="Tahoma" charset="0"/>
                </a:rPr>
                <a:t>ing</a:t>
              </a:r>
              <a:endParaRPr lang="en-US" sz="1800" dirty="0">
                <a:latin typeface="Tahoma" charset="0"/>
              </a:endParaRPr>
            </a:p>
          </p:txBody>
        </p:sp>
        <p:sp>
          <p:nvSpPr>
            <p:cNvPr id="182285" name="Line 13"/>
            <p:cNvSpPr>
              <a:spLocks noChangeShapeType="1"/>
            </p:cNvSpPr>
            <p:nvPr/>
          </p:nvSpPr>
          <p:spPr bwMode="auto">
            <a:xfrm>
              <a:off x="2880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286" name="Text Box 14"/>
            <p:cNvSpPr txBox="1">
              <a:spLocks noChangeArrowheads="1"/>
            </p:cNvSpPr>
            <p:nvPr/>
          </p:nvSpPr>
          <p:spPr bwMode="auto">
            <a:xfrm>
              <a:off x="2784" y="2463"/>
              <a:ext cx="872" cy="1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i="1">
                  <a:solidFill>
                    <a:srgbClr val="FF0066"/>
                  </a:solidFill>
                  <a:latin typeface="Tahoma" charset="0"/>
                </a:rPr>
                <a:t>Signatures </a:t>
              </a:r>
              <a:r>
                <a:rPr lang="en-US" sz="1600">
                  <a:latin typeface="Tahoma" charset="0"/>
                </a:rPr>
                <a:t>:</a:t>
              </a:r>
            </a:p>
            <a:p>
              <a:pPr eaLnBrk="0" hangingPunct="0"/>
              <a:r>
                <a:rPr lang="en-US" sz="1600">
                  <a:latin typeface="Tahoma" charset="0"/>
                </a:rPr>
                <a:t>short integer</a:t>
              </a:r>
            </a:p>
            <a:p>
              <a:pPr eaLnBrk="0" hangingPunct="0"/>
              <a:r>
                <a:rPr lang="en-US" sz="1600">
                  <a:latin typeface="Tahoma" charset="0"/>
                </a:rPr>
                <a:t>vectors that</a:t>
              </a:r>
            </a:p>
            <a:p>
              <a:pPr eaLnBrk="0" hangingPunct="0"/>
              <a:r>
                <a:rPr lang="en-US" sz="1600">
                  <a:latin typeface="Tahoma" charset="0"/>
                </a:rPr>
                <a:t>represent the</a:t>
              </a:r>
            </a:p>
            <a:p>
              <a:pPr eaLnBrk="0" hangingPunct="0"/>
              <a:r>
                <a:rPr lang="en-US" sz="1600">
                  <a:latin typeface="Tahoma" charset="0"/>
                </a:rPr>
                <a:t>sets, and</a:t>
              </a:r>
            </a:p>
            <a:p>
              <a:pPr eaLnBrk="0" hangingPunct="0"/>
              <a:r>
                <a:rPr lang="en-US" sz="1600">
                  <a:latin typeface="Tahoma" charset="0"/>
                </a:rPr>
                <a:t>reflect their</a:t>
              </a:r>
            </a:p>
            <a:p>
              <a:pPr eaLnBrk="0" hangingPunct="0"/>
              <a:r>
                <a:rPr lang="en-US" sz="1600">
                  <a:latin typeface="Tahoma" charset="0"/>
                </a:rPr>
                <a:t>similarity</a:t>
              </a:r>
            </a:p>
          </p:txBody>
        </p:sp>
        <p:sp>
          <p:nvSpPr>
            <p:cNvPr id="182287" name="Line 15"/>
            <p:cNvSpPr>
              <a:spLocks noChangeShapeType="1"/>
            </p:cNvSpPr>
            <p:nvPr/>
          </p:nvSpPr>
          <p:spPr bwMode="auto">
            <a:xfrm flipV="1">
              <a:off x="3216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2291" name="Text Box 19"/>
          <p:cNvSpPr txBox="1">
            <a:spLocks noChangeArrowheads="1"/>
          </p:cNvSpPr>
          <p:nvPr/>
        </p:nvSpPr>
        <p:spPr bwMode="auto">
          <a:xfrm>
            <a:off x="5867400" y="2819400"/>
            <a:ext cx="1512888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i="1">
                <a:solidFill>
                  <a:srgbClr val="FF0066"/>
                </a:solidFill>
                <a:latin typeface="Tahoma" charset="0"/>
              </a:rPr>
              <a:t>Candidate</a:t>
            </a:r>
          </a:p>
          <a:p>
            <a:pPr eaLnBrk="0" hangingPunct="0"/>
            <a:r>
              <a:rPr lang="en-US" sz="1800" i="1">
                <a:solidFill>
                  <a:srgbClr val="FF0066"/>
                </a:solidFill>
                <a:latin typeface="Tahoma" charset="0"/>
              </a:rPr>
              <a:t>pairs </a:t>
            </a:r>
            <a:r>
              <a:rPr lang="en-US" sz="1800">
                <a:latin typeface="Tahoma" charset="0"/>
              </a:rPr>
              <a:t>:</a:t>
            </a:r>
          </a:p>
          <a:p>
            <a:pPr eaLnBrk="0" hangingPunct="0"/>
            <a:r>
              <a:rPr lang="en-US" sz="1800">
                <a:latin typeface="Tahoma" charset="0"/>
              </a:rPr>
              <a:t>those pairs</a:t>
            </a:r>
          </a:p>
          <a:p>
            <a:pPr eaLnBrk="0" hangingPunct="0"/>
            <a:r>
              <a:rPr lang="en-US" sz="1800">
                <a:latin typeface="Tahoma" charset="0"/>
              </a:rPr>
              <a:t>of signatures</a:t>
            </a:r>
          </a:p>
          <a:p>
            <a:pPr eaLnBrk="0" hangingPunct="0"/>
            <a:r>
              <a:rPr lang="en-US" sz="1800">
                <a:latin typeface="Tahoma" charset="0"/>
              </a:rPr>
              <a:t>that we need</a:t>
            </a:r>
          </a:p>
          <a:p>
            <a:pPr eaLnBrk="0" hangingPunct="0"/>
            <a:r>
              <a:rPr lang="en-US" sz="1800">
                <a:latin typeface="Tahoma" charset="0"/>
              </a:rPr>
              <a:t>to test for</a:t>
            </a:r>
          </a:p>
          <a:p>
            <a:pPr eaLnBrk="0" hangingPunct="0"/>
            <a:r>
              <a:rPr lang="en-US" sz="1800">
                <a:latin typeface="Tahoma" charset="0"/>
              </a:rPr>
              <a:t>similarity.</a:t>
            </a:r>
          </a:p>
        </p:txBody>
      </p:sp>
      <p:sp>
        <p:nvSpPr>
          <p:cNvPr id="182292" name="Text Box 20"/>
          <p:cNvSpPr txBox="1">
            <a:spLocks noChangeArrowheads="1"/>
          </p:cNvSpPr>
          <p:nvPr/>
        </p:nvSpPr>
        <p:spPr bwMode="auto">
          <a:xfrm>
            <a:off x="6781800" y="5867400"/>
            <a:ext cx="2057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From </a:t>
            </a:r>
            <a:r>
              <a:rPr lang="en-US" sz="1000">
                <a:hlinkClick r:id="rId2"/>
              </a:rPr>
              <a:t>Anand Rajaraman</a:t>
            </a:r>
            <a:r>
              <a:rPr lang="en-US" sz="1000"/>
              <a:t> (anand @ kosmix dt com), </a:t>
            </a:r>
            <a:r>
              <a:rPr lang="en-US" sz="1000">
                <a:hlinkClick r:id="rId3"/>
              </a:rPr>
              <a:t>Jeffrey D. Ullman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F312E-64C7-DB40-9D9D-B2E26DBA0450}" type="slidenum">
              <a:rPr lang="en-US" altLang="zh-CN"/>
              <a:pPr/>
              <a:t>7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Shingles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73152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/>
              <a:t>A k -shingle (or k -gram) for a document is a sequence of k terms that appears in the document.</a:t>
            </a:r>
          </a:p>
          <a:p>
            <a:pPr>
              <a:lnSpc>
                <a:spcPct val="80000"/>
              </a:lnSpc>
            </a:pPr>
            <a:r>
              <a:rPr lang="en-US" sz="1600"/>
              <a:t>Example: </a:t>
            </a:r>
          </a:p>
          <a:p>
            <a:pPr lvl="1">
              <a:lnSpc>
                <a:spcPct val="80000"/>
              </a:lnSpc>
            </a:pPr>
            <a:r>
              <a:rPr lang="en-US" sz="1400" b="1" i="1"/>
              <a:t>a rose is a rose is a rose</a:t>
            </a:r>
            <a:r>
              <a:rPr lang="en-US" sz="1400"/>
              <a:t> →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    </a:t>
            </a:r>
            <a:r>
              <a:rPr lang="en-US" sz="1400" i="1"/>
              <a:t>a rose is a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 i="1"/>
              <a:t>       rose is a rose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 i="1"/>
              <a:t>              is a rose is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 i="1"/>
              <a:t>	               a rose is a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 i="1"/>
              <a:t>                       rose is a rose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400"/>
              <a:t>The </a:t>
            </a:r>
            <a:r>
              <a:rPr lang="en-US" sz="1400" b="1" i="1"/>
              <a:t>set</a:t>
            </a:r>
            <a:r>
              <a:rPr lang="en-US" sz="1400"/>
              <a:t> of shingles is {</a:t>
            </a:r>
            <a:r>
              <a:rPr lang="en-US" sz="1400" i="1"/>
              <a:t>a rose is a, rose is a rose, is a rose is, a rose is a}</a:t>
            </a:r>
            <a:endParaRPr lang="en-US" sz="1400"/>
          </a:p>
          <a:p>
            <a:pPr>
              <a:lnSpc>
                <a:spcPct val="80000"/>
              </a:lnSpc>
            </a:pPr>
            <a:r>
              <a:rPr lang="en-US" sz="1600"/>
              <a:t>Note that “a rose is a rose” is repeated twice, but only appear once in the set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Option: regard shingles as a bag, and count “a rose is a”  twice.</a:t>
            </a:r>
          </a:p>
          <a:p>
            <a:pPr>
              <a:lnSpc>
                <a:spcPct val="80000"/>
              </a:lnSpc>
            </a:pPr>
            <a:r>
              <a:rPr lang="en-US" sz="1600"/>
              <a:t>Represent a doc by its set of k-shingles.</a:t>
            </a:r>
          </a:p>
          <a:p>
            <a:pPr>
              <a:lnSpc>
                <a:spcPct val="80000"/>
              </a:lnSpc>
            </a:pPr>
            <a:r>
              <a:rPr lang="en-US" sz="1600"/>
              <a:t>Documents that have lots of shingles in common have similar text, even if the text appears in different order.</a:t>
            </a:r>
          </a:p>
          <a:p>
            <a:pPr>
              <a:lnSpc>
                <a:spcPct val="80000"/>
              </a:lnSpc>
            </a:pPr>
            <a:r>
              <a:rPr lang="en-US" sz="1600"/>
              <a:t>Careful: you must pick k  large enough.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If k=1, most documents overlap a lot.</a:t>
            </a:r>
          </a:p>
        </p:txBody>
      </p:sp>
      <p:sp>
        <p:nvSpPr>
          <p:cNvPr id="183301" name="AutoShape 5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03" name="AutoShape 7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05" name="AutoShape 9" descr="shingle2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3306" name="Picture 10" descr="shingl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96716-DA66-BC47-A997-CDC7AB69169E}" type="slidenum">
              <a:rPr lang="en-US" altLang="zh-CN"/>
              <a:pPr/>
              <a:t>8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  <p:sp>
        <p:nvSpPr>
          <p:cNvPr id="185362" name="Oval 18"/>
          <p:cNvSpPr>
            <a:spLocks noChangeArrowheads="1"/>
          </p:cNvSpPr>
          <p:nvPr/>
        </p:nvSpPr>
        <p:spPr bwMode="auto">
          <a:xfrm>
            <a:off x="1828800" y="4419600"/>
            <a:ext cx="2667000" cy="167640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>
                  <a:alpha val="59000"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Jaccard similarity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/>
            <a:endParaRPr lang="en-US" sz="1800" b="1" i="1"/>
          </a:p>
          <a:p>
            <a:pPr lvl="1"/>
            <a:endParaRPr lang="en-US" sz="1800" b="1" i="1"/>
          </a:p>
          <a:p>
            <a:pPr lvl="1"/>
            <a:r>
              <a:rPr lang="en-US" sz="1800" b="1" i="1"/>
              <a:t>a rose is a rose is a rose</a:t>
            </a:r>
          </a:p>
          <a:p>
            <a:pPr lvl="2">
              <a:buFontTx/>
              <a:buNone/>
            </a:pPr>
            <a:r>
              <a:rPr lang="en-US" sz="1600" i="1">
                <a:sym typeface="Wingdings" charset="2"/>
              </a:rPr>
              <a:t>  </a:t>
            </a:r>
            <a:r>
              <a:rPr lang="en-US" sz="1600"/>
              <a:t>{</a:t>
            </a:r>
            <a:r>
              <a:rPr lang="en-US" sz="1600" i="1"/>
              <a:t>a rose is a, rose is a rose, is a rose is, a rose is a}</a:t>
            </a:r>
            <a:endParaRPr lang="en-US" sz="1600"/>
          </a:p>
          <a:p>
            <a:pPr lvl="1"/>
            <a:r>
              <a:rPr lang="en-US" sz="1800" b="1" i="1"/>
              <a:t>A rose is a rose that is it</a:t>
            </a:r>
          </a:p>
          <a:p>
            <a:pPr lvl="2">
              <a:buFontTx/>
              <a:buNone/>
            </a:pPr>
            <a:r>
              <a:rPr lang="en-US" sz="1600" i="1">
                <a:sym typeface="Wingdings" charset="2"/>
              </a:rPr>
              <a:t> {a rose is a, rose is a rose, is a rose that, a rose that is, rose that is it}</a:t>
            </a:r>
            <a:endParaRPr lang="en-US" sz="1600" i="1"/>
          </a:p>
        </p:txBody>
      </p:sp>
      <p:sp>
        <p:nvSpPr>
          <p:cNvPr id="185358" name="Text Box 14"/>
          <p:cNvSpPr txBox="1">
            <a:spLocks noChangeArrowheads="1"/>
          </p:cNvSpPr>
          <p:nvPr/>
        </p:nvSpPr>
        <p:spPr bwMode="auto">
          <a:xfrm>
            <a:off x="5562600" y="4267200"/>
            <a:ext cx="2482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ahoma" charset="0"/>
              </a:rPr>
              <a:t>2 in intersection.</a:t>
            </a:r>
          </a:p>
          <a:p>
            <a:pPr eaLnBrk="0" hangingPunct="0"/>
            <a:r>
              <a:rPr lang="en-US">
                <a:latin typeface="Tahoma" charset="0"/>
              </a:rPr>
              <a:t>7 in union.</a:t>
            </a:r>
          </a:p>
          <a:p>
            <a:pPr eaLnBrk="0" hangingPunct="0"/>
            <a:r>
              <a:rPr lang="en-US">
                <a:latin typeface="Tahoma" charset="0"/>
              </a:rPr>
              <a:t>Jaccard similarity</a:t>
            </a:r>
          </a:p>
          <a:p>
            <a:pPr eaLnBrk="0" hangingPunct="0"/>
            <a:r>
              <a:rPr lang="en-US">
                <a:latin typeface="Tahoma" charset="0"/>
              </a:rPr>
              <a:t>   = 2/7</a:t>
            </a:r>
          </a:p>
        </p:txBody>
      </p:sp>
      <p:sp>
        <p:nvSpPr>
          <p:cNvPr id="185359" name="Oval 15"/>
          <p:cNvSpPr>
            <a:spLocks noChangeArrowheads="1"/>
          </p:cNvSpPr>
          <p:nvPr/>
        </p:nvSpPr>
        <p:spPr bwMode="auto">
          <a:xfrm>
            <a:off x="609600" y="4343400"/>
            <a:ext cx="2667000" cy="167640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>
                  <a:alpha val="39999"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5360" name="Text Box 16"/>
          <p:cNvSpPr txBox="1">
            <a:spLocks noChangeArrowheads="1"/>
          </p:cNvSpPr>
          <p:nvPr/>
        </p:nvSpPr>
        <p:spPr bwMode="auto">
          <a:xfrm>
            <a:off x="2362200" y="5334000"/>
            <a:ext cx="533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A rose is a</a:t>
            </a:r>
          </a:p>
        </p:txBody>
      </p:sp>
      <p:sp>
        <p:nvSpPr>
          <p:cNvPr id="185361" name="Text Box 17"/>
          <p:cNvSpPr txBox="1">
            <a:spLocks noChangeArrowheads="1"/>
          </p:cNvSpPr>
          <p:nvPr/>
        </p:nvSpPr>
        <p:spPr bwMode="auto">
          <a:xfrm>
            <a:off x="2133600" y="4876800"/>
            <a:ext cx="5334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Rose is a rose</a:t>
            </a:r>
          </a:p>
        </p:txBody>
      </p:sp>
      <p:sp>
        <p:nvSpPr>
          <p:cNvPr id="185363" name="Text Box 19"/>
          <p:cNvSpPr txBox="1">
            <a:spLocks noChangeArrowheads="1"/>
          </p:cNvSpPr>
          <p:nvPr/>
        </p:nvSpPr>
        <p:spPr bwMode="auto">
          <a:xfrm>
            <a:off x="3352800" y="4724400"/>
            <a:ext cx="68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Is a rose that</a:t>
            </a:r>
          </a:p>
        </p:txBody>
      </p:sp>
      <p:sp>
        <p:nvSpPr>
          <p:cNvPr id="185364" name="Text Box 20"/>
          <p:cNvSpPr txBox="1">
            <a:spLocks noChangeArrowheads="1"/>
          </p:cNvSpPr>
          <p:nvPr/>
        </p:nvSpPr>
        <p:spPr bwMode="auto">
          <a:xfrm>
            <a:off x="914400" y="4724400"/>
            <a:ext cx="68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Is a rose is</a:t>
            </a:r>
          </a:p>
        </p:txBody>
      </p:sp>
      <p:sp>
        <p:nvSpPr>
          <p:cNvPr id="185365" name="Text Box 21"/>
          <p:cNvSpPr txBox="1">
            <a:spLocks noChangeArrowheads="1"/>
          </p:cNvSpPr>
          <p:nvPr/>
        </p:nvSpPr>
        <p:spPr bwMode="auto">
          <a:xfrm>
            <a:off x="3429000" y="5105400"/>
            <a:ext cx="68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A rose that is</a:t>
            </a:r>
          </a:p>
        </p:txBody>
      </p:sp>
      <p:sp>
        <p:nvSpPr>
          <p:cNvPr id="185366" name="Text Box 22"/>
          <p:cNvSpPr txBox="1">
            <a:spLocks noChangeArrowheads="1"/>
          </p:cNvSpPr>
          <p:nvPr/>
        </p:nvSpPr>
        <p:spPr bwMode="auto">
          <a:xfrm>
            <a:off x="3352800" y="5562600"/>
            <a:ext cx="68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rose that is it</a:t>
            </a:r>
          </a:p>
        </p:txBody>
      </p:sp>
      <p:sp>
        <p:nvSpPr>
          <p:cNvPr id="185367" name="Text Box 23"/>
          <p:cNvSpPr txBox="1">
            <a:spLocks noChangeArrowheads="1"/>
          </p:cNvSpPr>
          <p:nvPr/>
        </p:nvSpPr>
        <p:spPr bwMode="auto">
          <a:xfrm>
            <a:off x="1066800" y="5181600"/>
            <a:ext cx="68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a rose is a</a:t>
            </a:r>
          </a:p>
        </p:txBody>
      </p:sp>
      <p:graphicFrame>
        <p:nvGraphicFramePr>
          <p:cNvPr id="185368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4929188" y="1066800"/>
          <a:ext cx="3627437" cy="127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71" name="Equation" r:id="rId3" imgW="1409400" imgH="495000" progId="Equation.3">
                  <p:embed/>
                </p:oleObj>
              </mc:Choice>
              <mc:Fallback>
                <p:oleObj name="Equation" r:id="rId3" imgW="1409400" imgH="495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1066800"/>
                        <a:ext cx="3627437" cy="12747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B2A41-F225-5841-A1B1-4EB71458848E}" type="slidenum">
              <a:rPr lang="en-US" altLang="zh-CN"/>
              <a:pPr/>
              <a:t>9</a:t>
            </a:fld>
            <a:r>
              <a:rPr lang="en-US" altLang="zh-CN"/>
              <a:t> </a:t>
            </a:r>
            <a:endParaRPr lang="en-US">
              <a:ea typeface="Arial Unicode MS" charset="0"/>
              <a:cs typeface="Arial Unicode MS" charset="0"/>
            </a:endParaRPr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The size is the problem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shingle set can be very large</a:t>
            </a:r>
          </a:p>
          <a:p>
            <a:r>
              <a:rPr lang="en-US" dirty="0"/>
              <a:t>There are many documents (many shingle sets) to compare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Billions of documents and shingles</a:t>
            </a:r>
          </a:p>
          <a:p>
            <a:r>
              <a:rPr lang="en-US" dirty="0"/>
              <a:t>Problems:</a:t>
            </a:r>
          </a:p>
          <a:p>
            <a:pPr lvl="1"/>
            <a:r>
              <a:rPr lang="en-US" dirty="0"/>
              <a:t>Memory: When the shingle sets are so large or so many that they cannot fit in main memory.</a:t>
            </a:r>
          </a:p>
          <a:p>
            <a:pPr lvl="1"/>
            <a:r>
              <a:rPr lang="en-US" dirty="0"/>
              <a:t>Time: Or, when there are so many sets that comparing all pairs of sets takes too much time.</a:t>
            </a:r>
          </a:p>
          <a:p>
            <a:pPr lvl="1"/>
            <a:r>
              <a:rPr lang="en-US" dirty="0"/>
              <a:t>Or both.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569ImplSubprogs">
  <a:themeElements>
    <a:clrScheme name="">
      <a:dk1>
        <a:srgbClr val="000000"/>
      </a:dk1>
      <a:lt1>
        <a:srgbClr val="FFFFFF"/>
      </a:lt1>
      <a:dk2>
        <a:srgbClr val="661414"/>
      </a:dk2>
      <a:lt2>
        <a:srgbClr val="000000"/>
      </a:lt2>
      <a:accent1>
        <a:srgbClr val="FF9900"/>
      </a:accent1>
      <a:accent2>
        <a:srgbClr val="00FFFF"/>
      </a:accent2>
      <a:accent3>
        <a:srgbClr val="FFFFFF"/>
      </a:accent3>
      <a:accent4>
        <a:srgbClr val="000000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1_569ImplSubprog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569ImplSubprog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569ImplSubprog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569ImplSubprog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569ImplSubprog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569ImplSubprog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569ImplSubprog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569ImplSubprog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_IIR-slides">
  <a:themeElements>
    <a:clrScheme name="IIR Boo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37085"/>
      </a:accent1>
      <a:accent2>
        <a:srgbClr val="C0504D"/>
      </a:accent2>
      <a:accent3>
        <a:srgbClr val="357E69"/>
      </a:accent3>
      <a:accent4>
        <a:srgbClr val="918BA3"/>
      </a:accent4>
      <a:accent5>
        <a:srgbClr val="139CB7"/>
      </a:accent5>
      <a:accent6>
        <a:srgbClr val="F79646"/>
      </a:accent6>
      <a:hlink>
        <a:srgbClr val="0000FF"/>
      </a:hlink>
      <a:folHlink>
        <a:srgbClr val="800080"/>
      </a:folHlink>
    </a:clrScheme>
    <a:fontScheme name="8_IIR-slides">
      <a:majorFont>
        <a:latin typeface=""/>
        <a:ea typeface="MS PGothic"/>
        <a:cs typeface="MS PGothic"/>
      </a:majorFont>
      <a:minorFont>
        <a:latin typeface=""/>
        <a:ea typeface="MS PGothic"/>
        <a:cs typeface="MS P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IIR-slides.pot</Template>
  <TotalTime>30643</TotalTime>
  <Words>1421</Words>
  <Application>Microsoft Macintosh PowerPoint</Application>
  <PresentationFormat>On-screen Show (4:3)</PresentationFormat>
  <Paragraphs>477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1_569ImplSubprogs</vt:lpstr>
      <vt:lpstr>8_IIR-slides</vt:lpstr>
      <vt:lpstr>Document</vt:lpstr>
      <vt:lpstr>Equation</vt:lpstr>
      <vt:lpstr>Near Duplicate Detection</vt:lpstr>
      <vt:lpstr>PowerPoint Presentation</vt:lpstr>
      <vt:lpstr>Duplicate documents</vt:lpstr>
      <vt:lpstr>Other applications </vt:lpstr>
      <vt:lpstr>Algorithms for finding similarities </vt:lpstr>
      <vt:lpstr>Techniques for Similar Documents</vt:lpstr>
      <vt:lpstr>Shingles</vt:lpstr>
      <vt:lpstr>Jaccard similarity</vt:lpstr>
      <vt:lpstr>The size is the problem</vt:lpstr>
      <vt:lpstr>Shingles + Set Intersection</vt:lpstr>
      <vt:lpstr>Set Similarity of sets Ci , Cj</vt:lpstr>
      <vt:lpstr>Key Observation</vt:lpstr>
      <vt:lpstr>Estimating Jaccard similarity</vt:lpstr>
      <vt:lpstr>Representing documents and shingles</vt:lpstr>
      <vt:lpstr>PowerPoint Presentation</vt:lpstr>
      <vt:lpstr>Repeat the previous process</vt:lpstr>
      <vt:lpstr>More Hashings produce better result</vt:lpstr>
      <vt:lpstr>Sketch of a document</vt:lpstr>
      <vt:lpstr>Computing Sketch[i] for Doc1</vt:lpstr>
      <vt:lpstr>Test if Doc1.Sketch[i] = Doc2.Sketch[i] </vt:lpstr>
      <vt:lpstr>Summary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Jianguo Lu</cp:lastModifiedBy>
  <cp:revision>472</cp:revision>
  <cp:lastPrinted>2009-09-22T15:48:09Z</cp:lastPrinted>
  <dcterms:created xsi:type="dcterms:W3CDTF">2013-09-10T14:55:48Z</dcterms:created>
  <dcterms:modified xsi:type="dcterms:W3CDTF">2017-03-29T13:22:18Z</dcterms:modified>
</cp:coreProperties>
</file>