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Default Extension="emf" ContentType="image/x-emf"/>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embeddings/Microsoft_Equation3.bin" ContentType="application/vnd.openxmlformats-officedocument.oleObject"/>
  <Override PartName="/ppt/slides/slide26.xml" ContentType="application/vnd.openxmlformats-officedocument.presentationml.slide+xml"/>
  <Override PartName="/ppt/slideLayouts/slideLayout14.xml" ContentType="application/vnd.openxmlformats-officedocument.presentationml.slideLayout+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embeddings/Microsoft_Equation2.bin" ContentType="application/vnd.openxmlformats-officedocument.oleObject"/>
  <Override PartName="/ppt/slides/slide42.xml" ContentType="application/vnd.openxmlformats-officedocument.presentationml.slide+xml"/>
  <Override PartName="/ppt/theme/theme4.xml" ContentType="application/vnd.openxmlformats-officedocument.them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Default Extension="wmf" ContentType="image/x-wmf"/>
  <Override PartName="/ppt/slides/slide48.xml" ContentType="application/vnd.openxmlformats-officedocument.presentationml.slide+xml"/>
  <Override PartName="/docProps/app.xml" ContentType="application/vnd.openxmlformats-officedocument.extended-properties+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Default Extension="doc" ContentType="application/msword"/>
  <Override PartName="/ppt/slides/slide46.xml" ContentType="application/vnd.openxmlformats-officedocument.presentationml.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77" r:id="rId1"/>
    <p:sldMasterId id="2147483991" r:id="rId2"/>
  </p:sldMasterIdLst>
  <p:notesMasterIdLst>
    <p:notesMasterId r:id="rId55"/>
  </p:notesMasterIdLst>
  <p:handoutMasterIdLst>
    <p:handoutMasterId r:id="rId56"/>
  </p:handoutMasterIdLst>
  <p:sldIdLst>
    <p:sldId id="322" r:id="rId3"/>
    <p:sldId id="323" r:id="rId4"/>
    <p:sldId id="261" r:id="rId5"/>
    <p:sldId id="262" r:id="rId6"/>
    <p:sldId id="264" r:id="rId7"/>
    <p:sldId id="326" r:id="rId8"/>
    <p:sldId id="325" r:id="rId9"/>
    <p:sldId id="356" r:id="rId10"/>
    <p:sldId id="368" r:id="rId11"/>
    <p:sldId id="363" r:id="rId12"/>
    <p:sldId id="374" r:id="rId13"/>
    <p:sldId id="367" r:id="rId14"/>
    <p:sldId id="375" r:id="rId15"/>
    <p:sldId id="376" r:id="rId16"/>
    <p:sldId id="377" r:id="rId17"/>
    <p:sldId id="373" r:id="rId18"/>
    <p:sldId id="365" r:id="rId19"/>
    <p:sldId id="369" r:id="rId20"/>
    <p:sldId id="364" r:id="rId21"/>
    <p:sldId id="327" r:id="rId22"/>
    <p:sldId id="361" r:id="rId23"/>
    <p:sldId id="362" r:id="rId24"/>
    <p:sldId id="357" r:id="rId25"/>
    <p:sldId id="378" r:id="rId26"/>
    <p:sldId id="359" r:id="rId27"/>
    <p:sldId id="333" r:id="rId28"/>
    <p:sldId id="280" r:id="rId29"/>
    <p:sldId id="281" r:id="rId30"/>
    <p:sldId id="334" r:id="rId31"/>
    <p:sldId id="282" r:id="rId32"/>
    <p:sldId id="283" r:id="rId33"/>
    <p:sldId id="284" r:id="rId34"/>
    <p:sldId id="286" r:id="rId35"/>
    <p:sldId id="288" r:id="rId36"/>
    <p:sldId id="293" r:id="rId37"/>
    <p:sldId id="294" r:id="rId38"/>
    <p:sldId id="295" r:id="rId39"/>
    <p:sldId id="296" r:id="rId40"/>
    <p:sldId id="297" r:id="rId41"/>
    <p:sldId id="298" r:id="rId42"/>
    <p:sldId id="335" r:id="rId43"/>
    <p:sldId id="269" r:id="rId44"/>
    <p:sldId id="332" r:id="rId45"/>
    <p:sldId id="371" r:id="rId46"/>
    <p:sldId id="330" r:id="rId47"/>
    <p:sldId id="328" r:id="rId48"/>
    <p:sldId id="329" r:id="rId49"/>
    <p:sldId id="266" r:id="rId50"/>
    <p:sldId id="331" r:id="rId51"/>
    <p:sldId id="267" r:id="rId52"/>
    <p:sldId id="268" r:id="rId53"/>
    <p:sldId id="372" r:id="rId5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Lucida Sans" charset="0"/>
        <a:ea typeface="Arial Unicode MS" charset="0"/>
        <a:cs typeface="Arial Unicode MS" charset="0"/>
      </a:defRPr>
    </a:lvl1pPr>
    <a:lvl2pPr marL="457200" algn="l" rtl="0" fontAlgn="base">
      <a:spcBef>
        <a:spcPct val="0"/>
      </a:spcBef>
      <a:spcAft>
        <a:spcPct val="0"/>
      </a:spcAft>
      <a:defRPr sz="2400" kern="1200">
        <a:solidFill>
          <a:schemeClr val="tx1"/>
        </a:solidFill>
        <a:latin typeface="Lucida Sans" charset="0"/>
        <a:ea typeface="Arial Unicode MS" charset="0"/>
        <a:cs typeface="Arial Unicode MS" charset="0"/>
      </a:defRPr>
    </a:lvl2pPr>
    <a:lvl3pPr marL="914400" algn="l" rtl="0" fontAlgn="base">
      <a:spcBef>
        <a:spcPct val="0"/>
      </a:spcBef>
      <a:spcAft>
        <a:spcPct val="0"/>
      </a:spcAft>
      <a:defRPr sz="2400" kern="1200">
        <a:solidFill>
          <a:schemeClr val="tx1"/>
        </a:solidFill>
        <a:latin typeface="Lucida Sans" charset="0"/>
        <a:ea typeface="Arial Unicode MS" charset="0"/>
        <a:cs typeface="Arial Unicode MS" charset="0"/>
      </a:defRPr>
    </a:lvl3pPr>
    <a:lvl4pPr marL="1371600" algn="l" rtl="0" fontAlgn="base">
      <a:spcBef>
        <a:spcPct val="0"/>
      </a:spcBef>
      <a:spcAft>
        <a:spcPct val="0"/>
      </a:spcAft>
      <a:defRPr sz="2400" kern="1200">
        <a:solidFill>
          <a:schemeClr val="tx1"/>
        </a:solidFill>
        <a:latin typeface="Lucida Sans" charset="0"/>
        <a:ea typeface="Arial Unicode MS" charset="0"/>
        <a:cs typeface="Arial Unicode MS" charset="0"/>
      </a:defRPr>
    </a:lvl4pPr>
    <a:lvl5pPr marL="1828800" algn="l" rtl="0" fontAlgn="base">
      <a:spcBef>
        <a:spcPct val="0"/>
      </a:spcBef>
      <a:spcAft>
        <a:spcPct val="0"/>
      </a:spcAft>
      <a:defRPr sz="2400" kern="1200">
        <a:solidFill>
          <a:schemeClr val="tx1"/>
        </a:solidFill>
        <a:latin typeface="Lucida Sans" charset="0"/>
        <a:ea typeface="Arial Unicode MS" charset="0"/>
        <a:cs typeface="Arial Unicode MS" charset="0"/>
      </a:defRPr>
    </a:lvl5pPr>
    <a:lvl6pPr marL="2286000" algn="l" defTabSz="457200" rtl="0" eaLnBrk="1" latinLnBrk="0" hangingPunct="1">
      <a:defRPr sz="2400" kern="1200">
        <a:solidFill>
          <a:schemeClr val="tx1"/>
        </a:solidFill>
        <a:latin typeface="Lucida Sans" charset="0"/>
        <a:ea typeface="Arial Unicode MS" charset="0"/>
        <a:cs typeface="Arial Unicode MS" charset="0"/>
      </a:defRPr>
    </a:lvl6pPr>
    <a:lvl7pPr marL="2743200" algn="l" defTabSz="457200" rtl="0" eaLnBrk="1" latinLnBrk="0" hangingPunct="1">
      <a:defRPr sz="2400" kern="1200">
        <a:solidFill>
          <a:schemeClr val="tx1"/>
        </a:solidFill>
        <a:latin typeface="Lucida Sans" charset="0"/>
        <a:ea typeface="Arial Unicode MS" charset="0"/>
        <a:cs typeface="Arial Unicode MS" charset="0"/>
      </a:defRPr>
    </a:lvl7pPr>
    <a:lvl8pPr marL="3200400" algn="l" defTabSz="457200" rtl="0" eaLnBrk="1" latinLnBrk="0" hangingPunct="1">
      <a:defRPr sz="2400" kern="1200">
        <a:solidFill>
          <a:schemeClr val="tx1"/>
        </a:solidFill>
        <a:latin typeface="Lucida Sans" charset="0"/>
        <a:ea typeface="Arial Unicode MS" charset="0"/>
        <a:cs typeface="Arial Unicode MS" charset="0"/>
      </a:defRPr>
    </a:lvl8pPr>
    <a:lvl9pPr marL="3657600" algn="l" defTabSz="457200" rtl="0" eaLnBrk="1" latinLnBrk="0" hangingPunct="1">
      <a:defRPr sz="2400" kern="1200">
        <a:solidFill>
          <a:schemeClr val="tx1"/>
        </a:solidFill>
        <a:latin typeface="Lucida Sans" charset="0"/>
        <a:ea typeface="Arial Unicode MS" charset="0"/>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clrMru>
    <a:srgbClr val="B2B2B2"/>
    <a:srgbClr val="FF9966"/>
    <a:srgbClr val="F4F3EB"/>
    <a:srgbClr val="F0EEEB"/>
    <a:srgbClr val="00A000"/>
    <a:srgbClr val="666699"/>
    <a:srgbClr val="663300"/>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p:restoredLeft sz="15620"/>
    <p:restoredTop sz="94660"/>
  </p:normalViewPr>
  <p:slideViewPr>
    <p:cSldViewPr>
      <p:cViewPr varScale="1">
        <p:scale>
          <a:sx n="102" d="100"/>
          <a:sy n="102" d="100"/>
        </p:scale>
        <p:origin x="-920" y="-10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17028"/>
    </p:cViewPr>
  </p:sorterViewPr>
  <p:notesViewPr>
    <p:cSldViewPr>
      <p:cViewPr varScale="1">
        <p:scale>
          <a:sx n="66" d="100"/>
          <a:sy n="66" d="100"/>
        </p:scale>
        <p:origin x="65536" y="134578176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_rels/viewProps.xml.rels><?xml version="1.0" encoding="UTF-8" standalone="yes"?>
<Relationships xmlns="http://schemas.openxmlformats.org/package/2006/relationships"><Relationship Id="rId1" Type="http://schemas.openxmlformats.org/officeDocument/2006/relationships/slide" Target="slides/slide36.xml"/><Relationship Id="rId2" Type="http://schemas.openxmlformats.org/officeDocument/2006/relationships/slide" Target="slides/slide50.xml"/><Relationship Id="rId3"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defRPr>
            </a:lvl1pPr>
          </a:lstStyle>
          <a:p>
            <a:pPr>
              <a:defRPr/>
            </a:pPr>
            <a:endParaRPr lang="en-US"/>
          </a:p>
        </p:txBody>
      </p:sp>
      <p:sp>
        <p:nvSpPr>
          <p:cNvPr id="9728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defRPr>
            </a:lvl1pPr>
          </a:lstStyle>
          <a:p>
            <a:pPr>
              <a:defRPr/>
            </a:pPr>
            <a:endParaRPr lang="en-US"/>
          </a:p>
        </p:txBody>
      </p:sp>
      <p:sp>
        <p:nvSpPr>
          <p:cNvPr id="9728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defRPr>
            </a:lvl1pPr>
          </a:lstStyle>
          <a:p>
            <a:pPr>
              <a:defRPr/>
            </a:pPr>
            <a:endParaRPr lang="en-US"/>
          </a:p>
        </p:txBody>
      </p:sp>
      <p:sp>
        <p:nvSpPr>
          <p:cNvPr id="9728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charset="0"/>
              </a:defRPr>
            </a:lvl1pPr>
          </a:lstStyle>
          <a:p>
            <a:pPr>
              <a:defRPr/>
            </a:pPr>
            <a:fld id="{396DA65D-3248-9043-BE61-AA988A97710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vl1pPr>
          </a:lstStyle>
          <a:p>
            <a:pPr>
              <a:defRPr/>
            </a:pPr>
            <a:endParaRPr lang="en-US"/>
          </a:p>
        </p:txBody>
      </p:sp>
      <p:sp>
        <p:nvSpPr>
          <p:cNvPr id="10137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vl1pPr>
          </a:lstStyle>
          <a:p>
            <a:pPr>
              <a:defRPr/>
            </a:pPr>
            <a:endParaRPr lang="en-US"/>
          </a:p>
        </p:txBody>
      </p:sp>
      <p:sp>
        <p:nvSpPr>
          <p:cNvPr id="10138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pPr>
              <a:defRPr/>
            </a:pPr>
            <a:fld id="{E4EB5F8D-6007-5E4C-B9AE-BC0D944D1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pitchFamily="34" charset="-128"/>
      </a:defRPr>
    </a:lvl1pPr>
    <a:lvl2pPr marL="4572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pitchFamily="34" charset="-128"/>
      </a:defRPr>
    </a:lvl2pPr>
    <a:lvl3pPr marL="9144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pitchFamily="34" charset="-128"/>
      </a:defRPr>
    </a:lvl3pPr>
    <a:lvl4pPr marL="13716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pitchFamily="34" charset="-128"/>
      </a:defRPr>
    </a:lvl4pPr>
    <a:lvl5pPr marL="18288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218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3"/>
          <p:cNvSpPr>
            <a:spLocks noGrp="1" noChangeArrowheads="1"/>
          </p:cNvSpPr>
          <p:nvPr>
            <p:ph type="sldNum" sz="quarter" idx="10"/>
          </p:nvPr>
        </p:nvSpPr>
        <p:spPr>
          <a:xfrm>
            <a:off x="6553200" y="6245225"/>
            <a:ext cx="2133600" cy="476250"/>
          </a:xfrm>
        </p:spPr>
        <p:txBody>
          <a:bodyPr/>
          <a:lstStyle>
            <a:lvl1pPr>
              <a:defRPr/>
            </a:lvl1pPr>
          </a:lstStyle>
          <a:p>
            <a:pPr>
              <a:defRPr/>
            </a:pPr>
            <a:fld id="{108D8B92-1E91-B747-ABBB-25CFBEBEDECB}"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8CA726DA-2CE4-F044-B828-4AACACB51615}"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533400"/>
            <a:ext cx="2114550" cy="57912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04800" y="533400"/>
            <a:ext cx="6191250" cy="57912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7D67C703-ECEE-E347-B652-EFD8FB6184BA}"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05800" cy="4572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304800" y="1219200"/>
            <a:ext cx="4152900" cy="51054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219200"/>
            <a:ext cx="4152900" cy="51054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pPr>
              <a:defRPr/>
            </a:pPr>
            <a:fld id="{C78C5F4A-B7BF-1D47-B31E-22B108495D92}"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05800" cy="4572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304800" y="1219200"/>
            <a:ext cx="4152900" cy="51054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quarter" idx="2"/>
          </p:nvPr>
        </p:nvSpPr>
        <p:spPr>
          <a:xfrm>
            <a:off x="4610100" y="1219200"/>
            <a:ext cx="4152900" cy="24765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Content Placeholder 4"/>
          <p:cNvSpPr>
            <a:spLocks noGrp="1"/>
          </p:cNvSpPr>
          <p:nvPr>
            <p:ph sz="quarter" idx="3"/>
          </p:nvPr>
        </p:nvSpPr>
        <p:spPr>
          <a:xfrm>
            <a:off x="4610100" y="3848100"/>
            <a:ext cx="4152900" cy="24765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10"/>
          </p:nvPr>
        </p:nvSpPr>
        <p:spPr/>
        <p:txBody>
          <a:bodyPr/>
          <a:lstStyle>
            <a:lvl1pPr>
              <a:defRPr smtClean="0"/>
            </a:lvl1pPr>
          </a:lstStyle>
          <a:p>
            <a:pPr>
              <a:defRPr/>
            </a:pPr>
            <a:fld id="{A7DBDDDE-82A1-004A-A1B1-6959CF5F3991}"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i="1">
                <a:solidFill>
                  <a:srgbClr val="FFFFFF"/>
                </a:solidFill>
                <a:latin typeface="Calibri" charset="0"/>
                <a:ea typeface="MS PGothic" pitchFamily="34" charset="-128"/>
                <a:cs typeface="MS PGothic" pitchFamily="34"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a:solidFill>
                  <a:srgbClr val="FFFFFF"/>
                </a:solidFill>
                <a:latin typeface="Calibri" charset="0"/>
                <a:ea typeface="MS PGothic" pitchFamily="34" charset="-128"/>
                <a:cs typeface="MS PGothic" pitchFamily="34"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a:solidFill>
                  <a:srgbClr val="FFFFFF"/>
                </a:solidFill>
                <a:latin typeface="Calibri" charset="0"/>
                <a:ea typeface="MS PGothic" pitchFamily="34" charset="-128"/>
                <a:cs typeface="MS PGothic" pitchFamily="34" charset="-128"/>
              </a:rPr>
              <a:t> </a:t>
            </a:r>
          </a:p>
        </p:txBody>
      </p:sp>
      <p:cxnSp>
        <p:nvCxnSpPr>
          <p:cNvPr id="10" name="Straight Connector 9"/>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a:xfrm>
            <a:off x="457200" y="6477000"/>
            <a:ext cx="2133600" cy="244475"/>
          </a:xfrm>
        </p:spPr>
        <p:txBody>
          <a:bodyPr anchor="ctr"/>
          <a:lstStyle>
            <a:lvl1pPr>
              <a:defRPr>
                <a:solidFill>
                  <a:srgbClr val="898989"/>
                </a:solidFill>
                <a:latin typeface="Calibri" charset="0"/>
              </a:defRPr>
            </a:lvl1pPr>
          </a:lstStyle>
          <a:p>
            <a:pPr>
              <a:defRPr/>
            </a:pPr>
            <a:fld id="{958AF1F6-E80C-D348-B1EA-AD611E2ADD20}" type="datetime1">
              <a:rPr lang="en-US"/>
              <a:pPr>
                <a:defRPr/>
              </a:pPr>
              <a:t>9/24/13</a:t>
            </a:fld>
            <a:endParaRPr lang="en-US"/>
          </a:p>
        </p:txBody>
      </p:sp>
      <p:sp>
        <p:nvSpPr>
          <p:cNvPr id="12" name="Footer Placeholder 7"/>
          <p:cNvSpPr>
            <a:spLocks noGrp="1"/>
          </p:cNvSpPr>
          <p:nvPr>
            <p:ph type="ftr" sz="quarter" idx="11"/>
          </p:nvPr>
        </p:nvSpPr>
        <p:spPr>
          <a:xfrm>
            <a:off x="3124200" y="6477000"/>
            <a:ext cx="2895600" cy="244475"/>
          </a:xfrm>
        </p:spPr>
        <p:txBody>
          <a:bodyPr anchor="ctr"/>
          <a:lstStyle>
            <a:lvl1pPr>
              <a:defRPr>
                <a:solidFill>
                  <a:srgbClr val="898989"/>
                </a:solidFill>
                <a:latin typeface="Calibri" charset="0"/>
              </a:defRPr>
            </a:lvl1pPr>
          </a:lstStyle>
          <a:p>
            <a:pPr>
              <a:defRPr/>
            </a:pPr>
            <a:endParaRPr lang="en-US"/>
          </a:p>
        </p:txBody>
      </p:sp>
      <p:sp>
        <p:nvSpPr>
          <p:cNvPr id="13" name="Slide Number Placeholder 8"/>
          <p:cNvSpPr>
            <a:spLocks noGrp="1"/>
          </p:cNvSpPr>
          <p:nvPr>
            <p:ph type="sldNum" sz="quarter" idx="12"/>
          </p:nvPr>
        </p:nvSpPr>
        <p:spPr>
          <a:xfrm>
            <a:off x="6553200" y="6477000"/>
            <a:ext cx="2133600" cy="244475"/>
          </a:xfrm>
        </p:spPr>
        <p:txBody>
          <a:bodyPr anchor="ctr"/>
          <a:lstStyle>
            <a:lvl1pPr>
              <a:defRPr>
                <a:solidFill>
                  <a:srgbClr val="898989"/>
                </a:solidFill>
                <a:latin typeface="Calibri" charset="0"/>
              </a:defRPr>
            </a:lvl1pPr>
          </a:lstStyle>
          <a:p>
            <a:pPr>
              <a:defRPr/>
            </a:pPr>
            <a:fld id="{0BF7128B-4CF4-4846-8300-CA25FDF17C0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i="1">
                <a:solidFill>
                  <a:srgbClr val="FFFFFF"/>
                </a:solidFill>
                <a:latin typeface="Calibri" charset="0"/>
                <a:ea typeface="MS PGothic" pitchFamily="34" charset="-128"/>
                <a:cs typeface="MS PGothic" pitchFamily="34" charset="-128"/>
              </a:rPr>
              <a:t>Introduction to Information Retrieval</a:t>
            </a:r>
          </a:p>
        </p:txBody>
      </p:sp>
      <p:sp>
        <p:nvSpPr>
          <p:cNvPr id="5" name="Rectangle 4"/>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a:solidFill>
                  <a:srgbClr val="FFFFFF"/>
                </a:solidFill>
                <a:latin typeface="Calibri" charset="0"/>
                <a:ea typeface="MS PGothic" pitchFamily="34" charset="-128"/>
                <a:cs typeface="MS PGothic" pitchFamily="34" charset="-128"/>
              </a:rPr>
              <a:t> </a:t>
            </a:r>
          </a:p>
        </p:txBody>
      </p:sp>
      <p:sp>
        <p:nvSpPr>
          <p:cNvPr id="6" name="Rectangle 5"/>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prstTxWarp prst="textNoShape">
              <a:avLst/>
            </a:prstTxWarp>
          </a:bodyPr>
          <a:lstStyle/>
          <a:p>
            <a:pPr>
              <a:defRPr/>
            </a:pPr>
            <a:r>
              <a:rPr lang="en-US" sz="1600">
                <a:solidFill>
                  <a:srgbClr val="FFFFFF"/>
                </a:solidFill>
                <a:latin typeface="Calibri" charset="0"/>
                <a:ea typeface="MS PGothic" pitchFamily="34" charset="-128"/>
                <a:cs typeface="MS PGothic" pitchFamily="34" charset="-128"/>
              </a:rPr>
              <a:t> </a:t>
            </a:r>
          </a:p>
        </p:txBody>
      </p:sp>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6477000"/>
            <a:ext cx="2133600" cy="244475"/>
          </a:xfrm>
        </p:spPr>
        <p:txBody>
          <a:bodyPr anchor="ctr"/>
          <a:lstStyle>
            <a:lvl1pPr>
              <a:defRPr>
                <a:solidFill>
                  <a:srgbClr val="898989"/>
                </a:solidFill>
                <a:latin typeface="Calibri" charset="0"/>
              </a:defRPr>
            </a:lvl1pPr>
          </a:lstStyle>
          <a:p>
            <a:pPr>
              <a:defRPr/>
            </a:pPr>
            <a:fld id="{D6E31808-11BB-DB41-9063-0440D5086AA5}" type="datetime1">
              <a:rPr lang="en-US"/>
              <a:pPr>
                <a:defRPr/>
              </a:pPr>
              <a:t>9/24/13</a:t>
            </a:fld>
            <a:endParaRPr lang="en-US"/>
          </a:p>
        </p:txBody>
      </p:sp>
      <p:sp>
        <p:nvSpPr>
          <p:cNvPr id="9" name="Footer Placeholder 4"/>
          <p:cNvSpPr>
            <a:spLocks noGrp="1"/>
          </p:cNvSpPr>
          <p:nvPr>
            <p:ph type="ftr" sz="quarter" idx="11"/>
          </p:nvPr>
        </p:nvSpPr>
        <p:spPr>
          <a:xfrm>
            <a:off x="3124200" y="6477000"/>
            <a:ext cx="2895600" cy="244475"/>
          </a:xfrm>
        </p:spPr>
        <p:txBody>
          <a:bodyPr anchor="ctr"/>
          <a:lstStyle>
            <a:lvl1pPr>
              <a:defRPr>
                <a:solidFill>
                  <a:srgbClr val="898989"/>
                </a:solidFill>
                <a:latin typeface="Calibri" charset="0"/>
              </a:defRPr>
            </a:lvl1pPr>
          </a:lstStyle>
          <a:p>
            <a:pPr>
              <a:defRPr/>
            </a:pPr>
            <a:endParaRPr lang="en-US"/>
          </a:p>
        </p:txBody>
      </p:sp>
      <p:sp>
        <p:nvSpPr>
          <p:cNvPr id="10" name="Slide Number Placeholder 5"/>
          <p:cNvSpPr>
            <a:spLocks noGrp="1"/>
          </p:cNvSpPr>
          <p:nvPr>
            <p:ph type="sldNum" sz="quarter" idx="12"/>
          </p:nvPr>
        </p:nvSpPr>
        <p:spPr>
          <a:xfrm>
            <a:off x="6553200" y="6477000"/>
            <a:ext cx="2133600" cy="244475"/>
          </a:xfrm>
        </p:spPr>
        <p:txBody>
          <a:bodyPr anchor="ctr"/>
          <a:lstStyle>
            <a:lvl1pPr>
              <a:defRPr>
                <a:solidFill>
                  <a:srgbClr val="898989"/>
                </a:solidFill>
                <a:latin typeface="Calibri" charset="0"/>
              </a:defRPr>
            </a:lvl1pPr>
          </a:lstStyle>
          <a:p>
            <a:pPr>
              <a:defRPr/>
            </a:pPr>
            <a:fld id="{E8C3D0E6-2CF5-F84C-92FA-D00813BC3CA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p:txBody>
          <a:bodyPr/>
          <a:lstStyle>
            <a:lvl1pPr>
              <a:defRPr/>
            </a:lvl1pPr>
          </a:lstStyle>
          <a:p>
            <a:pPr>
              <a:defRPr/>
            </a:pPr>
            <a:fld id="{23296375-50D1-0A48-AF5E-FFF6089C823A}" type="datetime1">
              <a:rPr lang="en-US"/>
              <a:pPr>
                <a:defRPr/>
              </a:pPr>
              <a:t>9/24/13</a:t>
            </a:fld>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ADF7EF62-6DBF-5A49-B3F0-4EAEDFD3B59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B685F590-074F-3143-BE17-D7D88D6C7C83}"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pPr>
              <a:defRPr/>
            </a:pPr>
            <a:fld id="{5B87903B-CEB0-434D-8CC2-5BE6426BF80E}"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04800" y="12192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2192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pPr>
              <a:defRPr/>
            </a:pPr>
            <a:fld id="{66D0A2FB-34DE-7745-9BDD-0F32F9AD0319}"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pPr>
              <a:defRPr/>
            </a:pPr>
            <a:fld id="{B09C56C9-F249-0245-83FB-0D08B2DB6F3F}"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pPr>
              <a:defRPr/>
            </a:pPr>
            <a:fld id="{9CD26F54-0ACC-8346-9059-604AD8C1DB44}"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pPr>
              <a:defRPr/>
            </a:pPr>
            <a:fld id="{62D41CBD-A12E-5347-9261-7492D3213151}"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pPr>
              <a:defRPr/>
            </a:pPr>
            <a:fld id="{8ED7AF61-D0A4-4141-AEE5-44762DEBCB59}"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pPr>
              <a:defRPr/>
            </a:pPr>
            <a:fld id="{1118A945-C10B-B541-BEFE-AF235C64E625}" type="slidenum">
              <a:rPr lang="en-US" altLang="zh-CN"/>
              <a:pPr>
                <a:defRPr/>
              </a:pPr>
              <a:t>‹#›</a:t>
            </a:fld>
            <a:r>
              <a:rPr lang="en-US" altLang="zh-CN"/>
              <a:t> </a:t>
            </a:r>
            <a:endParaRPr lang="en-US">
              <a:ea typeface="Arial Unicode MS" charset="0"/>
              <a:cs typeface="Arial Unicode M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533400"/>
            <a:ext cx="83058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a:t>
            </a:r>
            <a:r>
              <a:rPr lang="en-US" dirty="0"/>
              <a:t>to edit Master title style</a:t>
            </a:r>
          </a:p>
        </p:txBody>
      </p:sp>
      <p:sp>
        <p:nvSpPr>
          <p:cNvPr id="1027" name="Rectangle 3"/>
          <p:cNvSpPr>
            <a:spLocks noGrp="1" noChangeArrowheads="1"/>
          </p:cNvSpPr>
          <p:nvPr>
            <p:ph type="body" idx="1"/>
          </p:nvPr>
        </p:nvSpPr>
        <p:spPr bwMode="auto">
          <a:xfrm>
            <a:off x="304800" y="1219200"/>
            <a:ext cx="8458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Fourth level</a:t>
            </a:r>
          </a:p>
          <a:p>
            <a:pPr lvl="2"/>
            <a:r>
              <a:rPr lang="en-US" dirty="0"/>
              <a:t>Third level</a:t>
            </a:r>
          </a:p>
          <a:p>
            <a:pPr lvl="3"/>
            <a:r>
              <a:rPr lang="en-US" dirty="0"/>
              <a:t>Fourth level</a:t>
            </a:r>
          </a:p>
        </p:txBody>
      </p:sp>
      <p:sp>
        <p:nvSpPr>
          <p:cNvPr id="120836" name="Rectangle 4"/>
          <p:cNvSpPr>
            <a:spLocks noGrp="1" noChangeArrowheads="1"/>
          </p:cNvSpPr>
          <p:nvPr>
            <p:ph type="sldNum" sz="quarter" idx="4"/>
          </p:nvPr>
        </p:nvSpPr>
        <p:spPr bwMode="auto">
          <a:xfrm>
            <a:off x="7924800" y="64008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atin typeface="+mn-lt"/>
                <a:ea typeface="宋体" charset="-122"/>
                <a:cs typeface="宋体" charset="-122"/>
              </a:defRPr>
            </a:lvl1pPr>
          </a:lstStyle>
          <a:p>
            <a:pPr>
              <a:defRPr/>
            </a:pPr>
            <a:fld id="{8BA05284-9B51-6D40-AAA6-F46A480B900A}" type="slidenum">
              <a:rPr lang="en-US" altLang="zh-CN"/>
              <a:pPr>
                <a:defRPr/>
              </a:pPr>
              <a:t>‹#›</a:t>
            </a:fld>
            <a:r>
              <a:rPr lang="en-US" altLang="zh-CN"/>
              <a:t> </a:t>
            </a:r>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000">
          <a:solidFill>
            <a:schemeClr val="hlink"/>
          </a:solidFill>
          <a:latin typeface="Calibri"/>
          <a:ea typeface="ＭＳ Ｐゴシック" charset="-128"/>
          <a:cs typeface="Calibri"/>
        </a:defRPr>
      </a:lvl1pPr>
      <a:lvl2pPr algn="l" rtl="0" eaLnBrk="0" fontAlgn="base" hangingPunct="0">
        <a:spcBef>
          <a:spcPct val="0"/>
        </a:spcBef>
        <a:spcAft>
          <a:spcPct val="0"/>
        </a:spcAft>
        <a:defRPr sz="3000">
          <a:solidFill>
            <a:schemeClr val="hlink"/>
          </a:solidFill>
          <a:latin typeface="Arial" charset="0"/>
          <a:ea typeface="ＭＳ Ｐゴシック" charset="-128"/>
          <a:cs typeface="ＭＳ Ｐゴシック" charset="-128"/>
        </a:defRPr>
      </a:lvl2pPr>
      <a:lvl3pPr algn="l" rtl="0" eaLnBrk="0" fontAlgn="base" hangingPunct="0">
        <a:spcBef>
          <a:spcPct val="0"/>
        </a:spcBef>
        <a:spcAft>
          <a:spcPct val="0"/>
        </a:spcAft>
        <a:defRPr sz="3000">
          <a:solidFill>
            <a:schemeClr val="hlink"/>
          </a:solidFill>
          <a:latin typeface="Arial" charset="0"/>
          <a:ea typeface="ＭＳ Ｐゴシック" charset="-128"/>
          <a:cs typeface="ＭＳ Ｐゴシック" charset="-128"/>
        </a:defRPr>
      </a:lvl3pPr>
      <a:lvl4pPr algn="l" rtl="0" eaLnBrk="0" fontAlgn="base" hangingPunct="0">
        <a:spcBef>
          <a:spcPct val="0"/>
        </a:spcBef>
        <a:spcAft>
          <a:spcPct val="0"/>
        </a:spcAft>
        <a:defRPr sz="3000">
          <a:solidFill>
            <a:schemeClr val="hlink"/>
          </a:solidFill>
          <a:latin typeface="Arial" charset="0"/>
          <a:ea typeface="ＭＳ Ｐゴシック" charset="-128"/>
          <a:cs typeface="ＭＳ Ｐゴシック" charset="-128"/>
        </a:defRPr>
      </a:lvl4pPr>
      <a:lvl5pPr algn="l" rtl="0" eaLnBrk="0" fontAlgn="base" hangingPunct="0">
        <a:spcBef>
          <a:spcPct val="0"/>
        </a:spcBef>
        <a:spcAft>
          <a:spcPct val="0"/>
        </a:spcAft>
        <a:defRPr sz="3000">
          <a:solidFill>
            <a:schemeClr val="hlink"/>
          </a:solidFill>
          <a:latin typeface="Arial" charset="0"/>
          <a:ea typeface="ＭＳ Ｐゴシック" charset="-128"/>
          <a:cs typeface="ＭＳ Ｐゴシック" charset="-128"/>
        </a:defRPr>
      </a:lvl5pPr>
      <a:lvl6pPr marL="457200" algn="l" rtl="0" fontAlgn="base">
        <a:spcBef>
          <a:spcPct val="0"/>
        </a:spcBef>
        <a:spcAft>
          <a:spcPct val="0"/>
        </a:spcAft>
        <a:defRPr sz="3000">
          <a:solidFill>
            <a:schemeClr val="hlink"/>
          </a:solidFill>
          <a:latin typeface="Arial" charset="0"/>
        </a:defRPr>
      </a:lvl6pPr>
      <a:lvl7pPr marL="914400" algn="l" rtl="0" fontAlgn="base">
        <a:spcBef>
          <a:spcPct val="0"/>
        </a:spcBef>
        <a:spcAft>
          <a:spcPct val="0"/>
        </a:spcAft>
        <a:defRPr sz="3000">
          <a:solidFill>
            <a:schemeClr val="hlink"/>
          </a:solidFill>
          <a:latin typeface="Arial" charset="0"/>
        </a:defRPr>
      </a:lvl7pPr>
      <a:lvl8pPr marL="1371600" algn="l" rtl="0" fontAlgn="base">
        <a:spcBef>
          <a:spcPct val="0"/>
        </a:spcBef>
        <a:spcAft>
          <a:spcPct val="0"/>
        </a:spcAft>
        <a:defRPr sz="3000">
          <a:solidFill>
            <a:schemeClr val="hlink"/>
          </a:solidFill>
          <a:latin typeface="Arial" charset="0"/>
        </a:defRPr>
      </a:lvl8pPr>
      <a:lvl9pPr marL="1828800" algn="l" rtl="0" fontAlgn="base">
        <a:spcBef>
          <a:spcPct val="0"/>
        </a:spcBef>
        <a:spcAft>
          <a:spcPct val="0"/>
        </a:spcAft>
        <a:defRPr sz="3000">
          <a:solidFill>
            <a:schemeClr val="hlink"/>
          </a:solidFill>
          <a:latin typeface="Arial" charset="0"/>
        </a:defRPr>
      </a:lvl9pPr>
    </p:titleStyle>
    <p:bodyStyle>
      <a:lvl1pPr marL="236538" indent="-236538" algn="l" rtl="0" eaLnBrk="0" fontAlgn="base" hangingPunct="0">
        <a:spcBef>
          <a:spcPct val="70000"/>
        </a:spcBef>
        <a:spcAft>
          <a:spcPct val="0"/>
        </a:spcAft>
        <a:buSzPct val="115000"/>
        <a:buChar char="•"/>
        <a:defRPr sz="2400">
          <a:solidFill>
            <a:srgbClr val="663300"/>
          </a:solidFill>
          <a:latin typeface="Calibri"/>
          <a:ea typeface="ＭＳ Ｐゴシック" charset="-128"/>
          <a:cs typeface="Calibri"/>
        </a:defRPr>
      </a:lvl1pPr>
      <a:lvl2pPr marL="633413" indent="-188913" algn="l" rtl="0" eaLnBrk="0" fontAlgn="base" hangingPunct="0">
        <a:spcBef>
          <a:spcPct val="40000"/>
        </a:spcBef>
        <a:spcAft>
          <a:spcPct val="0"/>
        </a:spcAft>
        <a:buFont typeface="Arial" charset="0"/>
        <a:buChar char="–"/>
        <a:defRPr sz="2000">
          <a:solidFill>
            <a:schemeClr val="tx1"/>
          </a:solidFill>
          <a:latin typeface="Calibri"/>
          <a:ea typeface="ＭＳ Ｐゴシック" charset="-128"/>
          <a:cs typeface="Calibri"/>
        </a:defRPr>
      </a:lvl2pPr>
      <a:lvl3pPr marL="1025525" indent="-214313" algn="l" rtl="0" eaLnBrk="0" fontAlgn="base" hangingPunct="0">
        <a:spcBef>
          <a:spcPct val="30000"/>
        </a:spcBef>
        <a:spcAft>
          <a:spcPct val="0"/>
        </a:spcAft>
        <a:buChar char="–"/>
        <a:defRPr>
          <a:solidFill>
            <a:schemeClr val="tx1"/>
          </a:solidFill>
          <a:latin typeface="Calibri"/>
          <a:ea typeface="ＭＳ Ｐゴシック" charset="-128"/>
          <a:cs typeface="Calibri"/>
        </a:defRPr>
      </a:lvl3pPr>
      <a:lvl4pPr marL="1476375" indent="-228600" algn="l" rtl="0" eaLnBrk="0" fontAlgn="base" hangingPunct="0">
        <a:spcBef>
          <a:spcPct val="30000"/>
        </a:spcBef>
        <a:spcAft>
          <a:spcPct val="0"/>
        </a:spcAft>
        <a:buFont typeface="Arial" charset="0"/>
        <a:buChar char="–"/>
        <a:defRPr>
          <a:solidFill>
            <a:schemeClr val="tx1"/>
          </a:solidFill>
          <a:latin typeface="Calibri"/>
          <a:ea typeface="ＭＳ Ｐゴシック" charset="-128"/>
          <a:cs typeface="Calibri"/>
        </a:defRPr>
      </a:lvl4pPr>
      <a:lvl5pPr marL="2057400" indent="-228600" algn="l" rtl="0" eaLnBrk="0" fontAlgn="base" hangingPunct="0">
        <a:spcBef>
          <a:spcPct val="30000"/>
        </a:spcBef>
        <a:spcAft>
          <a:spcPct val="0"/>
        </a:spcAft>
        <a:buChar char="–"/>
        <a:defRPr>
          <a:solidFill>
            <a:schemeClr val="tx1"/>
          </a:solidFill>
          <a:latin typeface="+mn-lt"/>
          <a:ea typeface="ＭＳ Ｐゴシック" charset="-128"/>
        </a:defRPr>
      </a:lvl5pPr>
      <a:lvl6pPr marL="2514600" indent="-228600" algn="l" rtl="0" fontAlgn="base">
        <a:spcBef>
          <a:spcPct val="30000"/>
        </a:spcBef>
        <a:spcAft>
          <a:spcPct val="0"/>
        </a:spcAft>
        <a:buChar char="–"/>
        <a:defRPr>
          <a:solidFill>
            <a:schemeClr val="tx1"/>
          </a:solidFill>
          <a:latin typeface="+mn-lt"/>
          <a:ea typeface="ＭＳ Ｐゴシック" charset="-128"/>
        </a:defRPr>
      </a:lvl6pPr>
      <a:lvl7pPr marL="2971800" indent="-228600" algn="l" rtl="0" fontAlgn="base">
        <a:spcBef>
          <a:spcPct val="30000"/>
        </a:spcBef>
        <a:spcAft>
          <a:spcPct val="0"/>
        </a:spcAft>
        <a:buChar char="–"/>
        <a:defRPr>
          <a:solidFill>
            <a:schemeClr val="tx1"/>
          </a:solidFill>
          <a:latin typeface="+mn-lt"/>
          <a:ea typeface="ＭＳ Ｐゴシック" charset="-128"/>
        </a:defRPr>
      </a:lvl7pPr>
      <a:lvl8pPr marL="3429000" indent="-228600" algn="l" rtl="0" fontAlgn="base">
        <a:spcBef>
          <a:spcPct val="30000"/>
        </a:spcBef>
        <a:spcAft>
          <a:spcPct val="0"/>
        </a:spcAft>
        <a:buChar char="–"/>
        <a:defRPr>
          <a:solidFill>
            <a:schemeClr val="tx1"/>
          </a:solidFill>
          <a:latin typeface="+mn-lt"/>
          <a:ea typeface="ＭＳ Ｐゴシック" charset="-128"/>
        </a:defRPr>
      </a:lvl8pPr>
      <a:lvl9pPr marL="3886200" indent="-228600" algn="l" rtl="0" fontAlgn="base">
        <a:spcBef>
          <a:spcPct val="30000"/>
        </a:spcBef>
        <a:spcAft>
          <a:spcPct val="0"/>
        </a:spcAft>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5363"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14"/>
          <p:cNvSpPr>
            <a:spLocks noGrp="1" noChangeArrowheads="1"/>
          </p:cNvSpPr>
          <p:nvPr>
            <p:ph type="dt" sz="half" idx="2"/>
          </p:nvPr>
        </p:nvSpPr>
        <p:spPr>
          <a:xfrm>
            <a:off x="990600" y="6248400"/>
            <a:ext cx="1905000" cy="457200"/>
          </a:xfrm>
          <a:prstGeom prst="rect">
            <a:avLst/>
          </a:prstGeom>
        </p:spPr>
        <p:txBody>
          <a:bodyPr vert="horz" wrap="square" lIns="91440" tIns="45720" rIns="91440" bIns="45720" numCol="1" anchor="b" anchorCtr="0" compatLnSpc="1">
            <a:prstTxWarp prst="textNoShape">
              <a:avLst/>
            </a:prstTxWarp>
          </a:bodyPr>
          <a:lstStyle>
            <a:lvl1pPr>
              <a:defRPr sz="1200">
                <a:solidFill>
                  <a:schemeClr val="bg2"/>
                </a:solidFill>
                <a:latin typeface="Tahoma" charset="0"/>
              </a:defRPr>
            </a:lvl1pPr>
          </a:lstStyle>
          <a:p>
            <a:pPr>
              <a:defRPr/>
            </a:pPr>
            <a:fld id="{7A203E01-1613-DB4F-A931-201F3C9C29A4}" type="datetime1">
              <a:rPr lang="en-US"/>
              <a:pPr>
                <a:defRPr/>
              </a:pPr>
              <a:t>9/24/13</a:t>
            </a:fld>
            <a:endParaRPr lang="en-US"/>
          </a:p>
        </p:txBody>
      </p:sp>
      <p:sp>
        <p:nvSpPr>
          <p:cNvPr id="11" name="Rectangle 15"/>
          <p:cNvSpPr>
            <a:spLocks noGrp="1" noChangeArrowheads="1"/>
          </p:cNvSpPr>
          <p:nvPr>
            <p:ph type="ftr" sz="quarter" idx="3"/>
          </p:nvPr>
        </p:nvSpPr>
        <p:spPr>
          <a:xfrm>
            <a:off x="3429000" y="6248400"/>
            <a:ext cx="2895600" cy="457200"/>
          </a:xfrm>
          <a:prstGeom prst="rect">
            <a:avLst/>
          </a:prstGeom>
        </p:spPr>
        <p:txBody>
          <a:bodyPr vert="horz" wrap="square" lIns="91440" tIns="45720" rIns="91440" bIns="45720" numCol="1" anchor="b" anchorCtr="0" compatLnSpc="1">
            <a:prstTxWarp prst="textNoShape">
              <a:avLst/>
            </a:prstTxWarp>
          </a:bodyPr>
          <a:lstStyle>
            <a:lvl1pPr algn="ctr">
              <a:defRPr sz="1200">
                <a:solidFill>
                  <a:schemeClr val="bg2"/>
                </a:solidFill>
                <a:latin typeface="Tahoma" charset="0"/>
              </a:defRPr>
            </a:lvl1pPr>
          </a:lstStyle>
          <a:p>
            <a:pPr>
              <a:defRPr/>
            </a:pPr>
            <a:endParaRPr lang="en-US"/>
          </a:p>
        </p:txBody>
      </p:sp>
      <p:sp>
        <p:nvSpPr>
          <p:cNvPr id="12" name="Rectangle 16"/>
          <p:cNvSpPr>
            <a:spLocks noGrp="1" noChangeArrowheads="1"/>
          </p:cNvSpPr>
          <p:nvPr>
            <p:ph type="sldNum" sz="quarter" idx="4"/>
          </p:nvPr>
        </p:nvSpPr>
        <p:spPr>
          <a:xfrm>
            <a:off x="6858000" y="6248400"/>
            <a:ext cx="1905000" cy="45720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bg2"/>
                </a:solidFill>
                <a:latin typeface="Tahoma" charset="0"/>
              </a:defRPr>
            </a:lvl1pPr>
          </a:lstStyle>
          <a:p>
            <a:pPr>
              <a:defRPr/>
            </a:pPr>
            <a:fld id="{ED7874D7-B596-F842-B70F-CD824C7BEA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4" r:id="rId1"/>
    <p:sldLayoutId id="2147484025" r:id="rId2"/>
    <p:sldLayoutId id="2147484010" r:id="rId3"/>
  </p:sldLayoutIdLst>
  <p:transition/>
  <p:hf hdr="0" ftr="0" dt="0"/>
  <p:txStyles>
    <p:titleStyle>
      <a:lvl1pPr algn="l" defTabSz="457200" rtl="0" eaLnBrk="0" fontAlgn="base" hangingPunct="0">
        <a:spcBef>
          <a:spcPct val="0"/>
        </a:spcBef>
        <a:spcAft>
          <a:spcPct val="0"/>
        </a:spcAft>
        <a:defRPr sz="4000" kern="1200">
          <a:solidFill>
            <a:schemeClr val="tx1"/>
          </a:solidFill>
          <a:latin typeface="Arial" charset="0"/>
          <a:ea typeface="+mj-ea"/>
          <a:cs typeface="+mj-cs"/>
        </a:defRPr>
      </a:lvl1pPr>
      <a:lvl2pPr algn="l" defTabSz="457200" rtl="0" eaLnBrk="0" fontAlgn="base" hangingPunct="0">
        <a:spcBef>
          <a:spcPct val="0"/>
        </a:spcBef>
        <a:spcAft>
          <a:spcPct val="0"/>
        </a:spcAft>
        <a:defRPr sz="4000">
          <a:solidFill>
            <a:schemeClr val="tx1"/>
          </a:solidFill>
          <a:latin typeface="Arial" charset="0"/>
          <a:ea typeface="MS PGothic" pitchFamily="34" charset="-128"/>
          <a:cs typeface="MS PGothic" pitchFamily="34" charset="-128"/>
        </a:defRPr>
      </a:lvl2pPr>
      <a:lvl3pPr algn="l" defTabSz="457200" rtl="0" eaLnBrk="0" fontAlgn="base" hangingPunct="0">
        <a:spcBef>
          <a:spcPct val="0"/>
        </a:spcBef>
        <a:spcAft>
          <a:spcPct val="0"/>
        </a:spcAft>
        <a:defRPr sz="4000">
          <a:solidFill>
            <a:schemeClr val="tx1"/>
          </a:solidFill>
          <a:latin typeface="Arial" charset="0"/>
          <a:ea typeface="MS PGothic" pitchFamily="34" charset="-128"/>
          <a:cs typeface="MS PGothic" pitchFamily="34" charset="-128"/>
        </a:defRPr>
      </a:lvl3pPr>
      <a:lvl4pPr algn="l" defTabSz="457200" rtl="0" eaLnBrk="0" fontAlgn="base" hangingPunct="0">
        <a:spcBef>
          <a:spcPct val="0"/>
        </a:spcBef>
        <a:spcAft>
          <a:spcPct val="0"/>
        </a:spcAft>
        <a:defRPr sz="4000">
          <a:solidFill>
            <a:schemeClr val="tx1"/>
          </a:solidFill>
          <a:latin typeface="Arial" charset="0"/>
          <a:ea typeface="MS PGothic" pitchFamily="34" charset="-128"/>
          <a:cs typeface="MS PGothic" pitchFamily="34" charset="-128"/>
        </a:defRPr>
      </a:lvl4pPr>
      <a:lvl5pPr algn="l" defTabSz="457200" rtl="0" eaLnBrk="0" fontAlgn="base" hangingPunct="0">
        <a:spcBef>
          <a:spcPct val="0"/>
        </a:spcBef>
        <a:spcAft>
          <a:spcPct val="0"/>
        </a:spcAft>
        <a:defRPr sz="4000">
          <a:solidFill>
            <a:schemeClr val="tx1"/>
          </a:solidFill>
          <a:latin typeface="Arial" charset="0"/>
          <a:ea typeface="MS PGothic" pitchFamily="34" charset="-128"/>
          <a:cs typeface="MS PGothic" pitchFamily="34"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charset="2"/>
        <a:buChar char="§"/>
        <a:defRPr sz="2800" kern="1200">
          <a:solidFill>
            <a:schemeClr val="tx1"/>
          </a:solidFill>
          <a:latin typeface="Arial" charset="0"/>
          <a:ea typeface="+mn-ea"/>
          <a:cs typeface="+mn-cs"/>
        </a:defRPr>
      </a:lvl1pPr>
      <a:lvl2pPr marL="742950" indent="-285750" algn="l" defTabSz="457200" rtl="0" eaLnBrk="0" fontAlgn="base" hangingPunct="0">
        <a:spcBef>
          <a:spcPct val="20000"/>
        </a:spcBef>
        <a:spcAft>
          <a:spcPct val="0"/>
        </a:spcAft>
        <a:buClr>
          <a:srgbClr val="357E69"/>
        </a:buClr>
        <a:buFont typeface="Wingdings" charset="2"/>
        <a:buChar char="§"/>
        <a:defRPr sz="2400" kern="1200">
          <a:solidFill>
            <a:schemeClr val="tx1"/>
          </a:solidFill>
          <a:latin typeface="Arial" charset="0"/>
          <a:ea typeface="+mn-ea"/>
          <a:cs typeface="+mn-cs"/>
        </a:defRPr>
      </a:lvl2pPr>
      <a:lvl3pPr marL="1143000" indent="-228600" algn="l" defTabSz="457200" rtl="0" eaLnBrk="0" fontAlgn="base" hangingPunct="0">
        <a:spcBef>
          <a:spcPct val="20000"/>
        </a:spcBef>
        <a:spcAft>
          <a:spcPct val="0"/>
        </a:spcAft>
        <a:buClr>
          <a:srgbClr val="918BA3"/>
        </a:buClr>
        <a:buFont typeface="Wingdings" charset="2"/>
        <a:buChar char="§"/>
        <a:defRPr sz="2000" kern="1200">
          <a:solidFill>
            <a:schemeClr val="tx1"/>
          </a:solidFill>
          <a:latin typeface="Arial" charset="0"/>
          <a:ea typeface="+mn-ea"/>
          <a:cs typeface="+mn-cs"/>
        </a:defRPr>
      </a:lvl3pPr>
      <a:lvl4pPr marL="1600200" indent="-228600" algn="l" defTabSz="457200" rtl="0" eaLnBrk="0" fontAlgn="base" hangingPunct="0">
        <a:spcBef>
          <a:spcPct val="20000"/>
        </a:spcBef>
        <a:spcAft>
          <a:spcPct val="0"/>
        </a:spcAft>
        <a:buClr>
          <a:srgbClr val="2F6E7E"/>
        </a:buClr>
        <a:buFont typeface="Wingdings" charset="2"/>
        <a:buChar char="§"/>
        <a:defRPr sz="2000" kern="1200">
          <a:solidFill>
            <a:schemeClr val="tx1"/>
          </a:solidFill>
          <a:latin typeface="Arial" charset="0"/>
          <a:ea typeface="+mn-ea"/>
          <a:cs typeface="+mn-cs"/>
        </a:defRPr>
      </a:lvl4pPr>
      <a:lvl5pPr marL="2057400" indent="-228600" algn="l" defTabSz="457200" rtl="0" eaLnBrk="0" fontAlgn="base" hangingPunct="0">
        <a:spcBef>
          <a:spcPct val="20000"/>
        </a:spcBef>
        <a:spcAft>
          <a:spcPct val="0"/>
        </a:spcAft>
        <a:buClr>
          <a:srgbClr val="233337"/>
        </a:buClr>
        <a:buFont typeface="Wingdings" charset="2"/>
        <a:buChar char="§"/>
        <a:defRPr sz="20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oleObject" Target="../embeddings/Microsoft_Equation3.bin"/><Relationship Id="rId5"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5CUsers%5Cmayur%5CDocuments%5CChapter-3.ppt%23-1,6,Bow-tie%20Components" TargetMode="External"/><Relationship Id="rId3"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Word_97_-_2004_Document4.doc"/><Relationship Id="rId4" Type="http://schemas.openxmlformats.org/officeDocument/2006/relationships/image" Target="../media/image3.wmf"/><Relationship Id="rId5" Type="http://schemas.openxmlformats.org/officeDocument/2006/relationships/image" Target="../media/image4.jpe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 Id="rId3" Type="http://schemas.openxmlformats.org/officeDocument/2006/relationships/hyperlink" Target="http://www.iprospect.com/"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3.wmf"/><Relationship Id="rId5" Type="http://schemas.openxmlformats.org/officeDocument/2006/relationships/image" Target="../media/image4.jpe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Microsoft_Word_97_-_2004_Document5.doc"/><Relationship Id="rId4" Type="http://schemas.openxmlformats.org/officeDocument/2006/relationships/image" Target="../media/image3.wmf"/><Relationship Id="rId5" Type="http://schemas.openxmlformats.org/officeDocument/2006/relationships/image" Target="../media/image4.jpe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p:txBody>
          <a:bodyPr/>
          <a:lstStyle/>
          <a:p>
            <a:pPr>
              <a:defRPr/>
            </a:pPr>
            <a:fld id="{A71F9206-498B-1840-8A6F-7E28572050E3}" type="slidenum">
              <a:rPr lang="en-US" altLang="zh-CN"/>
              <a:pPr>
                <a:defRPr/>
              </a:pPr>
              <a:t>1</a:t>
            </a:fld>
            <a:r>
              <a:rPr lang="en-US" altLang="zh-CN"/>
              <a:t> </a:t>
            </a:r>
            <a:endParaRPr lang="en-US">
              <a:ea typeface="Arial Unicode MS" charset="0"/>
              <a:cs typeface="Arial Unicode MS" charset="0"/>
            </a:endParaRPr>
          </a:p>
        </p:txBody>
      </p:sp>
      <p:sp>
        <p:nvSpPr>
          <p:cNvPr id="21507" name="Rectangle 4"/>
          <p:cNvSpPr>
            <a:spLocks noGrp="1" noChangeArrowheads="1"/>
          </p:cNvSpPr>
          <p:nvPr>
            <p:ph type="ctrTitle"/>
          </p:nvPr>
        </p:nvSpPr>
        <p:spPr>
          <a:xfrm>
            <a:off x="685800" y="2187575"/>
            <a:ext cx="7772400" cy="1470025"/>
          </a:xfrm>
        </p:spPr>
        <p:txBody>
          <a:bodyPr/>
          <a:lstStyle/>
          <a:p>
            <a:pPr eaLnBrk="1" hangingPunct="1"/>
            <a:r>
              <a:rPr lang="en-US"/>
              <a:t>Web Basics</a:t>
            </a:r>
          </a:p>
        </p:txBody>
      </p:sp>
      <p:sp>
        <p:nvSpPr>
          <p:cNvPr id="21508" name="Rectangle 5"/>
          <p:cNvSpPr>
            <a:spLocks noGrp="1" noChangeArrowheads="1"/>
          </p:cNvSpPr>
          <p:nvPr>
            <p:ph type="subTitle" idx="1"/>
          </p:nvPr>
        </p:nvSpPr>
        <p:spPr/>
        <p:txBody>
          <a:bodyPr/>
          <a:lstStyle/>
          <a:p>
            <a:pPr eaLnBrk="1" hangingPunct="1"/>
            <a:r>
              <a:rPr lang="en-US" sz="2000"/>
              <a:t>Slides adapted from </a:t>
            </a:r>
          </a:p>
          <a:p>
            <a:pPr marL="233363" lvl="1" indent="211138" eaLnBrk="1" hangingPunct="1"/>
            <a:r>
              <a:rPr lang="en-US" sz="1800"/>
              <a:t>Information Retrieval and Web Search,  Stanford University, Christopher Manning and Prabhakar Raghavan</a:t>
            </a:r>
          </a:p>
          <a:p>
            <a:pPr marL="233363" lvl="1" indent="211138" eaLnBrk="1" hangingPunct="1"/>
            <a:r>
              <a:rPr lang="en-US" sz="1800"/>
              <a:t>CS345A, Winter 2009: Data Mining. Stanford University, Anand Rajaraman, Jeffrey D. Ullman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5"/>
          <p:cNvSpPr>
            <a:spLocks noGrp="1"/>
          </p:cNvSpPr>
          <p:nvPr>
            <p:ph type="sldNum" sz="quarter" idx="10"/>
          </p:nvPr>
        </p:nvSpPr>
        <p:spPr/>
        <p:txBody>
          <a:bodyPr/>
          <a:lstStyle/>
          <a:p>
            <a:pPr>
              <a:defRPr/>
            </a:pPr>
            <a:fld id="{F15CB085-4BD5-0047-B770-768743A155A1}" type="slidenum">
              <a:rPr lang="en-US" altLang="zh-CN"/>
              <a:pPr>
                <a:defRPr/>
              </a:pPr>
              <a:t>10</a:t>
            </a:fld>
            <a:r>
              <a:rPr lang="en-US" altLang="zh-CN"/>
              <a:t> </a:t>
            </a:r>
            <a:endParaRPr lang="en-US">
              <a:ea typeface="Arial Unicode MS" charset="0"/>
              <a:cs typeface="Arial Unicode MS" charset="0"/>
            </a:endParaRPr>
          </a:p>
        </p:txBody>
      </p:sp>
      <p:sp>
        <p:nvSpPr>
          <p:cNvPr id="31750" name="Rectangle 2"/>
          <p:cNvSpPr>
            <a:spLocks noGrp="1" noChangeArrowheads="1"/>
          </p:cNvSpPr>
          <p:nvPr>
            <p:ph type="title"/>
          </p:nvPr>
        </p:nvSpPr>
        <p:spPr/>
        <p:txBody>
          <a:bodyPr/>
          <a:lstStyle/>
          <a:p>
            <a:pPr eaLnBrk="1" hangingPunct="1"/>
            <a:r>
              <a:rPr lang="en-US" sz="2600"/>
              <a:t>Degree distribution</a:t>
            </a:r>
          </a:p>
        </p:txBody>
      </p:sp>
      <p:sp>
        <p:nvSpPr>
          <p:cNvPr id="31751" name="Rectangle 3"/>
          <p:cNvSpPr>
            <a:spLocks noGrp="1" noChangeArrowheads="1"/>
          </p:cNvSpPr>
          <p:nvPr>
            <p:ph type="body" sz="half" idx="1"/>
          </p:nvPr>
        </p:nvSpPr>
        <p:spPr>
          <a:xfrm>
            <a:off x="304800" y="1143000"/>
            <a:ext cx="5029200" cy="5715000"/>
          </a:xfrm>
        </p:spPr>
        <p:txBody>
          <a:bodyPr/>
          <a:lstStyle/>
          <a:p>
            <a:pPr eaLnBrk="1" hangingPunct="1"/>
            <a:r>
              <a:rPr lang="en-US" sz="2000" dirty="0"/>
              <a:t>Degree distribution is the fraction of the nodes that have degree i, i.e.</a:t>
            </a:r>
          </a:p>
          <a:p>
            <a:pPr eaLnBrk="1" hangingPunct="1"/>
            <a:endParaRPr lang="en-US" sz="2000" dirty="0"/>
          </a:p>
          <a:p>
            <a:pPr eaLnBrk="1" hangingPunct="1"/>
            <a:endParaRPr lang="en-US" sz="2000" dirty="0"/>
          </a:p>
          <a:p>
            <a:pPr eaLnBrk="1" hangingPunct="1"/>
            <a:r>
              <a:rPr lang="en-US" sz="2000" dirty="0"/>
              <a:t>Degree of Web graph obeys power law distribution </a:t>
            </a:r>
          </a:p>
          <a:p>
            <a:pPr eaLnBrk="1" hangingPunct="1"/>
            <a:endParaRPr lang="en-US" sz="2000" dirty="0"/>
          </a:p>
          <a:p>
            <a:pPr eaLnBrk="1" hangingPunct="1"/>
            <a:r>
              <a:rPr lang="en-US" sz="2000" dirty="0"/>
              <a:t>Study at Notre Dame University reported </a:t>
            </a:r>
          </a:p>
          <a:p>
            <a:pPr lvl="1" eaLnBrk="1" hangingPunct="1"/>
            <a:r>
              <a:rPr lang="en-US" sz="1800" dirty="0">
                <a:latin typeface="Symbol" charset="2"/>
              </a:rPr>
              <a:t>a </a:t>
            </a:r>
            <a:r>
              <a:rPr lang="en-US" sz="1800" dirty="0"/>
              <a:t>= 2.45 for out-degree distribution</a:t>
            </a:r>
          </a:p>
          <a:p>
            <a:pPr lvl="1" eaLnBrk="1" hangingPunct="1"/>
            <a:r>
              <a:rPr lang="en-US" sz="1800" dirty="0">
                <a:latin typeface="Symbol" charset="2"/>
              </a:rPr>
              <a:t>a</a:t>
            </a:r>
            <a:r>
              <a:rPr lang="en-US" sz="1800" dirty="0"/>
              <a:t> = 2.1 for in-degree distribution</a:t>
            </a:r>
          </a:p>
          <a:p>
            <a:pPr eaLnBrk="1" hangingPunct="1"/>
            <a:r>
              <a:rPr lang="en-US" sz="2000" dirty="0"/>
              <a:t>Random graphs have Poisson distribution</a:t>
            </a:r>
          </a:p>
        </p:txBody>
      </p:sp>
      <p:graphicFrame>
        <p:nvGraphicFramePr>
          <p:cNvPr id="31747" name="Object 3"/>
          <p:cNvGraphicFramePr>
            <a:graphicFrameLocks noChangeAspect="1"/>
          </p:cNvGraphicFramePr>
          <p:nvPr>
            <p:ph sz="quarter" idx="3"/>
          </p:nvPr>
        </p:nvGraphicFramePr>
        <p:xfrm>
          <a:off x="1447800" y="3657600"/>
          <a:ext cx="1752600" cy="676275"/>
        </p:xfrm>
        <a:graphic>
          <a:graphicData uri="http://schemas.openxmlformats.org/presentationml/2006/ole">
            <p:oleObj spid="_x0000_s31747" name="Equation" r:id="rId3" imgW="558720" imgH="215640" progId="Equation.3">
              <p:embed/>
            </p:oleObj>
          </a:graphicData>
        </a:graphic>
      </p:graphicFrame>
      <p:graphicFrame>
        <p:nvGraphicFramePr>
          <p:cNvPr id="31748" name="Object 4"/>
          <p:cNvGraphicFramePr>
            <a:graphicFrameLocks noChangeAspect="1"/>
          </p:cNvGraphicFramePr>
          <p:nvPr/>
        </p:nvGraphicFramePr>
        <p:xfrm>
          <a:off x="533400" y="2057400"/>
          <a:ext cx="4640263" cy="809625"/>
        </p:xfrm>
        <a:graphic>
          <a:graphicData uri="http://schemas.openxmlformats.org/presentationml/2006/ole">
            <p:oleObj spid="_x0000_s31748" name="Equation" r:id="rId4" imgW="2184120" imgH="380880" progId="Equation.3">
              <p:embed/>
            </p:oleObj>
          </a:graphicData>
        </a:graphic>
      </p:graphicFrame>
      <p:sp>
        <p:nvSpPr>
          <p:cNvPr id="31753" name="Rectangle 11"/>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31754" name="Rectangle 12"/>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31755" name="Rectangle 13"/>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31756" name="Rectangle 14"/>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31757" name="Rectangle 15"/>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pic>
        <p:nvPicPr>
          <p:cNvPr id="15" name="Picture 14"/>
          <p:cNvPicPr>
            <a:picLocks noChangeAspect="1"/>
          </p:cNvPicPr>
          <p:nvPr/>
        </p:nvPicPr>
        <p:blipFill>
          <a:blip r:embed="rId5"/>
          <a:stretch>
            <a:fillRect/>
          </a:stretch>
        </p:blipFill>
        <p:spPr>
          <a:xfrm>
            <a:off x="5334000" y="1981200"/>
            <a:ext cx="3535119" cy="2895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example, </a:t>
            </a:r>
            <a:r>
              <a:rPr lang="en-US" dirty="0" err="1" smtClean="0"/>
              <a:t>matlab</a:t>
            </a:r>
            <a:r>
              <a:rPr lang="en-US" dirty="0" smtClean="0"/>
              <a:t> (or Octave)</a:t>
            </a:r>
            <a:endParaRPr lang="en-US" dirty="0"/>
          </a:p>
        </p:txBody>
      </p:sp>
      <p:sp>
        <p:nvSpPr>
          <p:cNvPr id="3" name="Text Placeholder 2"/>
          <p:cNvSpPr>
            <a:spLocks noGrp="1"/>
          </p:cNvSpPr>
          <p:nvPr>
            <p:ph type="body" sz="half" idx="1"/>
          </p:nvPr>
        </p:nvSpPr>
        <p:spPr>
          <a:xfrm>
            <a:off x="304800" y="1219200"/>
            <a:ext cx="3505200" cy="4953000"/>
          </a:xfrm>
        </p:spPr>
        <p:txBody>
          <a:bodyPr/>
          <a:lstStyle/>
          <a:p>
            <a:pPr>
              <a:buNone/>
            </a:pPr>
            <a:endParaRPr lang="en-US" sz="1600" dirty="0" smtClean="0">
              <a:solidFill>
                <a:srgbClr val="000000"/>
              </a:solidFill>
              <a:latin typeface="Courier"/>
              <a:ea typeface="Courier"/>
              <a:cs typeface="Courier"/>
            </a:endParaRPr>
          </a:p>
          <a:p>
            <a:pPr>
              <a:buNone/>
            </a:pPr>
            <a:r>
              <a:rPr lang="en-US" sz="1600" dirty="0" smtClean="0">
                <a:solidFill>
                  <a:srgbClr val="000000"/>
                </a:solidFill>
                <a:latin typeface="Courier"/>
                <a:ea typeface="Courier"/>
                <a:cs typeface="Courier"/>
              </a:rPr>
              <a:t>G=[ 0,1,1,0,0,0,0,0,0,0;</a:t>
            </a:r>
          </a:p>
          <a:p>
            <a:pPr>
              <a:buNone/>
            </a:pPr>
            <a:r>
              <a:rPr lang="en-US" sz="1600" dirty="0" smtClean="0">
                <a:solidFill>
                  <a:srgbClr val="000000"/>
                </a:solidFill>
                <a:latin typeface="Courier"/>
                <a:ea typeface="Courier"/>
                <a:cs typeface="Courier"/>
              </a:rPr>
              <a:t>    0 0 1 1 0 0 0 1 1 0;</a:t>
            </a:r>
          </a:p>
          <a:p>
            <a:pPr>
              <a:buNone/>
            </a:pPr>
            <a:r>
              <a:rPr lang="en-US" sz="1600" dirty="0" smtClean="0">
                <a:solidFill>
                  <a:srgbClr val="000000"/>
                </a:solidFill>
                <a:latin typeface="Courier"/>
                <a:ea typeface="Courier"/>
                <a:cs typeface="Courier"/>
              </a:rPr>
              <a:t>    0 0 0 0 1 1 0 0 0 0;</a:t>
            </a:r>
          </a:p>
          <a:p>
            <a:pPr>
              <a:buNone/>
            </a:pPr>
            <a:r>
              <a:rPr lang="en-US" sz="1600" dirty="0" smtClean="0">
                <a:solidFill>
                  <a:srgbClr val="000000"/>
                </a:solidFill>
                <a:latin typeface="Courier"/>
                <a:ea typeface="Courier"/>
                <a:cs typeface="Courier"/>
              </a:rPr>
              <a:t>    0 0 0 0 0 0 0 1 0 0;</a:t>
            </a:r>
          </a:p>
          <a:p>
            <a:pPr>
              <a:buNone/>
            </a:pPr>
            <a:r>
              <a:rPr lang="en-US" sz="1600" dirty="0" smtClean="0">
                <a:solidFill>
                  <a:srgbClr val="000000"/>
                </a:solidFill>
                <a:latin typeface="Courier"/>
                <a:ea typeface="Courier"/>
                <a:cs typeface="Courier"/>
              </a:rPr>
              <a:t>    0 0 0 0 0 0 0 1 0 0;</a:t>
            </a:r>
          </a:p>
          <a:p>
            <a:pPr>
              <a:buNone/>
            </a:pPr>
            <a:r>
              <a:rPr lang="en-US" sz="1600" dirty="0" smtClean="0">
                <a:solidFill>
                  <a:srgbClr val="000000"/>
                </a:solidFill>
                <a:latin typeface="Courier"/>
                <a:ea typeface="Courier"/>
                <a:cs typeface="Courier"/>
              </a:rPr>
              <a:t>    0 0 0 0 0 0 0 0 0 1;</a:t>
            </a:r>
          </a:p>
          <a:p>
            <a:pPr>
              <a:buNone/>
            </a:pPr>
            <a:r>
              <a:rPr lang="en-US" sz="1600" dirty="0" smtClean="0">
                <a:solidFill>
                  <a:srgbClr val="000000"/>
                </a:solidFill>
                <a:latin typeface="Courier"/>
                <a:ea typeface="Courier"/>
                <a:cs typeface="Courier"/>
              </a:rPr>
              <a:t>    0 0 0 0 0 0 0 0 0 0;</a:t>
            </a:r>
          </a:p>
          <a:p>
            <a:pPr>
              <a:buNone/>
            </a:pPr>
            <a:r>
              <a:rPr lang="en-US" sz="1600" dirty="0" smtClean="0">
                <a:solidFill>
                  <a:srgbClr val="000000"/>
                </a:solidFill>
                <a:latin typeface="Courier"/>
                <a:ea typeface="Courier"/>
                <a:cs typeface="Courier"/>
              </a:rPr>
              <a:t>    0 0 0 0 0 0 0 0 0 0; </a:t>
            </a:r>
          </a:p>
          <a:p>
            <a:pPr>
              <a:buNone/>
            </a:pPr>
            <a:r>
              <a:rPr lang="en-US" sz="1600" dirty="0" smtClean="0">
                <a:solidFill>
                  <a:srgbClr val="000000"/>
                </a:solidFill>
                <a:latin typeface="Courier"/>
                <a:ea typeface="Courier"/>
                <a:cs typeface="Courier"/>
              </a:rPr>
              <a:t>    0 0 0 0 0 0 0 0 0 0;</a:t>
            </a:r>
          </a:p>
          <a:p>
            <a:pPr>
              <a:buNone/>
            </a:pPr>
            <a:r>
              <a:rPr lang="en-US" sz="1600" dirty="0" smtClean="0">
                <a:solidFill>
                  <a:srgbClr val="000000"/>
                </a:solidFill>
                <a:latin typeface="Courier"/>
                <a:ea typeface="Courier"/>
                <a:cs typeface="Courier"/>
              </a:rPr>
              <a:t>    0 1 0 0 0 0 1 0 1 0</a:t>
            </a:r>
          </a:p>
          <a:p>
            <a:pPr>
              <a:buNone/>
            </a:pPr>
            <a:r>
              <a:rPr lang="en-US" sz="1600" dirty="0" smtClean="0">
                <a:solidFill>
                  <a:srgbClr val="000000"/>
                </a:solidFill>
                <a:latin typeface="Courier"/>
                <a:ea typeface="Courier"/>
                <a:cs typeface="Courier"/>
              </a:rPr>
              <a:t>]; </a:t>
            </a:r>
          </a:p>
        </p:txBody>
      </p:sp>
      <p:sp>
        <p:nvSpPr>
          <p:cNvPr id="6" name="Slide Number Placeholder 5"/>
          <p:cNvSpPr>
            <a:spLocks noGrp="1"/>
          </p:cNvSpPr>
          <p:nvPr>
            <p:ph type="sldNum" sz="quarter" idx="10"/>
          </p:nvPr>
        </p:nvSpPr>
        <p:spPr/>
        <p:txBody>
          <a:bodyPr/>
          <a:lstStyle/>
          <a:p>
            <a:pPr>
              <a:defRPr/>
            </a:pPr>
            <a:fld id="{A7DBDDDE-82A1-004A-A1B1-6959CF5F3991}" type="slidenum">
              <a:rPr lang="en-US" altLang="zh-CN" smtClean="0"/>
              <a:pPr>
                <a:defRPr/>
              </a:pPr>
              <a:t>11</a:t>
            </a:fld>
            <a:r>
              <a:rPr lang="en-US" altLang="zh-CN" smtClean="0"/>
              <a:t> </a:t>
            </a:r>
            <a:endParaRPr lang="en-US">
              <a:ea typeface="Arial Unicode MS" charset="0"/>
              <a:cs typeface="Arial Unicode MS" charset="0"/>
            </a:endParaRPr>
          </a:p>
        </p:txBody>
      </p:sp>
      <p:sp>
        <p:nvSpPr>
          <p:cNvPr id="8" name="Text Placeholder 2"/>
          <p:cNvSpPr txBox="1">
            <a:spLocks/>
          </p:cNvSpPr>
          <p:nvPr/>
        </p:nvSpPr>
        <p:spPr bwMode="auto">
          <a:xfrm>
            <a:off x="4038600" y="1295400"/>
            <a:ext cx="3276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indegree</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sum(G</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outdegree</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sum(G</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bin=0:4;</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h</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hist(indegree,bin</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subplot(1,2,1);</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bar(bin,h</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title('indegree</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endParaRPr kumimoji="0" lang="en-US" sz="1600" b="0" i="0" u="none" strike="noStrike" kern="0" cap="none" spc="0" normalizeH="0" baseline="0" noProof="0" dirty="0" smtClean="0">
              <a:ln>
                <a:noFill/>
              </a:ln>
              <a:solidFill>
                <a:srgbClr val="000000"/>
              </a:solidFill>
              <a:effectLst/>
              <a:uLnTx/>
              <a:uFillTx/>
              <a:latin typeface="Courier"/>
              <a:ea typeface="Courier"/>
              <a:cs typeface="Courier"/>
            </a:endParaRP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h</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hist(outdegree,bin</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subplot(1,2,2);</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bar(bin,h</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600" b="0" i="0" u="none" strike="noStrike" kern="0" cap="none" spc="0" normalizeH="0" baseline="0" noProof="0" dirty="0" err="1" smtClean="0">
                <a:ln>
                  <a:noFill/>
                </a:ln>
                <a:solidFill>
                  <a:srgbClr val="000000"/>
                </a:solidFill>
                <a:effectLst/>
                <a:uLnTx/>
                <a:uFillTx/>
                <a:latin typeface="Courier"/>
                <a:ea typeface="Courier"/>
                <a:cs typeface="Courier"/>
              </a:rPr>
              <a:t>title('outdegree</a:t>
            </a:r>
            <a:r>
              <a:rPr kumimoji="0" lang="en-US" sz="1600" b="0" i="0" u="none" strike="noStrike" kern="0" cap="none" spc="0" normalizeH="0" baseline="0" noProof="0" dirty="0" smtClean="0">
                <a:ln>
                  <a:noFill/>
                </a:ln>
                <a:solidFill>
                  <a:srgbClr val="000000"/>
                </a:solidFill>
                <a:effectLst/>
                <a:uLnTx/>
                <a:uFillTx/>
                <a:latin typeface="Courier"/>
                <a:ea typeface="Courier"/>
                <a:cs typeface="Courier"/>
              </a:rPr>
              <a:t>');</a:t>
            </a:r>
            <a:endParaRPr kumimoji="0" lang="en-US" sz="1600" b="0" i="0" u="none" strike="noStrike" kern="0" cap="none" spc="0" normalizeH="0" baseline="0" noProof="0" dirty="0" smtClean="0">
              <a:ln>
                <a:noFill/>
              </a:ln>
              <a:solidFill>
                <a:srgbClr val="663300"/>
              </a:solidFill>
              <a:effectLst/>
              <a:uLnTx/>
              <a:uFillTx/>
              <a:latin typeface="Calibri"/>
              <a:ea typeface="ＭＳ Ｐゴシック" charset="-128"/>
              <a:cs typeface="Calibri"/>
            </a:endParaRP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endParaRPr kumimoji="0" lang="en-US" sz="1600" b="0" i="0" u="none" strike="noStrike" kern="0" cap="none" spc="0" normalizeH="0" baseline="0" noProof="0" dirty="0" smtClean="0">
              <a:ln>
                <a:noFill/>
              </a:ln>
              <a:solidFill>
                <a:srgbClr val="000000"/>
              </a:solidFill>
              <a:effectLst/>
              <a:uLnTx/>
              <a:uFillTx/>
              <a:latin typeface="Courier"/>
              <a:ea typeface="Courier"/>
              <a:cs typeface="Courier"/>
            </a:endParaRP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endParaRPr kumimoji="0" lang="en-US" sz="1600" b="0" i="0" u="none" strike="noStrike" kern="0" cap="none" spc="0" normalizeH="0" baseline="0" noProof="0" dirty="0" smtClean="0">
              <a:ln>
                <a:noFill/>
              </a:ln>
              <a:solidFill>
                <a:srgbClr val="000000"/>
              </a:solidFill>
              <a:effectLst/>
              <a:uLnTx/>
              <a:uFillTx/>
              <a:latin typeface="Courier"/>
              <a:ea typeface="Courier"/>
              <a:cs typeface="Courier"/>
            </a:endParaRPr>
          </a:p>
        </p:txBody>
      </p:sp>
      <p:pic>
        <p:nvPicPr>
          <p:cNvPr id="9" name="Picture 5"/>
          <p:cNvPicPr>
            <a:picLocks noChangeAspect="1" noChangeArrowheads="1"/>
          </p:cNvPicPr>
          <p:nvPr/>
        </p:nvPicPr>
        <p:blipFill>
          <a:blip r:embed="rId2"/>
          <a:srcRect/>
          <a:stretch>
            <a:fillRect/>
          </a:stretch>
        </p:blipFill>
        <p:spPr bwMode="auto">
          <a:xfrm>
            <a:off x="6571652" y="152401"/>
            <a:ext cx="2343748" cy="1981200"/>
          </a:xfrm>
          <a:prstGeom prst="rect">
            <a:avLst/>
          </a:prstGeom>
          <a:noFill/>
          <a:ln w="9525">
            <a:noFill/>
            <a:miter lim="800000"/>
            <a:headEnd/>
            <a:tailEnd/>
          </a:ln>
        </p:spPr>
      </p:pic>
      <p:pic>
        <p:nvPicPr>
          <p:cNvPr id="10" name="Picture 9"/>
          <p:cNvPicPr>
            <a:picLocks noChangeAspect="1"/>
          </p:cNvPicPr>
          <p:nvPr/>
        </p:nvPicPr>
        <p:blipFill>
          <a:blip r:embed="rId3"/>
          <a:stretch>
            <a:fillRect/>
          </a:stretch>
        </p:blipFill>
        <p:spPr>
          <a:xfrm>
            <a:off x="7004323" y="3276600"/>
            <a:ext cx="2139677" cy="1752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3200400" y="6238875"/>
            <a:ext cx="5562600" cy="304800"/>
          </a:xfrm>
        </p:spPr>
        <p:txBody>
          <a:bodyPr/>
          <a:lstStyle/>
          <a:p>
            <a:pPr>
              <a:defRPr/>
            </a:pPr>
            <a:fld id="{10C8D350-FE23-E547-AED4-7E8E52222EB3}" type="slidenum">
              <a:rPr lang="en-US" altLang="zh-CN"/>
              <a:pPr>
                <a:defRPr/>
              </a:pPr>
              <a:t>12</a:t>
            </a:fld>
            <a:r>
              <a:rPr lang="en-US" altLang="zh-CN"/>
              <a:t> </a:t>
            </a:r>
            <a:endParaRPr lang="en-US">
              <a:ea typeface="Arial Unicode MS" charset="0"/>
              <a:cs typeface="Arial Unicode MS" charset="0"/>
            </a:endParaRPr>
          </a:p>
        </p:txBody>
      </p:sp>
      <p:sp>
        <p:nvSpPr>
          <p:cNvPr id="32771" name="Rectangle 2"/>
          <p:cNvSpPr>
            <a:spLocks noGrp="1" noChangeArrowheads="1"/>
          </p:cNvSpPr>
          <p:nvPr>
            <p:ph type="title"/>
          </p:nvPr>
        </p:nvSpPr>
        <p:spPr/>
        <p:txBody>
          <a:bodyPr/>
          <a:lstStyle/>
          <a:p>
            <a:pPr eaLnBrk="1" hangingPunct="1"/>
            <a:r>
              <a:rPr lang="en-US" sz="2600" dirty="0"/>
              <a:t>Power law plotted</a:t>
            </a:r>
          </a:p>
        </p:txBody>
      </p:sp>
      <p:sp>
        <p:nvSpPr>
          <p:cNvPr id="32772" name="Rectangle 3"/>
          <p:cNvSpPr>
            <a:spLocks noGrp="1" noChangeArrowheads="1"/>
          </p:cNvSpPr>
          <p:nvPr>
            <p:ph type="body" idx="1"/>
          </p:nvPr>
        </p:nvSpPr>
        <p:spPr>
          <a:xfrm>
            <a:off x="685800" y="1143000"/>
            <a:ext cx="3886200" cy="5181600"/>
          </a:xfrm>
        </p:spPr>
        <p:txBody>
          <a:bodyPr/>
          <a:lstStyle/>
          <a:p>
            <a:pPr eaLnBrk="1" hangingPunct="1">
              <a:lnSpc>
                <a:spcPct val="90000"/>
              </a:lnSpc>
            </a:pPr>
            <a:r>
              <a:rPr lang="en-US" sz="2000" dirty="0"/>
              <a:t>500 random numbers are generated, following power law with </a:t>
            </a:r>
            <a:r>
              <a:rPr lang="en-US" sz="2000" dirty="0" err="1"/>
              <a:t>xmin</a:t>
            </a:r>
            <a:r>
              <a:rPr lang="en-US" sz="2000" dirty="0"/>
              <a:t>=1, </a:t>
            </a:r>
            <a:r>
              <a:rPr lang="en-US" sz="2000" dirty="0" err="1"/>
              <a:t>alpah</a:t>
            </a:r>
            <a:r>
              <a:rPr lang="en-US" sz="2000" dirty="0"/>
              <a:t>=2</a:t>
            </a:r>
          </a:p>
          <a:p>
            <a:pPr eaLnBrk="1" hangingPunct="1">
              <a:lnSpc>
                <a:spcPct val="90000"/>
              </a:lnSpc>
            </a:pPr>
            <a:r>
              <a:rPr lang="en-US" sz="2000" dirty="0"/>
              <a:t>Subplots C and D are produced using equal bin size (bin size=5)  </a:t>
            </a:r>
          </a:p>
          <a:p>
            <a:pPr eaLnBrk="1" hangingPunct="1">
              <a:lnSpc>
                <a:spcPct val="90000"/>
              </a:lnSpc>
            </a:pPr>
            <a:r>
              <a:rPr lang="en-US" sz="2000" dirty="0"/>
              <a:t>To remove the noise in the tail of subplot (D), we need to use log bin size</a:t>
            </a:r>
          </a:p>
          <a:p>
            <a:pPr eaLnBrk="1" hangingPunct="1">
              <a:lnSpc>
                <a:spcPct val="90000"/>
              </a:lnSpc>
            </a:pPr>
            <a:r>
              <a:rPr lang="en-US" sz="2000" dirty="0"/>
              <a:t>Subplot (F) shows a straight line as desired.</a:t>
            </a:r>
            <a:endParaRPr lang="en-US" sz="2000" dirty="0" smtClean="0"/>
          </a:p>
          <a:p>
            <a:pPr eaLnBrk="1" hangingPunct="1">
              <a:lnSpc>
                <a:spcPct val="90000"/>
              </a:lnSpc>
            </a:pPr>
            <a:r>
              <a:rPr lang="en-US" sz="2000" dirty="0" smtClean="0"/>
              <a:t>Try the  </a:t>
            </a:r>
            <a:r>
              <a:rPr lang="en-US" sz="2000" dirty="0" err="1"/>
              <a:t>matlab</a:t>
            </a:r>
            <a:r>
              <a:rPr lang="en-US" sz="2000" dirty="0"/>
              <a:t> program to experience </a:t>
            </a:r>
            <a:r>
              <a:rPr lang="en-US" sz="2000" dirty="0" smtClean="0"/>
              <a:t>with the </a:t>
            </a:r>
            <a:r>
              <a:rPr lang="en-US" sz="2000" dirty="0"/>
              <a:t>power law</a:t>
            </a:r>
          </a:p>
        </p:txBody>
      </p:sp>
      <p:sp>
        <p:nvSpPr>
          <p:cNvPr id="32774" name="Rectangle 6"/>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32775" name="Rectangle 7"/>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32776" name="Rectangle 8"/>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32777" name="Rectangle 9"/>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32778" name="Rectangle 10"/>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pic>
        <p:nvPicPr>
          <p:cNvPr id="13" name="Picture 12"/>
          <p:cNvPicPr>
            <a:picLocks noChangeAspect="1"/>
          </p:cNvPicPr>
          <p:nvPr/>
        </p:nvPicPr>
        <p:blipFill>
          <a:blip r:embed="rId2"/>
          <a:stretch>
            <a:fillRect/>
          </a:stretch>
        </p:blipFill>
        <p:spPr>
          <a:xfrm>
            <a:off x="5029200" y="609600"/>
            <a:ext cx="3886872" cy="603441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Generate random numbers </a:t>
            </a:r>
            <a:endParaRPr lang="en-US" dirty="0"/>
          </a:p>
        </p:txBody>
      </p:sp>
      <p:sp>
        <p:nvSpPr>
          <p:cNvPr id="3" name="Content Placeholder 2"/>
          <p:cNvSpPr>
            <a:spLocks noGrp="1"/>
          </p:cNvSpPr>
          <p:nvPr>
            <p:ph idx="1"/>
          </p:nvPr>
        </p:nvSpPr>
        <p:spPr/>
        <p:txBody>
          <a:bodyPr/>
          <a:lstStyle/>
          <a:p>
            <a:r>
              <a:rPr lang="en-US" dirty="0" smtClean="0">
                <a:solidFill>
                  <a:srgbClr val="000000"/>
                </a:solidFill>
                <a:ea typeface="Courier"/>
              </a:rPr>
              <a:t>Generate uniform random numbers </a:t>
            </a:r>
          </a:p>
          <a:p>
            <a:pPr lvl="1"/>
            <a:r>
              <a:rPr lang="en-US" dirty="0" smtClean="0">
                <a:solidFill>
                  <a:srgbClr val="000000"/>
                </a:solidFill>
                <a:ea typeface="Courier"/>
              </a:rPr>
              <a:t>rand(n,1)</a:t>
            </a:r>
          </a:p>
          <a:p>
            <a:r>
              <a:rPr lang="en-US" dirty="0" smtClean="0">
                <a:solidFill>
                  <a:srgbClr val="000000"/>
                </a:solidFill>
                <a:ea typeface="Courier"/>
              </a:rPr>
              <a:t>Generate power law random numbers using transformation method</a:t>
            </a:r>
          </a:p>
          <a:p>
            <a:pPr>
              <a:buNone/>
            </a:pPr>
            <a:r>
              <a:rPr lang="en-US" sz="1200" dirty="0" err="1" smtClean="0">
                <a:solidFill>
                  <a:srgbClr val="000000"/>
                </a:solidFill>
                <a:latin typeface="Courier"/>
                <a:ea typeface="Courier"/>
                <a:cs typeface="Courier"/>
              </a:rPr>
              <a:t>n</a:t>
            </a:r>
            <a:r>
              <a:rPr lang="en-US" sz="1200" dirty="0" smtClean="0">
                <a:solidFill>
                  <a:srgbClr val="000000"/>
                </a:solidFill>
                <a:latin typeface="Courier"/>
                <a:ea typeface="Courier"/>
                <a:cs typeface="Courier"/>
              </a:rPr>
              <a:t>=500;</a:t>
            </a:r>
          </a:p>
          <a:p>
            <a:pPr>
              <a:buNone/>
            </a:pPr>
            <a:r>
              <a:rPr lang="en-US" sz="1200" dirty="0" smtClean="0">
                <a:solidFill>
                  <a:srgbClr val="000000"/>
                </a:solidFill>
                <a:latin typeface="Courier"/>
                <a:ea typeface="Courier"/>
                <a:cs typeface="Courier"/>
              </a:rPr>
              <a:t>alpha=2;</a:t>
            </a:r>
          </a:p>
          <a:p>
            <a:pPr>
              <a:buNone/>
            </a:pPr>
            <a:r>
              <a:rPr lang="en-US" sz="1200" dirty="0" err="1" smtClean="0">
                <a:solidFill>
                  <a:srgbClr val="000000"/>
                </a:solidFill>
                <a:latin typeface="Courier"/>
                <a:ea typeface="Courier"/>
                <a:cs typeface="Courier"/>
              </a:rPr>
              <a:t>xmin</a:t>
            </a:r>
            <a:r>
              <a:rPr lang="en-US" sz="1200" dirty="0" smtClean="0">
                <a:solidFill>
                  <a:srgbClr val="000000"/>
                </a:solidFill>
                <a:latin typeface="Courier"/>
                <a:ea typeface="Courier"/>
                <a:cs typeface="Courier"/>
              </a:rPr>
              <a:t>=1;</a:t>
            </a:r>
          </a:p>
          <a:p>
            <a:pPr>
              <a:buNone/>
            </a:pPr>
            <a:r>
              <a:rPr lang="en-US" sz="1200" dirty="0" smtClean="0">
                <a:solidFill>
                  <a:srgbClr val="000000"/>
                </a:solidFill>
                <a:latin typeface="Courier"/>
                <a:ea typeface="Courier"/>
                <a:cs typeface="Courier"/>
              </a:rPr>
              <a:t>%generate </a:t>
            </a:r>
            <a:r>
              <a:rPr lang="en-US" sz="1200" dirty="0" err="1" smtClean="0">
                <a:solidFill>
                  <a:srgbClr val="000000"/>
                </a:solidFill>
                <a:latin typeface="Courier"/>
                <a:ea typeface="Courier"/>
                <a:cs typeface="Courier"/>
              </a:rPr>
              <a:t>n</a:t>
            </a:r>
            <a:r>
              <a:rPr lang="en-US" sz="1200" dirty="0" smtClean="0">
                <a:solidFill>
                  <a:srgbClr val="000000"/>
                </a:solidFill>
                <a:latin typeface="Courier"/>
                <a:ea typeface="Courier"/>
                <a:cs typeface="Courier"/>
              </a:rPr>
              <a:t> random numbers following power law</a:t>
            </a:r>
          </a:p>
          <a:p>
            <a:pPr>
              <a:buNone/>
            </a:pPr>
            <a:r>
              <a:rPr lang="en-US" sz="1200" dirty="0" err="1" smtClean="0">
                <a:solidFill>
                  <a:srgbClr val="000000"/>
                </a:solidFill>
                <a:latin typeface="Courier"/>
                <a:ea typeface="Courier"/>
                <a:cs typeface="Courier"/>
              </a:rPr>
              <a:t>rawData</a:t>
            </a:r>
            <a:r>
              <a:rPr lang="en-US" sz="1200" dirty="0" smtClean="0">
                <a:solidFill>
                  <a:srgbClr val="000000"/>
                </a:solidFill>
                <a:latin typeface="Courier"/>
                <a:ea typeface="Courier"/>
                <a:cs typeface="Courier"/>
              </a:rPr>
              <a:t> = </a:t>
            </a:r>
            <a:r>
              <a:rPr lang="en-US" sz="1200" dirty="0" err="1" smtClean="0">
                <a:solidFill>
                  <a:srgbClr val="000000"/>
                </a:solidFill>
                <a:latin typeface="Courier"/>
                <a:ea typeface="Courier"/>
                <a:cs typeface="Courier"/>
              </a:rPr>
              <a:t>xmin</a:t>
            </a:r>
            <a:r>
              <a:rPr lang="en-US" sz="1200" dirty="0" smtClean="0">
                <a:solidFill>
                  <a:srgbClr val="000000"/>
                </a:solidFill>
                <a:latin typeface="Courier"/>
                <a:ea typeface="Courier"/>
                <a:cs typeface="Courier"/>
              </a:rPr>
              <a:t>*(1-rand(n,1)).^(-1/(alpha-1));</a:t>
            </a:r>
          </a:p>
          <a:p>
            <a:pPr>
              <a:buNone/>
            </a:pPr>
            <a:endParaRPr lang="en-US" sz="1200" dirty="0" smtClean="0">
              <a:solidFill>
                <a:srgbClr val="000000"/>
              </a:solidFill>
              <a:latin typeface="Courier"/>
              <a:ea typeface="Courier"/>
              <a:cs typeface="Courier"/>
            </a:endParaRPr>
          </a:p>
        </p:txBody>
      </p:sp>
      <p:sp>
        <p:nvSpPr>
          <p:cNvPr id="4" name="Slide Number Placeholder 3"/>
          <p:cNvSpPr>
            <a:spLocks noGrp="1"/>
          </p:cNvSpPr>
          <p:nvPr>
            <p:ph type="sldNum" sz="quarter" idx="10"/>
          </p:nvPr>
        </p:nvSpPr>
        <p:spPr/>
        <p:txBody>
          <a:bodyPr/>
          <a:lstStyle/>
          <a:p>
            <a:pPr>
              <a:defRPr/>
            </a:pPr>
            <a:fld id="{B685F590-074F-3143-BE17-D7D88D6C7C83}" type="slidenum">
              <a:rPr lang="en-US" altLang="zh-CN" smtClean="0"/>
              <a:pPr>
                <a:defRPr/>
              </a:pPr>
              <a:t>13</a:t>
            </a:fld>
            <a:r>
              <a:rPr lang="en-US" altLang="zh-CN" smtClean="0"/>
              <a:t> </a:t>
            </a:r>
            <a:endParaRPr lang="en-US">
              <a:ea typeface="Arial Unicode MS" charset="0"/>
              <a:cs typeface="Arial Unicode MS"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the power law data</a:t>
            </a:r>
            <a:endParaRPr lang="en-US" dirty="0"/>
          </a:p>
        </p:txBody>
      </p:sp>
      <p:sp>
        <p:nvSpPr>
          <p:cNvPr id="3" name="Content Placeholder 2"/>
          <p:cNvSpPr>
            <a:spLocks noGrp="1"/>
          </p:cNvSpPr>
          <p:nvPr>
            <p:ph idx="1"/>
          </p:nvPr>
        </p:nvSpPr>
        <p:spPr/>
        <p:txBody>
          <a:bodyPr/>
          <a:lstStyle/>
          <a:p>
            <a:pPr>
              <a:buNone/>
            </a:pPr>
            <a:r>
              <a:rPr lang="en-US" sz="1200" dirty="0" smtClean="0">
                <a:solidFill>
                  <a:srgbClr val="000000"/>
                </a:solidFill>
                <a:latin typeface="Courier"/>
                <a:ea typeface="Courier"/>
                <a:cs typeface="Courier"/>
              </a:rPr>
              <a:t>subplot(3,2,1);</a:t>
            </a:r>
          </a:p>
          <a:p>
            <a:pPr>
              <a:buNone/>
            </a:pPr>
            <a:r>
              <a:rPr lang="en-US" sz="1200" dirty="0" smtClean="0">
                <a:solidFill>
                  <a:srgbClr val="000000"/>
                </a:solidFill>
                <a:latin typeface="Courier"/>
                <a:ea typeface="Courier"/>
                <a:cs typeface="Courier"/>
              </a:rPr>
              <a:t>scatter(1:n, </a:t>
            </a:r>
            <a:r>
              <a:rPr lang="en-US" sz="1200" dirty="0" err="1" smtClean="0">
                <a:solidFill>
                  <a:srgbClr val="000000"/>
                </a:solidFill>
                <a:latin typeface="Courier"/>
                <a:ea typeface="Courier"/>
                <a:cs typeface="Courier"/>
              </a:rPr>
              <a:t>rawData</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title('(A</a:t>
            </a:r>
            <a:r>
              <a:rPr lang="en-US" sz="1200" dirty="0" smtClean="0">
                <a:solidFill>
                  <a:srgbClr val="000000"/>
                </a:solidFill>
                <a:latin typeface="Courier"/>
                <a:ea typeface="Courier"/>
                <a:cs typeface="Courier"/>
              </a:rPr>
              <a:t>) Scatter plot of 500 random data');</a:t>
            </a:r>
          </a:p>
          <a:p>
            <a:pPr>
              <a:buNone/>
            </a:pPr>
            <a:endParaRPr lang="en-US" sz="1200" dirty="0" smtClean="0">
              <a:solidFill>
                <a:srgbClr val="000000"/>
              </a:solidFill>
              <a:latin typeface="Courier"/>
              <a:ea typeface="Courier"/>
              <a:cs typeface="Courier"/>
            </a:endParaRPr>
          </a:p>
          <a:p>
            <a:pPr>
              <a:buNone/>
            </a:pPr>
            <a:r>
              <a:rPr lang="en-US" sz="1200" dirty="0" smtClean="0">
                <a:solidFill>
                  <a:srgbClr val="000000"/>
                </a:solidFill>
                <a:latin typeface="Courier"/>
                <a:ea typeface="Courier"/>
                <a:cs typeface="Courier"/>
              </a:rPr>
              <a:t>subplot(3,2,2);</a:t>
            </a:r>
          </a:p>
          <a:p>
            <a:pPr>
              <a:buNone/>
            </a:pPr>
            <a:r>
              <a:rPr lang="en-US" sz="1200" dirty="0" smtClean="0">
                <a:solidFill>
                  <a:srgbClr val="000000"/>
                </a:solidFill>
                <a:latin typeface="Courier"/>
                <a:ea typeface="Courier"/>
                <a:cs typeface="Courier"/>
              </a:rPr>
              <a:t>scatter(1:n, </a:t>
            </a:r>
            <a:r>
              <a:rPr lang="en-US" sz="1200" dirty="0" err="1" smtClean="0">
                <a:solidFill>
                  <a:srgbClr val="000000"/>
                </a:solidFill>
                <a:latin typeface="Courier"/>
                <a:ea typeface="Courier"/>
                <a:cs typeface="Courier"/>
              </a:rPr>
              <a:t>rawData</a:t>
            </a:r>
            <a:r>
              <a:rPr lang="en-US" sz="1200" dirty="0" smtClean="0">
                <a:solidFill>
                  <a:srgbClr val="000000"/>
                </a:solidFill>
                <a:latin typeface="Courier"/>
                <a:ea typeface="Courier"/>
                <a:cs typeface="Courier"/>
              </a:rPr>
              <a:t>, rawData.^(0.5),rawData);</a:t>
            </a:r>
          </a:p>
          <a:p>
            <a:pPr>
              <a:buNone/>
            </a:pPr>
            <a:r>
              <a:rPr lang="en-US" sz="1200" dirty="0" err="1" smtClean="0">
                <a:solidFill>
                  <a:srgbClr val="000000"/>
                </a:solidFill>
                <a:latin typeface="Courier"/>
                <a:ea typeface="Courier"/>
                <a:cs typeface="Courier"/>
              </a:rPr>
              <a:t>title('(B</a:t>
            </a:r>
            <a:r>
              <a:rPr lang="en-US" sz="1200" dirty="0" smtClean="0">
                <a:solidFill>
                  <a:srgbClr val="000000"/>
                </a:solidFill>
                <a:latin typeface="Courier"/>
                <a:ea typeface="Courier"/>
                <a:cs typeface="Courier"/>
              </a:rPr>
              <a:t>) Crowded dots are plotted in smaller size');</a:t>
            </a:r>
          </a:p>
          <a:p>
            <a:pPr>
              <a:buNone/>
            </a:pPr>
            <a:endParaRPr lang="en-US" sz="1200" dirty="0" smtClean="0">
              <a:solidFill>
                <a:srgbClr val="000000"/>
              </a:solidFill>
              <a:latin typeface="Courier"/>
              <a:ea typeface="Courier"/>
              <a:cs typeface="Courier"/>
            </a:endParaRPr>
          </a:p>
          <a:p>
            <a:pPr>
              <a:buNone/>
            </a:pPr>
            <a:r>
              <a:rPr lang="en-US" sz="1200" dirty="0" err="1" smtClean="0">
                <a:solidFill>
                  <a:srgbClr val="000000"/>
                </a:solidFill>
                <a:latin typeface="Courier"/>
                <a:ea typeface="Courier"/>
                <a:cs typeface="Courier"/>
              </a:rPr>
              <a:t>b</a:t>
            </a:r>
            <a:r>
              <a:rPr lang="en-US" sz="1200" dirty="0" smtClean="0">
                <a:solidFill>
                  <a:srgbClr val="000000"/>
                </a:solidFill>
                <a:latin typeface="Courier"/>
                <a:ea typeface="Courier"/>
                <a:cs typeface="Courier"/>
              </a:rPr>
              <a:t>=5;</a:t>
            </a:r>
          </a:p>
          <a:p>
            <a:pPr>
              <a:buNone/>
            </a:pPr>
            <a:r>
              <a:rPr lang="en-US" sz="1200" dirty="0" smtClean="0">
                <a:solidFill>
                  <a:srgbClr val="000000"/>
                </a:solidFill>
                <a:latin typeface="Courier"/>
                <a:ea typeface="Courier"/>
                <a:cs typeface="Courier"/>
              </a:rPr>
              <a:t>bins=1:b:n;</a:t>
            </a:r>
          </a:p>
          <a:p>
            <a:pPr>
              <a:buNone/>
            </a:pPr>
            <a:r>
              <a:rPr lang="en-US" sz="1200" dirty="0" err="1" smtClean="0">
                <a:solidFill>
                  <a:srgbClr val="000000"/>
                </a:solidFill>
                <a:latin typeface="Courier"/>
                <a:ea typeface="Courier"/>
                <a:cs typeface="Courier"/>
              </a:rPr>
              <a:t>h</a:t>
            </a:r>
            <a:r>
              <a:rPr lang="en-US" sz="1200" dirty="0" smtClean="0">
                <a:solidFill>
                  <a:srgbClr val="000000"/>
                </a:solidFill>
                <a:latin typeface="Courier"/>
                <a:ea typeface="Courier"/>
                <a:cs typeface="Courier"/>
              </a:rPr>
              <a:t>=</a:t>
            </a:r>
            <a:r>
              <a:rPr lang="en-US" sz="1200" dirty="0" err="1" smtClean="0">
                <a:solidFill>
                  <a:srgbClr val="000000"/>
                </a:solidFill>
                <a:latin typeface="Courier"/>
                <a:ea typeface="Courier"/>
                <a:cs typeface="Courier"/>
              </a:rPr>
              <a:t>hist(rawData</a:t>
            </a:r>
            <a:r>
              <a:rPr lang="en-US" sz="1200" dirty="0" smtClean="0">
                <a:solidFill>
                  <a:srgbClr val="000000"/>
                </a:solidFill>
                <a:latin typeface="Courier"/>
                <a:ea typeface="Courier"/>
                <a:cs typeface="Courier"/>
              </a:rPr>
              <a:t>, bins);</a:t>
            </a:r>
          </a:p>
          <a:p>
            <a:pPr>
              <a:buNone/>
            </a:pPr>
            <a:r>
              <a:rPr lang="en-US" sz="1200" dirty="0" smtClean="0">
                <a:solidFill>
                  <a:srgbClr val="000000"/>
                </a:solidFill>
                <a:latin typeface="Courier"/>
                <a:ea typeface="Courier"/>
                <a:cs typeface="Courier"/>
              </a:rPr>
              <a:t>subplot(3,2,3);</a:t>
            </a:r>
          </a:p>
          <a:p>
            <a:pPr>
              <a:buNone/>
            </a:pPr>
            <a:r>
              <a:rPr lang="en-US" sz="1200" dirty="0" err="1" smtClean="0">
                <a:solidFill>
                  <a:srgbClr val="000000"/>
                </a:solidFill>
                <a:latin typeface="Courier"/>
                <a:ea typeface="Courier"/>
                <a:cs typeface="Courier"/>
              </a:rPr>
              <a:t>plot(h</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o</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xlabel('value</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ylabel('frequency</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title('(C</a:t>
            </a:r>
            <a:r>
              <a:rPr lang="en-US" sz="1200" dirty="0" smtClean="0">
                <a:solidFill>
                  <a:srgbClr val="000000"/>
                </a:solidFill>
                <a:latin typeface="Courier"/>
                <a:ea typeface="Courier"/>
                <a:cs typeface="Courier"/>
              </a:rPr>
              <a:t>) Histogram of equal bin size');</a:t>
            </a:r>
          </a:p>
          <a:p>
            <a:pPr>
              <a:buNone/>
            </a:pPr>
            <a:endParaRPr lang="en-US" sz="1200" dirty="0" smtClean="0">
              <a:solidFill>
                <a:srgbClr val="000000"/>
              </a:solidFill>
              <a:latin typeface="Courier"/>
              <a:ea typeface="Courier"/>
              <a:cs typeface="Courier"/>
            </a:endParaRPr>
          </a:p>
        </p:txBody>
      </p:sp>
      <p:sp>
        <p:nvSpPr>
          <p:cNvPr id="4" name="Slide Number Placeholder 3"/>
          <p:cNvSpPr>
            <a:spLocks noGrp="1"/>
          </p:cNvSpPr>
          <p:nvPr>
            <p:ph type="sldNum" sz="quarter" idx="10"/>
          </p:nvPr>
        </p:nvSpPr>
        <p:spPr/>
        <p:txBody>
          <a:bodyPr/>
          <a:lstStyle/>
          <a:p>
            <a:pPr>
              <a:defRPr/>
            </a:pPr>
            <a:fld id="{B685F590-074F-3143-BE17-D7D88D6C7C83}" type="slidenum">
              <a:rPr lang="en-US" altLang="zh-CN" smtClean="0"/>
              <a:pPr>
                <a:defRPr/>
              </a:pPr>
              <a:t>14</a:t>
            </a:fld>
            <a:r>
              <a:rPr lang="en-US" altLang="zh-CN" smtClean="0"/>
              <a:t> </a:t>
            </a:r>
            <a:endParaRPr lang="en-US">
              <a:ea typeface="Arial Unicode MS" charset="0"/>
              <a:cs typeface="Arial Unicode M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Loglog</a:t>
            </a:r>
            <a:r>
              <a:rPr lang="en-US" dirty="0" smtClean="0"/>
              <a:t> plot</a:t>
            </a:r>
            <a:endParaRPr lang="en-US" dirty="0"/>
          </a:p>
        </p:txBody>
      </p:sp>
      <p:sp>
        <p:nvSpPr>
          <p:cNvPr id="3" name="Content Placeholder 2"/>
          <p:cNvSpPr>
            <a:spLocks noGrp="1"/>
          </p:cNvSpPr>
          <p:nvPr>
            <p:ph idx="1"/>
          </p:nvPr>
        </p:nvSpPr>
        <p:spPr>
          <a:xfrm>
            <a:off x="304800" y="1219200"/>
            <a:ext cx="3810000" cy="5105400"/>
          </a:xfrm>
        </p:spPr>
        <p:txBody>
          <a:bodyPr/>
          <a:lstStyle/>
          <a:p>
            <a:pPr>
              <a:buNone/>
            </a:pPr>
            <a:r>
              <a:rPr lang="en-US" sz="1200" dirty="0" smtClean="0">
                <a:solidFill>
                  <a:srgbClr val="000000"/>
                </a:solidFill>
                <a:latin typeface="Courier"/>
                <a:ea typeface="Courier"/>
                <a:cs typeface="Courier"/>
              </a:rPr>
              <a:t>subplot(3,2,4);</a:t>
            </a:r>
          </a:p>
          <a:p>
            <a:pPr>
              <a:buNone/>
            </a:pPr>
            <a:r>
              <a:rPr lang="en-US" sz="1200" dirty="0" err="1" smtClean="0">
                <a:solidFill>
                  <a:srgbClr val="000000"/>
                </a:solidFill>
                <a:latin typeface="Courier"/>
                <a:ea typeface="Courier"/>
                <a:cs typeface="Courier"/>
              </a:rPr>
              <a:t>Loglog(bins</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h</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o</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xlabel('value</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ylabel('frequency</a:t>
            </a:r>
            <a:r>
              <a:rPr lang="en-US" sz="1200" dirty="0" smtClean="0">
                <a:solidFill>
                  <a:srgbClr val="000000"/>
                </a:solidFill>
                <a:latin typeface="Courier"/>
                <a:ea typeface="Courier"/>
                <a:cs typeface="Courier"/>
              </a:rPr>
              <a:t>');</a:t>
            </a:r>
          </a:p>
          <a:p>
            <a:pPr>
              <a:buNone/>
            </a:pPr>
            <a:endParaRPr lang="en-US" sz="1200" dirty="0" smtClean="0">
              <a:solidFill>
                <a:srgbClr val="000000"/>
              </a:solidFill>
              <a:latin typeface="Courier"/>
              <a:ea typeface="Courier"/>
              <a:cs typeface="Courier"/>
            </a:endParaRPr>
          </a:p>
          <a:p>
            <a:pPr>
              <a:buNone/>
            </a:pPr>
            <a:r>
              <a:rPr lang="en-US" sz="1200" dirty="0" smtClean="0">
                <a:solidFill>
                  <a:srgbClr val="000000"/>
                </a:solidFill>
                <a:latin typeface="Courier"/>
                <a:ea typeface="Courier"/>
                <a:cs typeface="Courier"/>
              </a:rPr>
              <a:t>binslog(1)=1;</a:t>
            </a:r>
          </a:p>
          <a:p>
            <a:pPr>
              <a:buNone/>
            </a:pPr>
            <a:r>
              <a:rPr lang="en-US" sz="1200" dirty="0" smtClean="0">
                <a:solidFill>
                  <a:srgbClr val="000000"/>
                </a:solidFill>
                <a:latin typeface="Courier"/>
                <a:ea typeface="Courier"/>
                <a:cs typeface="Courier"/>
              </a:rPr>
              <a:t>for </a:t>
            </a:r>
            <a:r>
              <a:rPr lang="en-US" sz="1200" dirty="0" err="1" smtClean="0">
                <a:solidFill>
                  <a:srgbClr val="000000"/>
                </a:solidFill>
                <a:latin typeface="Courier"/>
                <a:ea typeface="Courier"/>
                <a:cs typeface="Courier"/>
              </a:rPr>
              <a:t>j</a:t>
            </a:r>
            <a:r>
              <a:rPr lang="en-US" sz="1200" dirty="0" smtClean="0">
                <a:solidFill>
                  <a:srgbClr val="000000"/>
                </a:solidFill>
                <a:latin typeface="Courier"/>
                <a:ea typeface="Courier"/>
                <a:cs typeface="Courier"/>
              </a:rPr>
              <a:t>=1:7</a:t>
            </a:r>
          </a:p>
          <a:p>
            <a:pPr>
              <a:buNone/>
            </a:pPr>
            <a:r>
              <a:rPr lang="en-US" sz="1200" dirty="0" smtClean="0">
                <a:solidFill>
                  <a:srgbClr val="000000"/>
                </a:solidFill>
                <a:latin typeface="Courier"/>
                <a:ea typeface="Courier"/>
                <a:cs typeface="Courier"/>
              </a:rPr>
              <a:t>    b2(j)=2^j</a:t>
            </a:r>
          </a:p>
          <a:p>
            <a:pPr>
              <a:buNone/>
            </a:pPr>
            <a:r>
              <a:rPr lang="en-US" sz="1200" dirty="0" smtClean="0">
                <a:solidFill>
                  <a:srgbClr val="000000"/>
                </a:solidFill>
                <a:latin typeface="Courier"/>
                <a:ea typeface="Courier"/>
                <a:cs typeface="Courier"/>
              </a:rPr>
              <a:t>    binslog(j+1)=binslog(j)+b2(j);</a:t>
            </a:r>
          </a:p>
          <a:p>
            <a:pPr>
              <a:buNone/>
            </a:pPr>
            <a:r>
              <a:rPr lang="en-US" sz="1200" dirty="0" smtClean="0">
                <a:solidFill>
                  <a:srgbClr val="000000"/>
                </a:solidFill>
                <a:latin typeface="Courier"/>
                <a:ea typeface="Courier"/>
                <a:cs typeface="Courier"/>
              </a:rPr>
              <a:t>end;</a:t>
            </a:r>
          </a:p>
          <a:p>
            <a:pPr>
              <a:buNone/>
            </a:pPr>
            <a:r>
              <a:rPr lang="en-US" sz="1200" dirty="0" smtClean="0">
                <a:solidFill>
                  <a:srgbClr val="000000"/>
                </a:solidFill>
                <a:latin typeface="Courier"/>
                <a:ea typeface="Courier"/>
                <a:cs typeface="Courier"/>
              </a:rPr>
              <a:t>subplot(3,2,5);</a:t>
            </a:r>
          </a:p>
          <a:p>
            <a:pPr>
              <a:buNone/>
            </a:pPr>
            <a:r>
              <a:rPr lang="en-US" sz="1200" dirty="0" err="1" smtClean="0">
                <a:solidFill>
                  <a:srgbClr val="000000"/>
                </a:solidFill>
                <a:latin typeface="Courier"/>
                <a:ea typeface="Courier"/>
                <a:cs typeface="Courier"/>
              </a:rPr>
              <a:t>h</a:t>
            </a:r>
            <a:r>
              <a:rPr lang="en-US" sz="1200" dirty="0" smtClean="0">
                <a:solidFill>
                  <a:srgbClr val="000000"/>
                </a:solidFill>
                <a:latin typeface="Courier"/>
                <a:ea typeface="Courier"/>
                <a:cs typeface="Courier"/>
              </a:rPr>
              <a:t>=</a:t>
            </a:r>
            <a:r>
              <a:rPr lang="en-US" sz="1200" dirty="0" err="1" smtClean="0">
                <a:solidFill>
                  <a:srgbClr val="000000"/>
                </a:solidFill>
                <a:latin typeface="Courier"/>
                <a:ea typeface="Courier"/>
                <a:cs typeface="Courier"/>
              </a:rPr>
              <a:t>hist(rawData</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binslog</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plot(binslog</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h</a:t>
            </a:r>
            <a:r>
              <a:rPr lang="en-US" sz="1200" dirty="0" smtClean="0">
                <a:solidFill>
                  <a:srgbClr val="000000"/>
                </a:solidFill>
                <a:latin typeface="Courier"/>
                <a:ea typeface="Courier"/>
                <a:cs typeface="Courier"/>
              </a:rPr>
              <a:t>, '</a:t>
            </a:r>
            <a:r>
              <a:rPr lang="en-US" sz="1200" dirty="0" err="1" smtClean="0">
                <a:solidFill>
                  <a:srgbClr val="000000"/>
                </a:solidFill>
                <a:latin typeface="Courier"/>
                <a:ea typeface="Courier"/>
                <a:cs typeface="Courier"/>
              </a:rPr>
              <a:t>o</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xlabel('value</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ylabel('frequency</a:t>
            </a:r>
            <a:r>
              <a:rPr lang="en-US" sz="1200" dirty="0" smtClean="0">
                <a:solidFill>
                  <a:srgbClr val="000000"/>
                </a:solidFill>
                <a:latin typeface="Courier"/>
                <a:ea typeface="Courier"/>
                <a:cs typeface="Courier"/>
              </a:rPr>
              <a:t>');</a:t>
            </a:r>
          </a:p>
          <a:p>
            <a:pPr>
              <a:buNone/>
            </a:pPr>
            <a:r>
              <a:rPr lang="en-US" sz="1200" dirty="0" err="1" smtClean="0">
                <a:solidFill>
                  <a:srgbClr val="000000"/>
                </a:solidFill>
                <a:latin typeface="Courier"/>
                <a:ea typeface="Courier"/>
                <a:cs typeface="Courier"/>
              </a:rPr>
              <a:t>title('(E)Histogram</a:t>
            </a:r>
            <a:r>
              <a:rPr lang="en-US" sz="1200" dirty="0" smtClean="0">
                <a:solidFill>
                  <a:srgbClr val="000000"/>
                </a:solidFill>
                <a:latin typeface="Courier"/>
                <a:ea typeface="Courier"/>
                <a:cs typeface="Courier"/>
              </a:rPr>
              <a:t> of log bin size');</a:t>
            </a:r>
          </a:p>
          <a:p>
            <a:pPr>
              <a:buNone/>
            </a:pPr>
            <a:endParaRPr lang="en-US" sz="1200" dirty="0" smtClean="0">
              <a:solidFill>
                <a:srgbClr val="000000"/>
              </a:solidFill>
              <a:latin typeface="Courier"/>
              <a:ea typeface="Courier"/>
              <a:cs typeface="Courier"/>
            </a:endParaRPr>
          </a:p>
          <a:p>
            <a:endParaRPr lang="en-US" sz="1200" dirty="0"/>
          </a:p>
        </p:txBody>
      </p:sp>
      <p:sp>
        <p:nvSpPr>
          <p:cNvPr id="4" name="Slide Number Placeholder 3"/>
          <p:cNvSpPr>
            <a:spLocks noGrp="1"/>
          </p:cNvSpPr>
          <p:nvPr>
            <p:ph type="sldNum" sz="quarter" idx="10"/>
          </p:nvPr>
        </p:nvSpPr>
        <p:spPr/>
        <p:txBody>
          <a:bodyPr/>
          <a:lstStyle/>
          <a:p>
            <a:pPr>
              <a:defRPr/>
            </a:pPr>
            <a:fld id="{B685F590-074F-3143-BE17-D7D88D6C7C83}" type="slidenum">
              <a:rPr lang="en-US" altLang="zh-CN" smtClean="0"/>
              <a:pPr>
                <a:defRPr/>
              </a:pPr>
              <a:t>15</a:t>
            </a:fld>
            <a:r>
              <a:rPr lang="en-US" altLang="zh-CN" smtClean="0"/>
              <a:t> </a:t>
            </a:r>
            <a:endParaRPr lang="en-US">
              <a:ea typeface="Arial Unicode MS" charset="0"/>
              <a:cs typeface="Arial Unicode MS" charset="0"/>
            </a:endParaRPr>
          </a:p>
        </p:txBody>
      </p:sp>
      <p:sp>
        <p:nvSpPr>
          <p:cNvPr id="5" name="Content Placeholder 2"/>
          <p:cNvSpPr txBox="1">
            <a:spLocks/>
          </p:cNvSpPr>
          <p:nvPr/>
        </p:nvSpPr>
        <p:spPr bwMode="auto">
          <a:xfrm>
            <a:off x="4800600" y="1219200"/>
            <a:ext cx="3810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subplot(3,2,6);</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h</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a:t>
            </a: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hist(rawData</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 </a:t>
            </a: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binslog</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plot(log10(binslog), log10(h), '</a:t>
            </a: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o</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xlabel('value</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ylabel('frequency</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a:t>
            </a:r>
          </a:p>
          <a:p>
            <a:pPr marL="236538" marR="0" lvl="0" indent="-236538" algn="l" defTabSz="914400" rtl="0" eaLnBrk="0" fontAlgn="base" latinLnBrk="0" hangingPunct="0">
              <a:lnSpc>
                <a:spcPct val="100000"/>
              </a:lnSpc>
              <a:spcBef>
                <a:spcPct val="70000"/>
              </a:spcBef>
              <a:spcAft>
                <a:spcPct val="0"/>
              </a:spcAft>
              <a:buClrTx/>
              <a:buSzPct val="115000"/>
              <a:buFontTx/>
              <a:buNone/>
              <a:tabLst/>
              <a:defRPr/>
            </a:pPr>
            <a:r>
              <a:rPr kumimoji="0" lang="en-US" sz="1200" b="0" i="0" u="none" strike="noStrike" kern="0" cap="none" spc="0" normalizeH="0" baseline="0" noProof="0" dirty="0" err="1" smtClean="0">
                <a:ln>
                  <a:noFill/>
                </a:ln>
                <a:solidFill>
                  <a:srgbClr val="000000"/>
                </a:solidFill>
                <a:effectLst/>
                <a:uLnTx/>
                <a:uFillTx/>
                <a:latin typeface="Courier"/>
                <a:ea typeface="Courier"/>
                <a:cs typeface="Courier"/>
              </a:rPr>
              <a:t>title('(F</a:t>
            </a:r>
            <a:r>
              <a:rPr kumimoji="0" lang="en-US" sz="1200" b="0" i="0" u="none" strike="noStrike" kern="0" cap="none" spc="0" normalizeH="0" baseline="0" noProof="0" dirty="0" smtClean="0">
                <a:ln>
                  <a:noFill/>
                </a:ln>
                <a:solidFill>
                  <a:srgbClr val="000000"/>
                </a:solidFill>
                <a:effectLst/>
                <a:uLnTx/>
                <a:uFillTx/>
                <a:latin typeface="Courier"/>
                <a:ea typeface="Courier"/>
                <a:cs typeface="Courier"/>
              </a:rPr>
              <a:t>) log-log plot of (E)');</a:t>
            </a:r>
            <a:endParaRPr kumimoji="0" lang="en-US" sz="1200" b="0" i="0" u="none" strike="noStrike" kern="0" cap="none" spc="0" normalizeH="0" baseline="0" noProof="0" dirty="0" smtClean="0">
              <a:ln>
                <a:noFill/>
              </a:ln>
              <a:solidFill>
                <a:srgbClr val="663300"/>
              </a:solidFill>
              <a:effectLst/>
              <a:uLnTx/>
              <a:uFillTx/>
              <a:latin typeface="Calibri"/>
              <a:ea typeface="ＭＳ Ｐゴシック" charset="-128"/>
              <a:cs typeface="Calibri"/>
            </a:endParaRPr>
          </a:p>
          <a:p>
            <a:pPr marL="236538" marR="0" lvl="0" indent="-236538" algn="l" defTabSz="914400" rtl="0" eaLnBrk="0" fontAlgn="base" latinLnBrk="0" hangingPunct="0">
              <a:lnSpc>
                <a:spcPct val="100000"/>
              </a:lnSpc>
              <a:spcBef>
                <a:spcPct val="70000"/>
              </a:spcBef>
              <a:spcAft>
                <a:spcPct val="0"/>
              </a:spcAft>
              <a:buClrTx/>
              <a:buSzPct val="115000"/>
              <a:buFontTx/>
              <a:buChar char="•"/>
              <a:tabLst/>
              <a:defRPr/>
            </a:pPr>
            <a:endParaRPr kumimoji="0" lang="en-US" sz="1200" b="0" i="0" u="none" strike="noStrike" kern="0" cap="none" spc="0" normalizeH="0" baseline="0" noProof="0" dirty="0" smtClean="0">
              <a:ln>
                <a:noFill/>
              </a:ln>
              <a:solidFill>
                <a:srgbClr val="663300"/>
              </a:solidFill>
              <a:effectLst/>
              <a:uLnTx/>
              <a:uFillTx/>
              <a:latin typeface="Calibri"/>
              <a:ea typeface="ＭＳ Ｐゴシック" charset="-128"/>
              <a:cs typeface="Calibri"/>
            </a:endParaRPr>
          </a:p>
          <a:p>
            <a:pPr marL="236538" marR="0" lvl="0" indent="-236538" algn="l" defTabSz="914400" rtl="0" eaLnBrk="0" fontAlgn="base" latinLnBrk="0" hangingPunct="0">
              <a:lnSpc>
                <a:spcPct val="100000"/>
              </a:lnSpc>
              <a:spcBef>
                <a:spcPct val="70000"/>
              </a:spcBef>
              <a:spcAft>
                <a:spcPct val="0"/>
              </a:spcAft>
              <a:buClrTx/>
              <a:buSzPct val="115000"/>
              <a:buFontTx/>
              <a:buChar char="•"/>
              <a:tabLst/>
              <a:defRPr/>
            </a:pPr>
            <a:endParaRPr kumimoji="0" lang="en-US" sz="1200" b="0" i="0" u="none" strike="noStrike" kern="0" cap="none" spc="0" normalizeH="0" baseline="0" noProof="0" dirty="0">
              <a:ln>
                <a:noFill/>
              </a:ln>
              <a:solidFill>
                <a:srgbClr val="663300"/>
              </a:solidFill>
              <a:effectLst/>
              <a:uLnTx/>
              <a:uFillTx/>
              <a:latin typeface="Calibri"/>
              <a:ea typeface="ＭＳ Ｐゴシック" charset="-128"/>
              <a:cs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6DA20D56-9F25-E942-9668-7784DA815DFC}" type="slidenum">
              <a:rPr lang="en-US" altLang="zh-CN"/>
              <a:pPr>
                <a:defRPr/>
              </a:pPr>
              <a:t>16</a:t>
            </a:fld>
            <a:r>
              <a:rPr lang="en-US" altLang="zh-CN"/>
              <a:t> </a:t>
            </a:r>
            <a:endParaRPr lang="en-US">
              <a:ea typeface="Arial Unicode MS" charset="0"/>
              <a:cs typeface="Arial Unicode MS" charset="0"/>
            </a:endParaRPr>
          </a:p>
        </p:txBody>
      </p:sp>
      <p:sp>
        <p:nvSpPr>
          <p:cNvPr id="33795" name="Rectangle 2"/>
          <p:cNvSpPr>
            <a:spLocks noGrp="1" noChangeArrowheads="1"/>
          </p:cNvSpPr>
          <p:nvPr>
            <p:ph type="title"/>
          </p:nvPr>
        </p:nvSpPr>
        <p:spPr/>
        <p:txBody>
          <a:bodyPr/>
          <a:lstStyle/>
          <a:p>
            <a:pPr eaLnBrk="1" hangingPunct="1"/>
            <a:r>
              <a:rPr lang="en-US" sz="2600"/>
              <a:t>Power law of web graph in 1999</a:t>
            </a:r>
          </a:p>
        </p:txBody>
      </p:sp>
      <p:sp>
        <p:nvSpPr>
          <p:cNvPr id="33796" name="Rectangle 3"/>
          <p:cNvSpPr>
            <a:spLocks noGrp="1" noChangeArrowheads="1"/>
          </p:cNvSpPr>
          <p:nvPr>
            <p:ph type="body" idx="1"/>
          </p:nvPr>
        </p:nvSpPr>
        <p:spPr>
          <a:xfrm>
            <a:off x="304800" y="5029200"/>
            <a:ext cx="8839200" cy="1295400"/>
          </a:xfrm>
        </p:spPr>
        <p:txBody>
          <a:bodyPr/>
          <a:lstStyle/>
          <a:p>
            <a:pPr eaLnBrk="1" hangingPunct="1">
              <a:lnSpc>
                <a:spcPct val="80000"/>
              </a:lnSpc>
            </a:pPr>
            <a:r>
              <a:rPr lang="en-US" sz="1600" dirty="0"/>
              <a:t>Note that the in/out distributions are slightly different</a:t>
            </a:r>
          </a:p>
          <a:p>
            <a:pPr eaLnBrk="1" hangingPunct="1">
              <a:lnSpc>
                <a:spcPct val="80000"/>
              </a:lnSpc>
            </a:pPr>
            <a:r>
              <a:rPr lang="en-US" sz="1600" dirty="0"/>
              <a:t>Out-degree may be better fitted by Mandelbrot law</a:t>
            </a:r>
          </a:p>
          <a:p>
            <a:pPr eaLnBrk="1" hangingPunct="1">
              <a:lnSpc>
                <a:spcPct val="80000"/>
              </a:lnSpc>
            </a:pPr>
            <a:r>
              <a:rPr lang="en-US" sz="1600" dirty="0"/>
              <a:t>What about</a:t>
            </a:r>
            <a:r>
              <a:rPr lang="en-US" sz="1600" dirty="0" smtClean="0"/>
              <a:t> the current </a:t>
            </a:r>
            <a:r>
              <a:rPr lang="en-US" sz="1600" dirty="0"/>
              <a:t>web?</a:t>
            </a:r>
          </a:p>
          <a:p>
            <a:pPr lvl="1" eaLnBrk="1" hangingPunct="1">
              <a:lnSpc>
                <a:spcPct val="80000"/>
              </a:lnSpc>
            </a:pPr>
            <a:r>
              <a:rPr lang="en-US" sz="1400" dirty="0" err="1"/>
              <a:t>clueWeb</a:t>
            </a:r>
            <a:r>
              <a:rPr lang="en-US" sz="1400" dirty="0"/>
              <a:t> data consist of 4 billion web pages.</a:t>
            </a:r>
          </a:p>
        </p:txBody>
      </p:sp>
      <p:pic>
        <p:nvPicPr>
          <p:cNvPr id="33797" name="Picture 4"/>
          <p:cNvPicPr>
            <a:picLocks noChangeAspect="1" noChangeArrowheads="1"/>
          </p:cNvPicPr>
          <p:nvPr/>
        </p:nvPicPr>
        <p:blipFill>
          <a:blip r:embed="rId2"/>
          <a:srcRect/>
          <a:stretch>
            <a:fillRect/>
          </a:stretch>
        </p:blipFill>
        <p:spPr bwMode="auto">
          <a:xfrm>
            <a:off x="0" y="1066800"/>
            <a:ext cx="4648200" cy="3640138"/>
          </a:xfrm>
          <a:prstGeom prst="rect">
            <a:avLst/>
          </a:prstGeom>
          <a:noFill/>
          <a:ln w="9525">
            <a:noFill/>
            <a:miter lim="800000"/>
            <a:headEnd/>
            <a:tailEnd/>
          </a:ln>
        </p:spPr>
      </p:pic>
      <p:pic>
        <p:nvPicPr>
          <p:cNvPr id="33798" name="Picture 5"/>
          <p:cNvPicPr>
            <a:picLocks noChangeAspect="1" noChangeArrowheads="1"/>
          </p:cNvPicPr>
          <p:nvPr/>
        </p:nvPicPr>
        <p:blipFill>
          <a:blip r:embed="rId3"/>
          <a:srcRect/>
          <a:stretch>
            <a:fillRect/>
          </a:stretch>
        </p:blipFill>
        <p:spPr bwMode="auto">
          <a:xfrm>
            <a:off x="4629150" y="1143000"/>
            <a:ext cx="4514850"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D27DEA50-7C8B-ED43-ACA9-4471E15F9161}" type="slidenum">
              <a:rPr lang="en-US" altLang="zh-CN"/>
              <a:pPr>
                <a:defRPr/>
              </a:pPr>
              <a:t>17</a:t>
            </a:fld>
            <a:r>
              <a:rPr lang="en-US" altLang="zh-CN"/>
              <a:t> </a:t>
            </a:r>
            <a:endParaRPr lang="en-US">
              <a:ea typeface="Arial Unicode MS" charset="0"/>
              <a:cs typeface="Arial Unicode MS" charset="0"/>
            </a:endParaRPr>
          </a:p>
        </p:txBody>
      </p:sp>
      <p:sp>
        <p:nvSpPr>
          <p:cNvPr id="34819" name="Rectangle 2"/>
          <p:cNvSpPr>
            <a:spLocks noGrp="1" noChangeArrowheads="1"/>
          </p:cNvSpPr>
          <p:nvPr>
            <p:ph type="title"/>
          </p:nvPr>
        </p:nvSpPr>
        <p:spPr/>
        <p:txBody>
          <a:bodyPr/>
          <a:lstStyle/>
          <a:p>
            <a:pPr eaLnBrk="1" hangingPunct="1"/>
            <a:r>
              <a:rPr lang="en-US" sz="2600"/>
              <a:t>Scale-free networks</a:t>
            </a:r>
          </a:p>
        </p:txBody>
      </p:sp>
      <p:sp>
        <p:nvSpPr>
          <p:cNvPr id="34820" name="Rectangle 3"/>
          <p:cNvSpPr>
            <a:spLocks noGrp="1" noChangeArrowheads="1"/>
          </p:cNvSpPr>
          <p:nvPr>
            <p:ph type="body" idx="1"/>
          </p:nvPr>
        </p:nvSpPr>
        <p:spPr/>
        <p:txBody>
          <a:bodyPr/>
          <a:lstStyle/>
          <a:p>
            <a:pPr eaLnBrk="1" hangingPunct="1">
              <a:lnSpc>
                <a:spcPct val="90000"/>
              </a:lnSpc>
            </a:pPr>
            <a:r>
              <a:rPr lang="en-US" dirty="0"/>
              <a:t>A network is scale free if the degree distribution follows power law </a:t>
            </a:r>
          </a:p>
          <a:p>
            <a:pPr lvl="1" eaLnBrk="1" hangingPunct="1">
              <a:lnSpc>
                <a:spcPct val="90000"/>
              </a:lnSpc>
            </a:pPr>
            <a:r>
              <a:rPr lang="en-US" dirty="0"/>
              <a:t>Mathematical model behind: Preferential attachment</a:t>
            </a:r>
          </a:p>
          <a:p>
            <a:pPr eaLnBrk="1" hangingPunct="1">
              <a:lnSpc>
                <a:spcPct val="90000"/>
              </a:lnSpc>
            </a:pPr>
            <a:r>
              <a:rPr lang="en-US" dirty="0"/>
              <a:t>Many networks obey power law</a:t>
            </a:r>
          </a:p>
          <a:p>
            <a:pPr lvl="1" eaLnBrk="1" hangingPunct="1">
              <a:lnSpc>
                <a:spcPct val="90000"/>
              </a:lnSpc>
            </a:pPr>
            <a:r>
              <a:rPr lang="en-US" dirty="0"/>
              <a:t>Internet at the router and inter domain level</a:t>
            </a:r>
          </a:p>
          <a:p>
            <a:pPr lvl="1" eaLnBrk="1" hangingPunct="1">
              <a:lnSpc>
                <a:spcPct val="90000"/>
              </a:lnSpc>
            </a:pPr>
            <a:r>
              <a:rPr lang="en-US" dirty="0"/>
              <a:t>Citation network/co-author network</a:t>
            </a:r>
          </a:p>
          <a:p>
            <a:pPr lvl="1" eaLnBrk="1" hangingPunct="1">
              <a:lnSpc>
                <a:spcPct val="90000"/>
              </a:lnSpc>
            </a:pPr>
            <a:r>
              <a:rPr lang="en-US" dirty="0"/>
              <a:t>Collaboration network of actors</a:t>
            </a:r>
            <a:endParaRPr lang="en-US" dirty="0" smtClean="0"/>
          </a:p>
          <a:p>
            <a:pPr lvl="1" eaLnBrk="1" hangingPunct="1">
              <a:lnSpc>
                <a:spcPct val="90000"/>
              </a:lnSpc>
            </a:pPr>
            <a:r>
              <a:rPr lang="en-US" dirty="0" smtClean="0"/>
              <a:t>Networks </a:t>
            </a:r>
            <a:r>
              <a:rPr lang="en-US" dirty="0"/>
              <a:t>formed by interacting genes and proteins</a:t>
            </a:r>
          </a:p>
          <a:p>
            <a:pPr lvl="1" eaLnBrk="1" hangingPunct="1">
              <a:lnSpc>
                <a:spcPct val="90000"/>
              </a:lnSpc>
            </a:pPr>
            <a:r>
              <a:rPr lang="en-US" i="1" dirty="0"/>
              <a:t>… …</a:t>
            </a:r>
          </a:p>
          <a:p>
            <a:pPr lvl="1" eaLnBrk="1" hangingPunct="1">
              <a:lnSpc>
                <a:spcPct val="90000"/>
              </a:lnSpc>
            </a:pPr>
            <a:r>
              <a:rPr lang="en-US" i="1" dirty="0"/>
              <a:t>Web </a:t>
            </a:r>
            <a:r>
              <a:rPr lang="en-US" i="1" dirty="0" smtClean="0"/>
              <a:t>graph</a:t>
            </a:r>
          </a:p>
          <a:p>
            <a:pPr lvl="1" eaLnBrk="1" hangingPunct="1">
              <a:lnSpc>
                <a:spcPct val="90000"/>
              </a:lnSpc>
            </a:pPr>
            <a:r>
              <a:rPr lang="en-US" i="1" dirty="0" smtClean="0"/>
              <a:t>Online social network</a:t>
            </a:r>
          </a:p>
          <a:p>
            <a:pPr lvl="1" eaLnBrk="1" hangingPunct="1">
              <a:lnSpc>
                <a:spcPct val="90000"/>
              </a:lnSpc>
            </a:pPr>
            <a:r>
              <a:rPr lang="en-US" i="1" dirty="0"/>
              <a:t>Semantic web</a:t>
            </a:r>
          </a:p>
          <a:p>
            <a:pPr lvl="1" eaLnBrk="1" hangingPunct="1">
              <a:lnSpc>
                <a:spcPct val="90000"/>
              </a:lnSpc>
              <a:buFont typeface="Arial" charset="0"/>
              <a:buNone/>
            </a:pPr>
            <a:endParaRPr lang="en-US" dirty="0"/>
          </a:p>
        </p:txBody>
      </p:sp>
      <p:sp>
        <p:nvSpPr>
          <p:cNvPr id="34821" name="Rectangle 4"/>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34822" name="Rectangle 5"/>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34823" name="Rectangle 6"/>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34824" name="Rectangle 7"/>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34825" name="Rectangle 8"/>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pic>
        <p:nvPicPr>
          <p:cNvPr id="11" name="Picture 10" descr="800px-Scale-free_network_sample.png"/>
          <p:cNvPicPr>
            <a:picLocks noChangeAspect="1"/>
          </p:cNvPicPr>
          <p:nvPr/>
        </p:nvPicPr>
        <p:blipFill>
          <a:blip r:embed="rId2"/>
          <a:stretch>
            <a:fillRect/>
          </a:stretch>
        </p:blipFill>
        <p:spPr>
          <a:xfrm>
            <a:off x="4572000" y="4724399"/>
            <a:ext cx="4204516" cy="197664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4C723996-0E07-974D-AB64-517D6E6C9851}" type="slidenum">
              <a:rPr lang="en-US" altLang="zh-CN"/>
              <a:pPr>
                <a:defRPr/>
              </a:pPr>
              <a:t>18</a:t>
            </a:fld>
            <a:r>
              <a:rPr lang="en-US" altLang="zh-CN"/>
              <a:t> </a:t>
            </a:r>
            <a:endParaRPr lang="en-US">
              <a:ea typeface="Arial Unicode MS" charset="0"/>
              <a:cs typeface="Arial Unicode MS" charset="0"/>
            </a:endParaRPr>
          </a:p>
        </p:txBody>
      </p:sp>
      <p:sp>
        <p:nvSpPr>
          <p:cNvPr id="35843" name="Rectangle 2"/>
          <p:cNvSpPr>
            <a:spLocks noGrp="1" noChangeArrowheads="1"/>
          </p:cNvSpPr>
          <p:nvPr>
            <p:ph type="title"/>
          </p:nvPr>
        </p:nvSpPr>
        <p:spPr/>
        <p:txBody>
          <a:bodyPr/>
          <a:lstStyle/>
          <a:p>
            <a:pPr eaLnBrk="1" hangingPunct="1"/>
            <a:r>
              <a:rPr lang="en-US" sz="2600"/>
              <a:t>Other graph properties</a:t>
            </a:r>
          </a:p>
        </p:txBody>
      </p:sp>
      <p:sp>
        <p:nvSpPr>
          <p:cNvPr id="35844" name="Rectangle 3"/>
          <p:cNvSpPr>
            <a:spLocks noGrp="1" noChangeArrowheads="1"/>
          </p:cNvSpPr>
          <p:nvPr>
            <p:ph type="body" idx="1"/>
          </p:nvPr>
        </p:nvSpPr>
        <p:spPr>
          <a:xfrm>
            <a:off x="304800" y="1219200"/>
            <a:ext cx="5562600" cy="4724400"/>
          </a:xfrm>
        </p:spPr>
        <p:txBody>
          <a:bodyPr/>
          <a:lstStyle/>
          <a:p>
            <a:pPr lvl="1" eaLnBrk="1" hangingPunct="1"/>
            <a:r>
              <a:rPr lang="en-US"/>
              <a:t>Distance from A to B: the length of the shortest path connecting A to B</a:t>
            </a:r>
          </a:p>
          <a:p>
            <a:pPr lvl="2" eaLnBrk="1" hangingPunct="1"/>
            <a:r>
              <a:rPr lang="en-US"/>
              <a:t>Distance from node 0 to node 9: 1</a:t>
            </a:r>
          </a:p>
          <a:p>
            <a:pPr lvl="1" eaLnBrk="1" hangingPunct="1"/>
            <a:r>
              <a:rPr lang="en-US"/>
              <a:t>Length: the average of the distances between all the pairs of nodes</a:t>
            </a:r>
          </a:p>
          <a:p>
            <a:pPr lvl="1" eaLnBrk="1" hangingPunct="1"/>
            <a:r>
              <a:rPr lang="en-US"/>
              <a:t>Diameter: the maximum of the distances</a:t>
            </a:r>
          </a:p>
          <a:p>
            <a:pPr lvl="1" eaLnBrk="1" hangingPunct="1"/>
            <a:r>
              <a:rPr lang="en-US"/>
              <a:t>Strongly connected: for any pair of nodes, there is a path connecting them</a:t>
            </a:r>
          </a:p>
          <a:p>
            <a:pPr eaLnBrk="1" hangingPunct="1"/>
            <a:endParaRPr lang="en-US"/>
          </a:p>
        </p:txBody>
      </p:sp>
      <p:pic>
        <p:nvPicPr>
          <p:cNvPr id="35845" name="Picture 4"/>
          <p:cNvPicPr>
            <a:picLocks noChangeAspect="1" noChangeArrowheads="1"/>
          </p:cNvPicPr>
          <p:nvPr/>
        </p:nvPicPr>
        <p:blipFill>
          <a:blip r:embed="rId2"/>
          <a:srcRect/>
          <a:stretch>
            <a:fillRect/>
          </a:stretch>
        </p:blipFill>
        <p:spPr bwMode="auto">
          <a:xfrm>
            <a:off x="6019800" y="1143000"/>
            <a:ext cx="3048000" cy="2576513"/>
          </a:xfrm>
          <a:prstGeom prst="rect">
            <a:avLst/>
          </a:prstGeom>
          <a:noFill/>
          <a:ln w="9525">
            <a:noFill/>
            <a:miter lim="800000"/>
            <a:headEnd/>
            <a:tailEnd/>
          </a:ln>
        </p:spPr>
      </p:pic>
      <p:sp>
        <p:nvSpPr>
          <p:cNvPr id="35846" name="Rectangle 5"/>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35847" name="Rectangle 6"/>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35848" name="Rectangle 7"/>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35849" name="Rectangle 8"/>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35850" name="Rectangle 9"/>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0A9487E8-A1B8-7E4E-BEBC-D94E0A46C979}" type="slidenum">
              <a:rPr lang="en-US" altLang="zh-CN"/>
              <a:pPr>
                <a:defRPr/>
              </a:pPr>
              <a:t>19</a:t>
            </a:fld>
            <a:r>
              <a:rPr lang="en-US" altLang="zh-CN"/>
              <a:t> </a:t>
            </a:r>
            <a:endParaRPr lang="en-US">
              <a:ea typeface="Arial Unicode MS" charset="0"/>
              <a:cs typeface="Arial Unicode MS" charset="0"/>
            </a:endParaRPr>
          </a:p>
        </p:txBody>
      </p:sp>
      <p:sp>
        <p:nvSpPr>
          <p:cNvPr id="36867" name="Rectangle 2"/>
          <p:cNvSpPr>
            <a:spLocks noGrp="1" noChangeArrowheads="1"/>
          </p:cNvSpPr>
          <p:nvPr>
            <p:ph type="title"/>
          </p:nvPr>
        </p:nvSpPr>
        <p:spPr/>
        <p:txBody>
          <a:bodyPr/>
          <a:lstStyle/>
          <a:p>
            <a:pPr eaLnBrk="1" hangingPunct="1"/>
            <a:r>
              <a:rPr lang="en-US" sz="2600"/>
              <a:t>Small world</a:t>
            </a:r>
          </a:p>
        </p:txBody>
      </p:sp>
      <p:sp>
        <p:nvSpPr>
          <p:cNvPr id="36868" name="Rectangle 3"/>
          <p:cNvSpPr>
            <a:spLocks noGrp="1" noChangeArrowheads="1"/>
          </p:cNvSpPr>
          <p:nvPr>
            <p:ph type="body" idx="1"/>
          </p:nvPr>
        </p:nvSpPr>
        <p:spPr/>
        <p:txBody>
          <a:bodyPr/>
          <a:lstStyle/>
          <a:p>
            <a:pPr eaLnBrk="1" hangingPunct="1"/>
            <a:r>
              <a:rPr lang="en-US" dirty="0"/>
              <a:t>It is a ‘small world’</a:t>
            </a:r>
            <a:endParaRPr lang="en-US" sz="2000" dirty="0"/>
          </a:p>
          <a:p>
            <a:pPr lvl="1" eaLnBrk="1" hangingPunct="1"/>
            <a:r>
              <a:rPr lang="en-US" dirty="0"/>
              <a:t>Millions of people. Yet, separated by “six degrees” of acquaintance relationships</a:t>
            </a:r>
          </a:p>
          <a:p>
            <a:pPr lvl="1" eaLnBrk="1" hangingPunct="1"/>
            <a:r>
              <a:rPr lang="en-US" dirty="0"/>
              <a:t>Popularized by </a:t>
            </a:r>
            <a:r>
              <a:rPr lang="en-US" dirty="0" err="1"/>
              <a:t>Milgram’s</a:t>
            </a:r>
            <a:r>
              <a:rPr lang="en-US" dirty="0"/>
              <a:t> famous experiment (1967)</a:t>
            </a:r>
          </a:p>
          <a:p>
            <a:pPr eaLnBrk="1" hangingPunct="1"/>
            <a:r>
              <a:rPr lang="en-US" dirty="0"/>
              <a:t>Mathematically</a:t>
            </a:r>
          </a:p>
          <a:p>
            <a:pPr lvl="1" eaLnBrk="1" hangingPunct="1"/>
            <a:r>
              <a:rPr lang="en-US" dirty="0"/>
              <a:t>Diameter of graph is </a:t>
            </a:r>
            <a:r>
              <a:rPr lang="en-US" dirty="0" smtClean="0"/>
              <a:t>small </a:t>
            </a:r>
            <a:r>
              <a:rPr lang="en-US" dirty="0"/>
              <a:t>as compared to overall size</a:t>
            </a:r>
            <a:r>
              <a:rPr lang="en-US" dirty="0" smtClean="0"/>
              <a:t> N</a:t>
            </a:r>
          </a:p>
          <a:p>
            <a:pPr lvl="2" eaLnBrk="1" hangingPunct="1"/>
            <a:r>
              <a:rPr lang="en-US" dirty="0" smtClean="0"/>
              <a:t>Length is proportional to </a:t>
            </a:r>
            <a:r>
              <a:rPr lang="en-US" dirty="0" err="1" smtClean="0"/>
              <a:t>ln</a:t>
            </a:r>
            <a:r>
              <a:rPr lang="en-US" dirty="0" smtClean="0"/>
              <a:t> (N)</a:t>
            </a:r>
          </a:p>
          <a:p>
            <a:pPr lvl="2" eaLnBrk="1" hangingPunct="1"/>
            <a:r>
              <a:rPr lang="en-US" dirty="0"/>
              <a:t>For a fixed average degree</a:t>
            </a:r>
          </a:p>
          <a:p>
            <a:pPr lvl="3" eaLnBrk="1" hangingPunct="1"/>
            <a:r>
              <a:rPr lang="en-US" dirty="0"/>
              <a:t>The diameter of a complete graph never grows (always 1)</a:t>
            </a:r>
          </a:p>
          <a:p>
            <a:pPr lvl="2" eaLnBrk="1" hangingPunct="1"/>
            <a:r>
              <a:rPr lang="en-US" dirty="0"/>
              <a:t>This property also holds in random graphs</a:t>
            </a:r>
            <a:r>
              <a:rPr lang="en-US" sz="1400" dirty="0"/>
              <a:t> </a:t>
            </a:r>
          </a:p>
          <a:p>
            <a:pPr eaLnBrk="1" hangingPunct="1"/>
            <a:endParaRPr lang="en-US" dirty="0"/>
          </a:p>
        </p:txBody>
      </p:sp>
      <p:grpSp>
        <p:nvGrpSpPr>
          <p:cNvPr id="36869" name="Group 4"/>
          <p:cNvGrpSpPr>
            <a:grpSpLocks/>
          </p:cNvGrpSpPr>
          <p:nvPr/>
        </p:nvGrpSpPr>
        <p:grpSpPr bwMode="auto">
          <a:xfrm>
            <a:off x="1447800" y="15875"/>
            <a:ext cx="4953000" cy="304800"/>
            <a:chOff x="912" y="10"/>
            <a:chExt cx="3120" cy="192"/>
          </a:xfrm>
        </p:grpSpPr>
        <p:sp>
          <p:nvSpPr>
            <p:cNvPr id="36870"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36871"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36872"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36873"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36874"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3E6DD311-689C-BD43-B814-913E7974754F}" type="slidenum">
              <a:rPr lang="en-US" altLang="zh-CN"/>
              <a:pPr>
                <a:defRPr/>
              </a:pPr>
              <a:t>2</a:t>
            </a:fld>
            <a:r>
              <a:rPr lang="en-US" altLang="zh-CN"/>
              <a:t> </a:t>
            </a:r>
            <a:endParaRPr lang="en-US">
              <a:ea typeface="Arial Unicode MS" charset="0"/>
              <a:cs typeface="Arial Unicode MS" charset="0"/>
            </a:endParaRPr>
          </a:p>
        </p:txBody>
      </p:sp>
      <p:sp>
        <p:nvSpPr>
          <p:cNvPr id="23555" name="Rectangle 2"/>
          <p:cNvSpPr>
            <a:spLocks noGrp="1" noChangeArrowheads="1"/>
          </p:cNvSpPr>
          <p:nvPr>
            <p:ph type="title"/>
          </p:nvPr>
        </p:nvSpPr>
        <p:spPr/>
        <p:txBody>
          <a:bodyPr/>
          <a:lstStyle/>
          <a:p>
            <a:pPr eaLnBrk="1" hangingPunct="1"/>
            <a:r>
              <a:rPr lang="en-US" sz="2600"/>
              <a:t>Web search</a:t>
            </a:r>
          </a:p>
        </p:txBody>
      </p:sp>
      <p:sp>
        <p:nvSpPr>
          <p:cNvPr id="23556" name="Rectangle 3"/>
          <p:cNvSpPr>
            <a:spLocks noGrp="1" noChangeArrowheads="1"/>
          </p:cNvSpPr>
          <p:nvPr>
            <p:ph type="body" idx="1"/>
          </p:nvPr>
        </p:nvSpPr>
        <p:spPr>
          <a:xfrm>
            <a:off x="381000" y="1295400"/>
            <a:ext cx="4876800" cy="4800600"/>
          </a:xfrm>
        </p:spPr>
        <p:txBody>
          <a:bodyPr/>
          <a:lstStyle/>
          <a:p>
            <a:pPr eaLnBrk="1" hangingPunct="1"/>
            <a:r>
              <a:rPr lang="en-US"/>
              <a:t>Due to the large size of the Web, it is not easy to find the needle in the hay.</a:t>
            </a:r>
          </a:p>
          <a:p>
            <a:pPr eaLnBrk="1" hangingPunct="1"/>
            <a:r>
              <a:rPr lang="en-US"/>
              <a:t>Solutions</a:t>
            </a:r>
          </a:p>
          <a:p>
            <a:pPr lvl="1" eaLnBrk="1" hangingPunct="1"/>
            <a:r>
              <a:rPr lang="en-US"/>
              <a:t>Classification</a:t>
            </a:r>
          </a:p>
          <a:p>
            <a:pPr lvl="1" eaLnBrk="1" hangingPunct="1"/>
            <a:r>
              <a:rPr lang="en-US"/>
              <a:t>Early search engines</a:t>
            </a:r>
          </a:p>
          <a:p>
            <a:pPr lvl="1" eaLnBrk="1" hangingPunct="1"/>
            <a:r>
              <a:rPr lang="en-US"/>
              <a:t>Modern search engines</a:t>
            </a:r>
          </a:p>
          <a:p>
            <a:pPr lvl="1" eaLnBrk="1" hangingPunct="1"/>
            <a:r>
              <a:rPr lang="en-US"/>
              <a:t>…</a:t>
            </a:r>
          </a:p>
        </p:txBody>
      </p:sp>
      <p:pic>
        <p:nvPicPr>
          <p:cNvPr id="23557" name="Picture 4" descr="funny-pictures-horses-look-for-needle-in-haystack_480x360[6]"/>
          <p:cNvPicPr>
            <a:picLocks noChangeAspect="1" noChangeArrowheads="1"/>
          </p:cNvPicPr>
          <p:nvPr/>
        </p:nvPicPr>
        <p:blipFill>
          <a:blip r:embed="rId2"/>
          <a:srcRect/>
          <a:stretch>
            <a:fillRect/>
          </a:stretch>
        </p:blipFill>
        <p:spPr bwMode="auto">
          <a:xfrm>
            <a:off x="5624513" y="990600"/>
            <a:ext cx="3519487" cy="2544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4"/>
          <p:cNvSpPr>
            <a:spLocks noGrp="1"/>
          </p:cNvSpPr>
          <p:nvPr>
            <p:ph type="sldNum" sz="quarter" idx="10"/>
          </p:nvPr>
        </p:nvSpPr>
        <p:spPr/>
        <p:txBody>
          <a:bodyPr/>
          <a:lstStyle/>
          <a:p>
            <a:pPr>
              <a:defRPr/>
            </a:pPr>
            <a:fld id="{7EE83023-812D-724B-9C47-83676B17F5B1}" type="slidenum">
              <a:rPr lang="en-US" altLang="zh-CN"/>
              <a:pPr>
                <a:defRPr/>
              </a:pPr>
              <a:t>20</a:t>
            </a:fld>
            <a:r>
              <a:rPr lang="en-US" altLang="zh-CN"/>
              <a:t> </a:t>
            </a:r>
            <a:endParaRPr lang="en-US">
              <a:ea typeface="Arial Unicode MS" charset="0"/>
              <a:cs typeface="Arial Unicode MS" charset="0"/>
            </a:endParaRPr>
          </a:p>
        </p:txBody>
      </p:sp>
      <p:sp>
        <p:nvSpPr>
          <p:cNvPr id="37891" name="Rectangle 5"/>
          <p:cNvSpPr>
            <a:spLocks noGrp="1" noChangeArrowheads="1"/>
          </p:cNvSpPr>
          <p:nvPr>
            <p:ph type="title"/>
          </p:nvPr>
        </p:nvSpPr>
        <p:spPr/>
        <p:txBody>
          <a:bodyPr/>
          <a:lstStyle/>
          <a:p>
            <a:pPr eaLnBrk="1" hangingPunct="1"/>
            <a:r>
              <a:rPr lang="en-US"/>
              <a:t>Bow tie structure of Web </a:t>
            </a:r>
          </a:p>
        </p:txBody>
      </p:sp>
      <p:sp>
        <p:nvSpPr>
          <p:cNvPr id="37892" name="Rectangle 3"/>
          <p:cNvSpPr>
            <a:spLocks noGrp="1" noChangeArrowheads="1"/>
          </p:cNvSpPr>
          <p:nvPr>
            <p:ph type="body" sz="half" idx="1"/>
          </p:nvPr>
        </p:nvSpPr>
        <p:spPr>
          <a:xfrm>
            <a:off x="304800" y="1219200"/>
            <a:ext cx="4343400" cy="5181600"/>
          </a:xfrm>
        </p:spPr>
        <p:txBody>
          <a:bodyPr/>
          <a:lstStyle/>
          <a:p>
            <a:pPr eaLnBrk="1" hangingPunct="1">
              <a:lnSpc>
                <a:spcPct val="90000"/>
              </a:lnSpc>
            </a:pPr>
            <a:r>
              <a:rPr lang="en-US" sz="1800" dirty="0"/>
              <a:t>Study of 200 million nodes &amp; 1.5 billion links</a:t>
            </a:r>
          </a:p>
          <a:p>
            <a:pPr lvl="1" eaLnBrk="1" hangingPunct="1">
              <a:lnSpc>
                <a:spcPct val="90000"/>
              </a:lnSpc>
            </a:pPr>
            <a:r>
              <a:rPr lang="en-US" sz="1600" dirty="0"/>
              <a:t>SCC: Strongly connected component (SCC) in the </a:t>
            </a:r>
            <a:r>
              <a:rPr lang="en-US" sz="1600" dirty="0" smtClean="0"/>
              <a:t>center.</a:t>
            </a:r>
          </a:p>
          <a:p>
            <a:pPr lvl="1" eaLnBrk="1" hangingPunct="1">
              <a:lnSpc>
                <a:spcPct val="90000"/>
              </a:lnSpc>
            </a:pPr>
            <a:r>
              <a:rPr lang="en-US" sz="1600" dirty="0"/>
              <a:t>Up Stream: Lots of pages that link to other pages, but don’t get linked to (IN)</a:t>
            </a:r>
          </a:p>
          <a:p>
            <a:pPr lvl="1" eaLnBrk="1" hangingPunct="1">
              <a:lnSpc>
                <a:spcPct val="90000"/>
              </a:lnSpc>
            </a:pPr>
            <a:r>
              <a:rPr lang="en-US" sz="1600" dirty="0"/>
              <a:t>Down stream: Lots of pages that get linked to, but don’t link (OUT)</a:t>
            </a:r>
          </a:p>
          <a:p>
            <a:pPr lvl="1" eaLnBrk="1" hangingPunct="1">
              <a:lnSpc>
                <a:spcPct val="90000"/>
              </a:lnSpc>
            </a:pPr>
            <a:r>
              <a:rPr lang="en-US" sz="1600" dirty="0"/>
              <a:t>Tendrils, tubes, islands</a:t>
            </a:r>
          </a:p>
          <a:p>
            <a:pPr eaLnBrk="1" hangingPunct="1">
              <a:lnSpc>
                <a:spcPct val="90000"/>
              </a:lnSpc>
            </a:pPr>
            <a:r>
              <a:rPr lang="en-US" sz="1800" dirty="0"/>
              <a:t>Small-world property not applicable </a:t>
            </a:r>
            <a:r>
              <a:rPr lang="en-US" sz="1800" dirty="0" smtClean="0"/>
              <a:t>to the </a:t>
            </a:r>
            <a:r>
              <a:rPr lang="en-US" sz="1800" dirty="0"/>
              <a:t>entire web</a:t>
            </a:r>
          </a:p>
          <a:p>
            <a:pPr lvl="1" eaLnBrk="1" hangingPunct="1">
              <a:lnSpc>
                <a:spcPct val="90000"/>
              </a:lnSpc>
            </a:pPr>
            <a:r>
              <a:rPr lang="en-US" sz="1600" dirty="0"/>
              <a:t>Some parts unreachable</a:t>
            </a:r>
          </a:p>
          <a:p>
            <a:pPr lvl="1" eaLnBrk="1" hangingPunct="1">
              <a:lnSpc>
                <a:spcPct val="90000"/>
              </a:lnSpc>
            </a:pPr>
            <a:r>
              <a:rPr lang="en-US" sz="1600" dirty="0"/>
              <a:t>Others have long paths</a:t>
            </a:r>
          </a:p>
          <a:p>
            <a:pPr eaLnBrk="1" hangingPunct="1">
              <a:lnSpc>
                <a:spcPct val="90000"/>
              </a:lnSpc>
            </a:pPr>
            <a:r>
              <a:rPr lang="en-US" sz="1800" dirty="0"/>
              <a:t>Power-law connectivity holds though</a:t>
            </a:r>
          </a:p>
          <a:p>
            <a:pPr lvl="1" eaLnBrk="1" hangingPunct="1">
              <a:lnSpc>
                <a:spcPct val="90000"/>
              </a:lnSpc>
            </a:pPr>
            <a:r>
              <a:rPr lang="en-US" sz="1600" dirty="0"/>
              <a:t>Page in-degree  (alpha</a:t>
            </a:r>
            <a:r>
              <a:rPr lang="en-US" sz="1600" dirty="0">
                <a:sym typeface="Symbol" charset="2"/>
              </a:rPr>
              <a:t> = </a:t>
            </a:r>
            <a:r>
              <a:rPr lang="en-US" sz="1600" dirty="0"/>
              <a:t>2.1),</a:t>
            </a:r>
            <a:r>
              <a:rPr lang="en-US" sz="1600" dirty="0" smtClean="0"/>
              <a:t> </a:t>
            </a:r>
          </a:p>
          <a:p>
            <a:pPr lvl="1" eaLnBrk="1" hangingPunct="1">
              <a:lnSpc>
                <a:spcPct val="90000"/>
              </a:lnSpc>
            </a:pPr>
            <a:r>
              <a:rPr lang="en-US" sz="1600" dirty="0" smtClean="0"/>
              <a:t>out</a:t>
            </a:r>
            <a:r>
              <a:rPr lang="en-US" sz="1600" dirty="0"/>
              <a:t>-degree (alpha</a:t>
            </a:r>
            <a:r>
              <a:rPr lang="en-US" sz="1600" dirty="0">
                <a:sym typeface="Symbol" charset="2"/>
              </a:rPr>
              <a:t> </a:t>
            </a:r>
            <a:r>
              <a:rPr lang="en-US" sz="1600" dirty="0"/>
              <a:t>= 2.72)</a:t>
            </a:r>
          </a:p>
        </p:txBody>
      </p:sp>
      <p:sp>
        <p:nvSpPr>
          <p:cNvPr id="37893" name="Rectangle 6"/>
          <p:cNvSpPr>
            <a:spLocks noGrp="1" noChangeArrowheads="1"/>
          </p:cNvSpPr>
          <p:nvPr>
            <p:ph type="body" sz="half" idx="2"/>
          </p:nvPr>
        </p:nvSpPr>
        <p:spPr>
          <a:xfrm>
            <a:off x="4762500" y="5105400"/>
            <a:ext cx="4381500" cy="1219200"/>
          </a:xfrm>
        </p:spPr>
        <p:txBody>
          <a:bodyPr/>
          <a:lstStyle/>
          <a:p>
            <a:pPr eaLnBrk="1" hangingPunct="1">
              <a:lnSpc>
                <a:spcPct val="90000"/>
              </a:lnSpc>
            </a:pPr>
            <a:endParaRPr lang="en-US" sz="1800"/>
          </a:p>
        </p:txBody>
      </p:sp>
      <p:sp>
        <p:nvSpPr>
          <p:cNvPr id="37895" name="Rectangle 22"/>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37896" name="Rectangle 23"/>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37897" name="Rectangle 24"/>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37898" name="Rectangle 25"/>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37899" name="Rectangle 27"/>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pic>
        <p:nvPicPr>
          <p:cNvPr id="12" name="Picture 11"/>
          <p:cNvPicPr>
            <a:picLocks noChangeAspect="1"/>
          </p:cNvPicPr>
          <p:nvPr/>
        </p:nvPicPr>
        <p:blipFill>
          <a:blip r:embed="rId2"/>
          <a:stretch>
            <a:fillRect/>
          </a:stretch>
        </p:blipFill>
        <p:spPr>
          <a:xfrm>
            <a:off x="4953000" y="1828800"/>
            <a:ext cx="3520098" cy="22098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94AA3330-DB5B-D449-9FE5-76A5192B8698}" type="slidenum">
              <a:rPr lang="en-US" altLang="zh-CN"/>
              <a:pPr>
                <a:defRPr/>
              </a:pPr>
              <a:t>21</a:t>
            </a:fld>
            <a:r>
              <a:rPr lang="en-US" altLang="zh-CN"/>
              <a:t> </a:t>
            </a:r>
            <a:endParaRPr lang="en-US">
              <a:ea typeface="Arial Unicode MS" charset="0"/>
              <a:cs typeface="Arial Unicode MS" charset="0"/>
            </a:endParaRPr>
          </a:p>
        </p:txBody>
      </p:sp>
      <p:sp>
        <p:nvSpPr>
          <p:cNvPr id="38915" name="Rectangle 2"/>
          <p:cNvSpPr>
            <a:spLocks noGrp="1" noChangeArrowheads="1"/>
          </p:cNvSpPr>
          <p:nvPr>
            <p:ph type="title"/>
          </p:nvPr>
        </p:nvSpPr>
        <p:spPr/>
        <p:txBody>
          <a:bodyPr/>
          <a:lstStyle/>
          <a:p>
            <a:pPr eaLnBrk="1" hangingPunct="1"/>
            <a:r>
              <a:rPr lang="en-US" sz="2600"/>
              <a:t>Empirical numbers for bow-tie</a:t>
            </a:r>
          </a:p>
        </p:txBody>
      </p:sp>
      <p:sp>
        <p:nvSpPr>
          <p:cNvPr id="38916" name="Rectangle 3"/>
          <p:cNvSpPr>
            <a:spLocks noGrp="1" noChangeArrowheads="1"/>
          </p:cNvSpPr>
          <p:nvPr>
            <p:ph type="body" idx="1"/>
          </p:nvPr>
        </p:nvSpPr>
        <p:spPr/>
        <p:txBody>
          <a:bodyPr/>
          <a:lstStyle/>
          <a:p>
            <a:pPr eaLnBrk="1" hangingPunct="1"/>
            <a:r>
              <a:rPr lang="en-US"/>
              <a:t>Maximal diameter</a:t>
            </a:r>
          </a:p>
          <a:p>
            <a:pPr lvl="1" eaLnBrk="1" hangingPunct="1"/>
            <a:r>
              <a:rPr lang="en-US"/>
              <a:t> 28 for SCC, 500 for entire graph</a:t>
            </a:r>
          </a:p>
          <a:p>
            <a:pPr eaLnBrk="1" hangingPunct="1"/>
            <a:r>
              <a:rPr lang="en-US"/>
              <a:t>Probability of a path between any 2 nodes</a:t>
            </a:r>
          </a:p>
          <a:p>
            <a:pPr lvl="1" eaLnBrk="1" hangingPunct="1"/>
            <a:r>
              <a:rPr lang="en-US"/>
              <a:t>~1 quarter (0.24)</a:t>
            </a:r>
          </a:p>
          <a:p>
            <a:pPr eaLnBrk="1" hangingPunct="1"/>
            <a:r>
              <a:rPr lang="en-US"/>
              <a:t>Average length </a:t>
            </a:r>
          </a:p>
          <a:p>
            <a:pPr lvl="1" eaLnBrk="1" hangingPunct="1"/>
            <a:r>
              <a:rPr lang="en-US"/>
              <a:t>16 (directed path exists), 7 (undirected)</a:t>
            </a:r>
          </a:p>
          <a:p>
            <a:pPr eaLnBrk="1" hangingPunct="1"/>
            <a:r>
              <a:rPr lang="en-US"/>
              <a:t>Shortest directed path between 2 nodes in SCC: 16-20 links on average </a:t>
            </a:r>
          </a:p>
          <a:p>
            <a:pPr eaLnBrk="1" hangingPunct="1"/>
            <a:endParaRPr lang="en-US"/>
          </a:p>
        </p:txBody>
      </p:sp>
      <p:grpSp>
        <p:nvGrpSpPr>
          <p:cNvPr id="38917" name="Group 4"/>
          <p:cNvGrpSpPr>
            <a:grpSpLocks/>
          </p:cNvGrpSpPr>
          <p:nvPr/>
        </p:nvGrpSpPr>
        <p:grpSpPr bwMode="auto">
          <a:xfrm>
            <a:off x="1447800" y="15875"/>
            <a:ext cx="4953000" cy="304800"/>
            <a:chOff x="912" y="10"/>
            <a:chExt cx="3120" cy="192"/>
          </a:xfrm>
        </p:grpSpPr>
        <p:sp>
          <p:nvSpPr>
            <p:cNvPr id="38918"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38919"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38920"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38921"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38922"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94E41E4D-B85C-8D46-9665-DBE00B2001CF}" type="slidenum">
              <a:rPr lang="en-US" altLang="zh-CN"/>
              <a:pPr>
                <a:defRPr/>
              </a:pPr>
              <a:t>22</a:t>
            </a:fld>
            <a:r>
              <a:rPr lang="en-US" altLang="zh-CN"/>
              <a:t> </a:t>
            </a:r>
            <a:endParaRPr lang="en-US">
              <a:ea typeface="Arial Unicode MS" charset="0"/>
              <a:cs typeface="Arial Unicode MS" charset="0"/>
            </a:endParaRPr>
          </a:p>
        </p:txBody>
      </p:sp>
      <p:sp>
        <p:nvSpPr>
          <p:cNvPr id="39939" name="Rectangle 2"/>
          <p:cNvSpPr>
            <a:spLocks noGrp="1" noChangeArrowheads="1"/>
          </p:cNvSpPr>
          <p:nvPr>
            <p:ph type="title"/>
          </p:nvPr>
        </p:nvSpPr>
        <p:spPr/>
        <p:txBody>
          <a:bodyPr/>
          <a:lstStyle/>
          <a:p>
            <a:pPr eaLnBrk="1" hangingPunct="1"/>
            <a:r>
              <a:rPr lang="en-US" sz="2600"/>
              <a:t>Component properties</a:t>
            </a:r>
          </a:p>
        </p:txBody>
      </p:sp>
      <p:sp>
        <p:nvSpPr>
          <p:cNvPr id="39940" name="Rectangle 3"/>
          <p:cNvSpPr>
            <a:spLocks noGrp="1" noChangeArrowheads="1"/>
          </p:cNvSpPr>
          <p:nvPr>
            <p:ph type="body" idx="1"/>
          </p:nvPr>
        </p:nvSpPr>
        <p:spPr>
          <a:xfrm>
            <a:off x="304800" y="1219200"/>
            <a:ext cx="5410200" cy="5181600"/>
          </a:xfrm>
        </p:spPr>
        <p:txBody>
          <a:bodyPr/>
          <a:lstStyle/>
          <a:p>
            <a:pPr eaLnBrk="1" hangingPunct="1"/>
            <a:r>
              <a:rPr lang="en-US" dirty="0"/>
              <a:t>Each component is roughly same size</a:t>
            </a:r>
          </a:p>
          <a:p>
            <a:pPr lvl="1" eaLnBrk="1" hangingPunct="1"/>
            <a:r>
              <a:rPr lang="en-US" dirty="0"/>
              <a:t>~50 million nodes</a:t>
            </a:r>
          </a:p>
          <a:p>
            <a:pPr eaLnBrk="1" hangingPunct="1"/>
            <a:r>
              <a:rPr lang="en-US" dirty="0"/>
              <a:t>Tendrils not connected to SCC</a:t>
            </a:r>
          </a:p>
          <a:p>
            <a:pPr lvl="1" eaLnBrk="1" hangingPunct="1"/>
            <a:r>
              <a:rPr lang="en-US" dirty="0"/>
              <a:t>  But reachable from IN and can reach OUT</a:t>
            </a:r>
          </a:p>
          <a:p>
            <a:pPr eaLnBrk="1" hangingPunct="1"/>
            <a:r>
              <a:rPr lang="en-US" dirty="0"/>
              <a:t>Tubes: directed paths  IN-&gt;Tendrils-&gt;OUT</a:t>
            </a:r>
          </a:p>
          <a:p>
            <a:pPr eaLnBrk="1" hangingPunct="1"/>
            <a:r>
              <a:rPr lang="en-US" dirty="0"/>
              <a:t>Disconnected components</a:t>
            </a:r>
          </a:p>
          <a:p>
            <a:pPr lvl="1" eaLnBrk="1" hangingPunct="1"/>
            <a:r>
              <a:rPr lang="en-US" dirty="0"/>
              <a:t>Maximal and average diameter is infinite</a:t>
            </a:r>
            <a:endParaRPr lang="en-US" dirty="0">
              <a:hlinkClick r:id="rId2" action="ppaction://hlinkpres?slideindex=6&amp;slidetitle=Bow-tie Components"/>
            </a:endParaRPr>
          </a:p>
          <a:p>
            <a:pPr eaLnBrk="1" hangingPunct="1"/>
            <a:endParaRPr lang="en-US" dirty="0"/>
          </a:p>
        </p:txBody>
      </p:sp>
      <p:grpSp>
        <p:nvGrpSpPr>
          <p:cNvPr id="39941" name="Group 4"/>
          <p:cNvGrpSpPr>
            <a:grpSpLocks/>
          </p:cNvGrpSpPr>
          <p:nvPr/>
        </p:nvGrpSpPr>
        <p:grpSpPr bwMode="auto">
          <a:xfrm>
            <a:off x="1447800" y="15875"/>
            <a:ext cx="4953000" cy="304800"/>
            <a:chOff x="912" y="10"/>
            <a:chExt cx="3120" cy="192"/>
          </a:xfrm>
        </p:grpSpPr>
        <p:sp>
          <p:nvSpPr>
            <p:cNvPr id="39942"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39943"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39944"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39945"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39946"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pic>
        <p:nvPicPr>
          <p:cNvPr id="11" name="Picture 10"/>
          <p:cNvPicPr>
            <a:picLocks noChangeAspect="1"/>
          </p:cNvPicPr>
          <p:nvPr/>
        </p:nvPicPr>
        <p:blipFill>
          <a:blip r:embed="rId3"/>
          <a:stretch>
            <a:fillRect/>
          </a:stretch>
        </p:blipFill>
        <p:spPr>
          <a:xfrm>
            <a:off x="5623902" y="1371600"/>
            <a:ext cx="3520098" cy="22098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DC5C6381-90ED-B149-A10F-1A0A16D3FC2C}" type="slidenum">
              <a:rPr lang="en-US" altLang="zh-CN"/>
              <a:pPr>
                <a:defRPr/>
              </a:pPr>
              <a:t>23</a:t>
            </a:fld>
            <a:r>
              <a:rPr lang="en-US" altLang="zh-CN"/>
              <a:t> </a:t>
            </a:r>
            <a:endParaRPr lang="en-US">
              <a:ea typeface="Arial Unicode MS" charset="0"/>
              <a:cs typeface="Arial Unicode MS" charset="0"/>
            </a:endParaRPr>
          </a:p>
        </p:txBody>
      </p:sp>
      <p:sp>
        <p:nvSpPr>
          <p:cNvPr id="40963" name="Rectangle 2"/>
          <p:cNvSpPr>
            <a:spLocks noGrp="1" noChangeArrowheads="1"/>
          </p:cNvSpPr>
          <p:nvPr>
            <p:ph type="title"/>
          </p:nvPr>
        </p:nvSpPr>
        <p:spPr/>
        <p:txBody>
          <a:bodyPr/>
          <a:lstStyle/>
          <a:p>
            <a:pPr eaLnBrk="1" hangingPunct="1"/>
            <a:r>
              <a:rPr lang="en-US" sz="2600" dirty="0"/>
              <a:t>Statistics of web graph</a:t>
            </a:r>
          </a:p>
        </p:txBody>
      </p:sp>
      <p:sp>
        <p:nvSpPr>
          <p:cNvPr id="40964" name="Rectangle 3"/>
          <p:cNvSpPr>
            <a:spLocks noGrp="1" noChangeArrowheads="1"/>
          </p:cNvSpPr>
          <p:nvPr>
            <p:ph type="body" idx="1"/>
          </p:nvPr>
        </p:nvSpPr>
        <p:spPr/>
        <p:txBody>
          <a:bodyPr/>
          <a:lstStyle/>
          <a:p>
            <a:pPr eaLnBrk="1" hangingPunct="1"/>
            <a:r>
              <a:rPr lang="en-US" dirty="0"/>
              <a:t>Distribution of incoming and outgoing connections</a:t>
            </a:r>
          </a:p>
          <a:p>
            <a:pPr eaLnBrk="1" hangingPunct="1"/>
            <a:r>
              <a:rPr lang="en-US" dirty="0"/>
              <a:t>Diameter of the graph: Average and maximal length of the shortest path between any two vertices</a:t>
            </a:r>
          </a:p>
          <a:p>
            <a:pPr eaLnBrk="1" hangingPunct="1"/>
            <a:r>
              <a:rPr lang="en-US" dirty="0">
                <a:solidFill>
                  <a:schemeClr val="hlink"/>
                </a:solidFill>
              </a:rPr>
              <a:t>Web site and distribution of pages per </a:t>
            </a:r>
            <a:r>
              <a:rPr lang="en-US" dirty="0" smtClean="0">
                <a:solidFill>
                  <a:schemeClr val="hlink"/>
                </a:solidFill>
              </a:rPr>
              <a:t>site</a:t>
            </a:r>
          </a:p>
          <a:p>
            <a:pPr lvl="1" eaLnBrk="1" hangingPunct="1"/>
            <a:r>
              <a:rPr lang="en-US" dirty="0" smtClean="0">
                <a:solidFill>
                  <a:schemeClr val="hlink"/>
                </a:solidFill>
              </a:rPr>
              <a:t>Consider </a:t>
            </a:r>
            <a:r>
              <a:rPr lang="en-US" smtClean="0">
                <a:solidFill>
                  <a:schemeClr val="hlink"/>
                </a:solidFill>
              </a:rPr>
              <a:t>in project: </a:t>
            </a:r>
            <a:r>
              <a:rPr lang="en-US" dirty="0" err="1" smtClean="0">
                <a:solidFill>
                  <a:schemeClr val="hlink"/>
                </a:solidFill>
              </a:rPr>
              <a:t>Concetps</a:t>
            </a:r>
            <a:r>
              <a:rPr lang="en-US" dirty="0" smtClean="0">
                <a:solidFill>
                  <a:schemeClr val="hlink"/>
                </a:solidFill>
              </a:rPr>
              <a:t>/classes distribution per file/site in semantic web?</a:t>
            </a:r>
          </a:p>
          <a:p>
            <a:pPr eaLnBrk="1" hangingPunct="1"/>
            <a:r>
              <a:rPr lang="en-US" dirty="0">
                <a:solidFill>
                  <a:schemeClr val="hlink"/>
                </a:solidFill>
              </a:rPr>
              <a:t>Size of the</a:t>
            </a:r>
            <a:r>
              <a:rPr lang="en-US" dirty="0" smtClean="0">
                <a:solidFill>
                  <a:schemeClr val="hlink"/>
                </a:solidFill>
              </a:rPr>
              <a:t> web graph</a:t>
            </a:r>
          </a:p>
          <a:p>
            <a:pPr lvl="1" eaLnBrk="1" hangingPunct="1"/>
            <a:r>
              <a:rPr lang="en-US" dirty="0" smtClean="0">
                <a:solidFill>
                  <a:schemeClr val="hlink"/>
                </a:solidFill>
              </a:rPr>
              <a:t>Consider in project: What is the size of the semantic web? </a:t>
            </a:r>
          </a:p>
          <a:p>
            <a:pPr eaLnBrk="1" hangingPunct="1"/>
            <a:endParaRPr lang="en-US" dirty="0">
              <a:solidFill>
                <a:schemeClr val="hlink"/>
              </a:solidFill>
            </a:endParaRPr>
          </a:p>
        </p:txBody>
      </p:sp>
      <p:grpSp>
        <p:nvGrpSpPr>
          <p:cNvPr id="40965" name="Group 4"/>
          <p:cNvGrpSpPr>
            <a:grpSpLocks/>
          </p:cNvGrpSpPr>
          <p:nvPr/>
        </p:nvGrpSpPr>
        <p:grpSpPr bwMode="auto">
          <a:xfrm>
            <a:off x="1447800" y="15875"/>
            <a:ext cx="4953000" cy="304800"/>
            <a:chOff x="912" y="10"/>
            <a:chExt cx="3120" cy="192"/>
          </a:xfrm>
        </p:grpSpPr>
        <p:sp>
          <p:nvSpPr>
            <p:cNvPr id="40966"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0967"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0968"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0969"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0970"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85F590-074F-3143-BE17-D7D88D6C7C83}" type="slidenum">
              <a:rPr lang="en-US" altLang="zh-CN" smtClean="0"/>
              <a:pPr>
                <a:defRPr/>
              </a:pPr>
              <a:t>24</a:t>
            </a:fld>
            <a:r>
              <a:rPr lang="en-US" altLang="zh-CN" smtClean="0"/>
              <a:t> </a:t>
            </a:r>
            <a:endParaRPr lang="en-US">
              <a:ea typeface="Arial Unicode MS" charset="0"/>
              <a:cs typeface="Arial Unicode MS"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E523FA73-0D7F-7B4B-A87B-5C9CE87E1FC7}" type="slidenum">
              <a:rPr lang="en-US" altLang="zh-CN"/>
              <a:pPr>
                <a:defRPr/>
              </a:pPr>
              <a:t>25</a:t>
            </a:fld>
            <a:r>
              <a:rPr lang="en-US" altLang="zh-CN"/>
              <a:t> </a:t>
            </a:r>
            <a:endParaRPr lang="en-US">
              <a:ea typeface="Arial Unicode MS" charset="0"/>
              <a:cs typeface="Arial Unicode MS" charset="0"/>
            </a:endParaRPr>
          </a:p>
        </p:txBody>
      </p:sp>
      <p:sp>
        <p:nvSpPr>
          <p:cNvPr id="41987" name="Rectangle 2"/>
          <p:cNvSpPr>
            <a:spLocks noGrp="1" noChangeArrowheads="1"/>
          </p:cNvSpPr>
          <p:nvPr>
            <p:ph type="title"/>
          </p:nvPr>
        </p:nvSpPr>
        <p:spPr/>
        <p:txBody>
          <a:bodyPr/>
          <a:lstStyle/>
          <a:p>
            <a:pPr eaLnBrk="1" hangingPunct="1"/>
            <a:r>
              <a:rPr lang="en-US" sz="2600" dirty="0"/>
              <a:t>Web </a:t>
            </a:r>
            <a:r>
              <a:rPr lang="en-US" sz="2600" b="1" dirty="0"/>
              <a:t>site</a:t>
            </a:r>
            <a:r>
              <a:rPr lang="en-US" sz="2600" dirty="0"/>
              <a:t> size</a:t>
            </a:r>
            <a:r>
              <a:rPr lang="en-US" sz="2600" dirty="0" smtClean="0"/>
              <a:t> </a:t>
            </a:r>
            <a:endParaRPr lang="en-US" sz="2600" dirty="0"/>
          </a:p>
        </p:txBody>
      </p:sp>
      <p:sp>
        <p:nvSpPr>
          <p:cNvPr id="41988" name="Rectangle 3"/>
          <p:cNvSpPr>
            <a:spLocks noGrp="1" noChangeArrowheads="1"/>
          </p:cNvSpPr>
          <p:nvPr>
            <p:ph type="body" idx="1"/>
          </p:nvPr>
        </p:nvSpPr>
        <p:spPr/>
        <p:txBody>
          <a:bodyPr/>
          <a:lstStyle/>
          <a:p>
            <a:pPr eaLnBrk="1" hangingPunct="1"/>
            <a:r>
              <a:rPr lang="en-US" dirty="0"/>
              <a:t>Simple estimates suggest over billions nodes</a:t>
            </a:r>
          </a:p>
          <a:p>
            <a:pPr eaLnBrk="1" hangingPunct="1"/>
            <a:r>
              <a:rPr lang="en-US" dirty="0"/>
              <a:t>Distribution of site sizes measured by the </a:t>
            </a:r>
            <a:r>
              <a:rPr lang="en-US" i="1" dirty="0"/>
              <a:t>number of pages</a:t>
            </a:r>
            <a:r>
              <a:rPr lang="en-US" dirty="0"/>
              <a:t> follow a power law distribution</a:t>
            </a:r>
          </a:p>
          <a:p>
            <a:pPr lvl="1" eaLnBrk="1" hangingPunct="1"/>
            <a:r>
              <a:rPr lang="en-US" dirty="0"/>
              <a:t>Note that degree distribution also follows power law</a:t>
            </a:r>
          </a:p>
          <a:p>
            <a:pPr eaLnBrk="1" hangingPunct="1"/>
            <a:r>
              <a:rPr lang="en-US" dirty="0"/>
              <a:t>Observed over several orders of magnitude with an exponent </a:t>
            </a:r>
            <a:r>
              <a:rPr lang="en-US" dirty="0">
                <a:latin typeface="Symbol" charset="2"/>
              </a:rPr>
              <a:t>a </a:t>
            </a:r>
            <a:r>
              <a:rPr lang="en-US" dirty="0"/>
              <a:t>in the 1.6-1.9 range</a:t>
            </a:r>
            <a:endParaRPr lang="en-US" dirty="0">
              <a:latin typeface="Symbol" charset="2"/>
            </a:endParaRPr>
          </a:p>
          <a:p>
            <a:pPr eaLnBrk="1" hangingPunct="1"/>
            <a:endParaRPr lang="en-US" dirty="0"/>
          </a:p>
          <a:p>
            <a:pPr eaLnBrk="1" hangingPunct="1"/>
            <a:endParaRPr lang="en-US" dirty="0"/>
          </a:p>
        </p:txBody>
      </p:sp>
      <p:grpSp>
        <p:nvGrpSpPr>
          <p:cNvPr id="41989" name="Group 4"/>
          <p:cNvGrpSpPr>
            <a:grpSpLocks/>
          </p:cNvGrpSpPr>
          <p:nvPr/>
        </p:nvGrpSpPr>
        <p:grpSpPr bwMode="auto">
          <a:xfrm>
            <a:off x="1447800" y="15875"/>
            <a:ext cx="4953000" cy="304800"/>
            <a:chOff x="912" y="10"/>
            <a:chExt cx="3120" cy="192"/>
          </a:xfrm>
        </p:grpSpPr>
        <p:sp>
          <p:nvSpPr>
            <p:cNvPr id="41990"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1991"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1992"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1993"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1994"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a:defRPr/>
            </a:pPr>
            <a:fld id="{3E403923-A7DD-F145-BDD3-D4055CC5EFE2}" type="slidenum">
              <a:rPr lang="en-US" altLang="zh-CN"/>
              <a:pPr>
                <a:defRPr/>
              </a:pPr>
              <a:t>26</a:t>
            </a:fld>
            <a:r>
              <a:rPr lang="en-US" altLang="zh-CN"/>
              <a:t> </a:t>
            </a:r>
            <a:endParaRPr lang="en-US">
              <a:ea typeface="Arial Unicode MS" charset="0"/>
              <a:cs typeface="Arial Unicode MS" charset="0"/>
            </a:endParaRPr>
          </a:p>
        </p:txBody>
      </p:sp>
      <p:sp>
        <p:nvSpPr>
          <p:cNvPr id="43011" name="Rectangle 2"/>
          <p:cNvSpPr>
            <a:spLocks noGrp="1" noChangeArrowheads="1"/>
          </p:cNvSpPr>
          <p:nvPr>
            <p:ph type="title"/>
          </p:nvPr>
        </p:nvSpPr>
        <p:spPr/>
        <p:txBody>
          <a:bodyPr/>
          <a:lstStyle/>
          <a:p>
            <a:pPr eaLnBrk="1" hangingPunct="1"/>
            <a:r>
              <a:rPr lang="en-US" sz="2600"/>
              <a:t>Web Size</a:t>
            </a:r>
          </a:p>
        </p:txBody>
      </p:sp>
      <p:sp>
        <p:nvSpPr>
          <p:cNvPr id="43012" name="Rectangle 3"/>
          <p:cNvSpPr>
            <a:spLocks noGrp="1" noChangeArrowheads="1"/>
          </p:cNvSpPr>
          <p:nvPr>
            <p:ph type="body" idx="1"/>
          </p:nvPr>
        </p:nvSpPr>
        <p:spPr>
          <a:xfrm>
            <a:off x="304800" y="1293813"/>
            <a:ext cx="4843463" cy="5030787"/>
          </a:xfrm>
        </p:spPr>
        <p:txBody>
          <a:bodyPr/>
          <a:lstStyle/>
          <a:p>
            <a:pPr eaLnBrk="1" hangingPunct="1"/>
            <a:r>
              <a:rPr lang="en-US" sz="2000"/>
              <a:t>The web keeps growing.</a:t>
            </a:r>
          </a:p>
          <a:p>
            <a:pPr eaLnBrk="1" hangingPunct="1"/>
            <a:r>
              <a:rPr lang="en-US" sz="2000"/>
              <a:t>But growth is no longer exponential?</a:t>
            </a:r>
          </a:p>
          <a:p>
            <a:pPr eaLnBrk="1" hangingPunct="1"/>
            <a:r>
              <a:rPr lang="en-US" sz="2000"/>
              <a:t>Who cares?</a:t>
            </a:r>
          </a:p>
          <a:p>
            <a:pPr lvl="1" eaLnBrk="1" hangingPunct="1"/>
            <a:r>
              <a:rPr lang="en-US" sz="1800"/>
              <a:t>Media, and consequently the user</a:t>
            </a:r>
          </a:p>
          <a:p>
            <a:pPr lvl="1" eaLnBrk="1" hangingPunct="1"/>
            <a:r>
              <a:rPr lang="en-US" sz="1800"/>
              <a:t>Engine design</a:t>
            </a:r>
          </a:p>
          <a:p>
            <a:pPr lvl="1" eaLnBrk="1" hangingPunct="1"/>
            <a:r>
              <a:rPr lang="en-US" sz="1800"/>
              <a:t>Engine crawl policy. Impact on recall. </a:t>
            </a:r>
          </a:p>
          <a:p>
            <a:pPr eaLnBrk="1" hangingPunct="1"/>
            <a:r>
              <a:rPr lang="en-US" sz="2000"/>
              <a:t>What is size? </a:t>
            </a:r>
          </a:p>
          <a:p>
            <a:pPr lvl="1" eaLnBrk="1" hangingPunct="1"/>
            <a:r>
              <a:rPr lang="en-US" sz="1800"/>
              <a:t>Number of web servers/web sites? </a:t>
            </a:r>
          </a:p>
          <a:p>
            <a:pPr lvl="1" eaLnBrk="1" hangingPunct="1"/>
            <a:r>
              <a:rPr lang="en-US" sz="1800"/>
              <a:t>Number of pages? </a:t>
            </a:r>
          </a:p>
          <a:p>
            <a:pPr lvl="1" eaLnBrk="1" hangingPunct="1"/>
            <a:r>
              <a:rPr lang="en-US" sz="1800"/>
              <a:t>Terabytes of data available?</a:t>
            </a:r>
          </a:p>
          <a:p>
            <a:pPr lvl="1" eaLnBrk="1" hangingPunct="1"/>
            <a:r>
              <a:rPr lang="en-US" sz="1800"/>
              <a:t>Size of search engine index?</a:t>
            </a:r>
          </a:p>
          <a:p>
            <a:pPr lvl="1" eaLnBrk="1" hangingPunct="1"/>
            <a:endParaRPr lang="en-US" sz="1800"/>
          </a:p>
        </p:txBody>
      </p:sp>
      <p:pic>
        <p:nvPicPr>
          <p:cNvPr id="43013" name="Picture 4"/>
          <p:cNvPicPr>
            <a:picLocks noChangeAspect="1" noChangeArrowheads="1"/>
          </p:cNvPicPr>
          <p:nvPr/>
        </p:nvPicPr>
        <p:blipFill>
          <a:blip r:embed="rId2"/>
          <a:srcRect/>
          <a:stretch>
            <a:fillRect/>
          </a:stretch>
        </p:blipFill>
        <p:spPr bwMode="auto">
          <a:xfrm>
            <a:off x="5029200" y="1066800"/>
            <a:ext cx="4114800" cy="2490788"/>
          </a:xfrm>
          <a:prstGeom prst="rect">
            <a:avLst/>
          </a:prstGeom>
          <a:noFill/>
          <a:ln w="9525">
            <a:noFill/>
            <a:miter lim="800000"/>
            <a:headEnd/>
            <a:tailEnd/>
          </a:ln>
        </p:spPr>
      </p:pic>
      <p:grpSp>
        <p:nvGrpSpPr>
          <p:cNvPr id="43014" name="Group 12"/>
          <p:cNvGrpSpPr>
            <a:grpSpLocks/>
          </p:cNvGrpSpPr>
          <p:nvPr/>
        </p:nvGrpSpPr>
        <p:grpSpPr bwMode="auto">
          <a:xfrm>
            <a:off x="1447800" y="15875"/>
            <a:ext cx="4953000" cy="304800"/>
            <a:chOff x="912" y="10"/>
            <a:chExt cx="3120" cy="192"/>
          </a:xfrm>
        </p:grpSpPr>
        <p:sp>
          <p:nvSpPr>
            <p:cNvPr id="43015" name="Rectangle 13"/>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3016" name="Rectangle 14"/>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3017" name="Rectangle 15"/>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3018" name="Rectangle 16"/>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3019" name="Rectangle 17"/>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27884668-9A67-5240-B4CC-EEC9C3B70FB1}" type="slidenum">
              <a:rPr lang="en-US" altLang="zh-CN"/>
              <a:pPr>
                <a:defRPr/>
              </a:pPr>
              <a:t>27</a:t>
            </a:fld>
            <a:r>
              <a:rPr lang="en-US" altLang="zh-CN"/>
              <a:t> </a:t>
            </a:r>
            <a:endParaRPr lang="en-US">
              <a:ea typeface="Arial Unicode MS" charset="0"/>
              <a:cs typeface="Arial Unicode MS" charset="0"/>
            </a:endParaRPr>
          </a:p>
        </p:txBody>
      </p:sp>
      <p:sp>
        <p:nvSpPr>
          <p:cNvPr id="44035" name="Rectangle 2"/>
          <p:cNvSpPr>
            <a:spLocks noGrp="1" noChangeArrowheads="1"/>
          </p:cNvSpPr>
          <p:nvPr>
            <p:ph type="title" idx="4294967295"/>
          </p:nvPr>
        </p:nvSpPr>
        <p:spPr/>
        <p:txBody>
          <a:bodyPr anchor="b"/>
          <a:lstStyle/>
          <a:p>
            <a:pPr eaLnBrk="1" hangingPunct="1"/>
            <a:r>
              <a:rPr lang="en-US"/>
              <a:t>Difficulties in defining the web size</a:t>
            </a:r>
          </a:p>
        </p:txBody>
      </p:sp>
      <p:sp>
        <p:nvSpPr>
          <p:cNvPr id="44036" name="Rectangle 3"/>
          <p:cNvSpPr>
            <a:spLocks noGrp="1" noChangeArrowheads="1"/>
          </p:cNvSpPr>
          <p:nvPr>
            <p:ph type="body" idx="4294967295"/>
          </p:nvPr>
        </p:nvSpPr>
        <p:spPr>
          <a:xfrm>
            <a:off x="381000" y="1295400"/>
            <a:ext cx="8229600" cy="4953000"/>
          </a:xfrm>
        </p:spPr>
        <p:txBody>
          <a:bodyPr/>
          <a:lstStyle/>
          <a:p>
            <a:pPr eaLnBrk="1" hangingPunct="1">
              <a:lnSpc>
                <a:spcPct val="90000"/>
              </a:lnSpc>
            </a:pPr>
            <a:r>
              <a:rPr lang="en-US" sz="2000" dirty="0"/>
              <a:t>Some servers are seldom connected.</a:t>
            </a:r>
          </a:p>
          <a:p>
            <a:pPr lvl="1" eaLnBrk="1" hangingPunct="1">
              <a:lnSpc>
                <a:spcPct val="90000"/>
              </a:lnSpc>
            </a:pPr>
            <a:r>
              <a:rPr lang="en-US" sz="1800" dirty="0"/>
              <a:t>Example: Your laptop running a web server</a:t>
            </a:r>
          </a:p>
          <a:p>
            <a:pPr lvl="1" eaLnBrk="1" hangingPunct="1">
              <a:lnSpc>
                <a:spcPct val="90000"/>
              </a:lnSpc>
            </a:pPr>
            <a:r>
              <a:rPr lang="en-US" sz="1800" dirty="0"/>
              <a:t>Is it part of the web?</a:t>
            </a:r>
          </a:p>
          <a:p>
            <a:pPr eaLnBrk="1" hangingPunct="1">
              <a:lnSpc>
                <a:spcPct val="90000"/>
              </a:lnSpc>
            </a:pPr>
            <a:r>
              <a:rPr lang="en-US" sz="2000" dirty="0"/>
              <a:t>The “dynamic” web is infinite.</a:t>
            </a:r>
          </a:p>
          <a:p>
            <a:pPr lvl="1" eaLnBrk="1" hangingPunct="1">
              <a:lnSpc>
                <a:spcPct val="90000"/>
              </a:lnSpc>
            </a:pPr>
            <a:r>
              <a:rPr lang="en-US" sz="1800" dirty="0"/>
              <a:t>Soft 404: </a:t>
            </a:r>
            <a:r>
              <a:rPr lang="en-US" sz="1800" u="sng" dirty="0" err="1"/>
              <a:t>www.yahoo.com</a:t>
            </a:r>
            <a:r>
              <a:rPr lang="en-US" sz="1800" u="sng" dirty="0"/>
              <a:t>/&lt;</a:t>
            </a:r>
            <a:r>
              <a:rPr lang="en-US" sz="1800" u="sng" dirty="0">
                <a:solidFill>
                  <a:schemeClr val="hlink"/>
                </a:solidFill>
              </a:rPr>
              <a:t>anything&gt;</a:t>
            </a:r>
            <a:r>
              <a:rPr lang="en-US" sz="1800" dirty="0"/>
              <a:t> is a valid page</a:t>
            </a:r>
          </a:p>
          <a:p>
            <a:pPr lvl="1" eaLnBrk="1" hangingPunct="1">
              <a:lnSpc>
                <a:spcPct val="90000"/>
              </a:lnSpc>
            </a:pPr>
            <a:r>
              <a:rPr lang="en-US" sz="1800" dirty="0"/>
              <a:t>Dynamic content, e.g., </a:t>
            </a:r>
          </a:p>
          <a:p>
            <a:pPr lvl="2" eaLnBrk="1" hangingPunct="1">
              <a:lnSpc>
                <a:spcPct val="90000"/>
              </a:lnSpc>
            </a:pPr>
            <a:r>
              <a:rPr lang="en-US" sz="1600" dirty="0"/>
              <a:t>Whether forecast</a:t>
            </a:r>
          </a:p>
          <a:p>
            <a:pPr lvl="2" eaLnBrk="1" hangingPunct="1">
              <a:lnSpc>
                <a:spcPct val="90000"/>
              </a:lnSpc>
            </a:pPr>
            <a:r>
              <a:rPr lang="en-US" sz="1600" dirty="0"/>
              <a:t>calendar</a:t>
            </a:r>
          </a:p>
          <a:p>
            <a:pPr lvl="2" eaLnBrk="1" hangingPunct="1">
              <a:lnSpc>
                <a:spcPct val="90000"/>
              </a:lnSpc>
            </a:pPr>
            <a:r>
              <a:rPr lang="en-US" sz="1600" dirty="0"/>
              <a:t>Any sum of two numbers is its own dynamic page on Google. Example: “2+4”</a:t>
            </a:r>
          </a:p>
          <a:p>
            <a:pPr eaLnBrk="1" hangingPunct="1">
              <a:lnSpc>
                <a:spcPct val="90000"/>
              </a:lnSpc>
            </a:pPr>
            <a:r>
              <a:rPr lang="en-US" sz="2000" dirty="0"/>
              <a:t>Deep web content</a:t>
            </a:r>
          </a:p>
          <a:p>
            <a:pPr lvl="1" eaLnBrk="1" hangingPunct="1">
              <a:lnSpc>
                <a:spcPct val="90000"/>
              </a:lnSpc>
            </a:pPr>
            <a:r>
              <a:rPr lang="en-US" sz="1800" dirty="0"/>
              <a:t>E.g., all the articles in </a:t>
            </a:r>
            <a:r>
              <a:rPr lang="en-US" sz="1800" dirty="0" err="1"/>
              <a:t>nytimes</a:t>
            </a:r>
            <a:r>
              <a:rPr lang="en-US" sz="1800" dirty="0"/>
              <a:t>. </a:t>
            </a:r>
          </a:p>
          <a:p>
            <a:pPr eaLnBrk="1" hangingPunct="1">
              <a:lnSpc>
                <a:spcPct val="90000"/>
              </a:lnSpc>
            </a:pPr>
            <a:r>
              <a:rPr lang="en-US" sz="2000" dirty="0"/>
              <a:t>Duplicates</a:t>
            </a:r>
          </a:p>
          <a:p>
            <a:pPr lvl="1" eaLnBrk="1" hangingPunct="1">
              <a:lnSpc>
                <a:spcPct val="90000"/>
              </a:lnSpc>
            </a:pPr>
            <a:r>
              <a:rPr lang="en-US" sz="1800" dirty="0"/>
              <a:t>Static web contains syntactic duplication, mostly due to mirroring (~30%)</a:t>
            </a:r>
          </a:p>
        </p:txBody>
      </p:sp>
      <p:sp>
        <p:nvSpPr>
          <p:cNvPr id="44037"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44038" name="Group 6"/>
          <p:cNvGrpSpPr>
            <a:grpSpLocks/>
          </p:cNvGrpSpPr>
          <p:nvPr/>
        </p:nvGrpSpPr>
        <p:grpSpPr bwMode="auto">
          <a:xfrm>
            <a:off x="1447800" y="15875"/>
            <a:ext cx="4953000" cy="304800"/>
            <a:chOff x="912" y="10"/>
            <a:chExt cx="3120" cy="192"/>
          </a:xfrm>
        </p:grpSpPr>
        <p:sp>
          <p:nvSpPr>
            <p:cNvPr id="44039"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4040"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4041"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4042"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4043"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Slide Number Placeholder 1"/>
          <p:cNvSpPr>
            <a:spLocks noGrp="1"/>
          </p:cNvSpPr>
          <p:nvPr>
            <p:ph type="sldNum" sz="quarter" idx="10"/>
          </p:nvPr>
        </p:nvSpPr>
        <p:spPr/>
        <p:txBody>
          <a:bodyPr/>
          <a:lstStyle/>
          <a:p>
            <a:pPr>
              <a:defRPr/>
            </a:pPr>
            <a:fld id="{A731D1B7-BF6A-A643-9C33-2EFE49AF626F}" type="slidenum">
              <a:rPr lang="en-US" altLang="zh-CN"/>
              <a:pPr>
                <a:defRPr/>
              </a:pPr>
              <a:t>28</a:t>
            </a:fld>
            <a:r>
              <a:rPr lang="en-US" altLang="zh-CN"/>
              <a:t> </a:t>
            </a:r>
            <a:endParaRPr lang="en-US">
              <a:ea typeface="Arial Unicode MS" charset="0"/>
              <a:cs typeface="Arial Unicode MS" charset="0"/>
            </a:endParaRPr>
          </a:p>
        </p:txBody>
      </p:sp>
      <p:sp>
        <p:nvSpPr>
          <p:cNvPr id="45059" name="Rectangle 2"/>
          <p:cNvSpPr>
            <a:spLocks noGrp="1" noChangeArrowheads="1"/>
          </p:cNvSpPr>
          <p:nvPr>
            <p:ph type="title" idx="4294967295"/>
          </p:nvPr>
        </p:nvSpPr>
        <p:spPr/>
        <p:txBody>
          <a:bodyPr anchor="b"/>
          <a:lstStyle/>
          <a:p>
            <a:pPr eaLnBrk="1" hangingPunct="1"/>
            <a:r>
              <a:rPr lang="en-US"/>
              <a:t>What can we attempt to measure?</a:t>
            </a:r>
          </a:p>
        </p:txBody>
      </p:sp>
      <p:sp>
        <p:nvSpPr>
          <p:cNvPr id="45060" name="Rectangle 3"/>
          <p:cNvSpPr>
            <a:spLocks noGrp="1" noChangeArrowheads="1"/>
          </p:cNvSpPr>
          <p:nvPr>
            <p:ph type="body" idx="4294967295"/>
          </p:nvPr>
        </p:nvSpPr>
        <p:spPr>
          <a:xfrm>
            <a:off x="539750" y="1379538"/>
            <a:ext cx="7988300" cy="2879725"/>
          </a:xfrm>
        </p:spPr>
        <p:txBody>
          <a:bodyPr>
            <a:spAutoFit/>
          </a:bodyPr>
          <a:lstStyle/>
          <a:p>
            <a:pPr marL="0" indent="0" eaLnBrk="1" hangingPunct="1"/>
            <a:r>
              <a:rPr lang="en-US"/>
              <a:t>The relative sizes of search engines </a:t>
            </a:r>
          </a:p>
          <a:p>
            <a:pPr marL="339725" lvl="1" indent="-225425" eaLnBrk="1" hangingPunct="1"/>
            <a:r>
              <a:rPr lang="en-US"/>
              <a:t>The notion of a page being indexed is still</a:t>
            </a:r>
            <a:r>
              <a:rPr lang="en-US" i="1"/>
              <a:t> reasonably</a:t>
            </a:r>
            <a:r>
              <a:rPr lang="en-US"/>
              <a:t> well defined.</a:t>
            </a:r>
          </a:p>
          <a:p>
            <a:pPr marL="339725" lvl="1" indent="-225425" eaLnBrk="1" hangingPunct="1"/>
            <a:r>
              <a:rPr lang="en-US"/>
              <a:t>Already there are problems</a:t>
            </a:r>
          </a:p>
          <a:p>
            <a:pPr marL="681038" lvl="2" indent="-227013" eaLnBrk="1" hangingPunct="1"/>
            <a:r>
              <a:rPr lang="en-US"/>
              <a:t>Document extension: e.g. engines index pages not yet crawled, by indexing anchor text.</a:t>
            </a:r>
          </a:p>
          <a:p>
            <a:pPr marL="681038" lvl="2" indent="-227013" eaLnBrk="1" hangingPunct="1"/>
            <a:r>
              <a:rPr lang="en-US"/>
              <a:t>Document restriction: All engines restrict what is indexed (first</a:t>
            </a:r>
            <a:r>
              <a:rPr lang="en-US" i="1"/>
              <a:t> n</a:t>
            </a:r>
            <a:r>
              <a:rPr lang="en-US"/>
              <a:t> words, only relevant words, etc.) </a:t>
            </a:r>
          </a:p>
        </p:txBody>
      </p:sp>
      <p:sp>
        <p:nvSpPr>
          <p:cNvPr id="45061"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45062" name="Group 6"/>
          <p:cNvGrpSpPr>
            <a:grpSpLocks/>
          </p:cNvGrpSpPr>
          <p:nvPr/>
        </p:nvGrpSpPr>
        <p:grpSpPr bwMode="auto">
          <a:xfrm>
            <a:off x="1447800" y="15875"/>
            <a:ext cx="4953000" cy="304800"/>
            <a:chOff x="912" y="10"/>
            <a:chExt cx="3120" cy="192"/>
          </a:xfrm>
        </p:grpSpPr>
        <p:sp>
          <p:nvSpPr>
            <p:cNvPr id="45070"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5071"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5072"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5073"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5074"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
        <p:nvSpPr>
          <p:cNvPr id="45063" name="Text Box 12"/>
          <p:cNvSpPr txBox="1">
            <a:spLocks noChangeArrowheads="1"/>
          </p:cNvSpPr>
          <p:nvPr/>
        </p:nvSpPr>
        <p:spPr bwMode="auto">
          <a:xfrm>
            <a:off x="1371600" y="5257800"/>
            <a:ext cx="1066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45064" name="Freeform 15"/>
          <p:cNvSpPr>
            <a:spLocks/>
          </p:cNvSpPr>
          <p:nvPr/>
        </p:nvSpPr>
        <p:spPr bwMode="auto">
          <a:xfrm>
            <a:off x="1524000" y="4495800"/>
            <a:ext cx="2079625" cy="2114550"/>
          </a:xfrm>
          <a:custGeom>
            <a:avLst/>
            <a:gdLst>
              <a:gd name="T0" fmla="*/ 288 w 1310"/>
              <a:gd name="T1" fmla="*/ 221 h 1332"/>
              <a:gd name="T2" fmla="*/ 264 w 1310"/>
              <a:gd name="T3" fmla="*/ 226 h 1332"/>
              <a:gd name="T4" fmla="*/ 170 w 1310"/>
              <a:gd name="T5" fmla="*/ 367 h 1332"/>
              <a:gd name="T6" fmla="*/ 29 w 1310"/>
              <a:gd name="T7" fmla="*/ 785 h 1332"/>
              <a:gd name="T8" fmla="*/ 88 w 1310"/>
              <a:gd name="T9" fmla="*/ 1096 h 1332"/>
              <a:gd name="T10" fmla="*/ 194 w 1310"/>
              <a:gd name="T11" fmla="*/ 1155 h 1332"/>
              <a:gd name="T12" fmla="*/ 270 w 1310"/>
              <a:gd name="T13" fmla="*/ 1173 h 1332"/>
              <a:gd name="T14" fmla="*/ 693 w 1310"/>
              <a:gd name="T15" fmla="*/ 1331 h 1332"/>
              <a:gd name="T16" fmla="*/ 875 w 1310"/>
              <a:gd name="T17" fmla="*/ 1320 h 1332"/>
              <a:gd name="T18" fmla="*/ 993 w 1310"/>
              <a:gd name="T19" fmla="*/ 1284 h 1332"/>
              <a:gd name="T20" fmla="*/ 1058 w 1310"/>
              <a:gd name="T21" fmla="*/ 1249 h 1332"/>
              <a:gd name="T22" fmla="*/ 1116 w 1310"/>
              <a:gd name="T23" fmla="*/ 1202 h 1332"/>
              <a:gd name="T24" fmla="*/ 1134 w 1310"/>
              <a:gd name="T25" fmla="*/ 1190 h 1332"/>
              <a:gd name="T26" fmla="*/ 1246 w 1310"/>
              <a:gd name="T27" fmla="*/ 1037 h 1332"/>
              <a:gd name="T28" fmla="*/ 1281 w 1310"/>
              <a:gd name="T29" fmla="*/ 973 h 1332"/>
              <a:gd name="T30" fmla="*/ 1304 w 1310"/>
              <a:gd name="T31" fmla="*/ 867 h 1332"/>
              <a:gd name="T32" fmla="*/ 1310 w 1310"/>
              <a:gd name="T33" fmla="*/ 838 h 1332"/>
              <a:gd name="T34" fmla="*/ 1246 w 1310"/>
              <a:gd name="T35" fmla="*/ 632 h 1332"/>
              <a:gd name="T36" fmla="*/ 1116 w 1310"/>
              <a:gd name="T37" fmla="*/ 514 h 1332"/>
              <a:gd name="T38" fmla="*/ 1093 w 1310"/>
              <a:gd name="T39" fmla="*/ 503 h 1332"/>
              <a:gd name="T40" fmla="*/ 1052 w 1310"/>
              <a:gd name="T41" fmla="*/ 473 h 1332"/>
              <a:gd name="T42" fmla="*/ 887 w 1310"/>
              <a:gd name="T43" fmla="*/ 350 h 1332"/>
              <a:gd name="T44" fmla="*/ 817 w 1310"/>
              <a:gd name="T45" fmla="*/ 291 h 1332"/>
              <a:gd name="T46" fmla="*/ 723 w 1310"/>
              <a:gd name="T47" fmla="*/ 215 h 1332"/>
              <a:gd name="T48" fmla="*/ 675 w 1310"/>
              <a:gd name="T49" fmla="*/ 185 h 1332"/>
              <a:gd name="T50" fmla="*/ 593 w 1310"/>
              <a:gd name="T51" fmla="*/ 121 h 1332"/>
              <a:gd name="T52" fmla="*/ 493 w 1310"/>
              <a:gd name="T53" fmla="*/ 44 h 1332"/>
              <a:gd name="T54" fmla="*/ 399 w 1310"/>
              <a:gd name="T55" fmla="*/ 9 h 1332"/>
              <a:gd name="T56" fmla="*/ 352 w 1310"/>
              <a:gd name="T57" fmla="*/ 38 h 1332"/>
              <a:gd name="T58" fmla="*/ 323 w 1310"/>
              <a:gd name="T59" fmla="*/ 150 h 1332"/>
              <a:gd name="T60" fmla="*/ 305 w 1310"/>
              <a:gd name="T61" fmla="*/ 168 h 1332"/>
              <a:gd name="T62" fmla="*/ 246 w 1310"/>
              <a:gd name="T63" fmla="*/ 262 h 1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10"/>
              <a:gd name="T97" fmla="*/ 0 h 1332"/>
              <a:gd name="T98" fmla="*/ 1310 w 1310"/>
              <a:gd name="T99" fmla="*/ 1332 h 13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10" h="1332">
                <a:moveTo>
                  <a:pt x="288" y="221"/>
                </a:moveTo>
                <a:cubicBezTo>
                  <a:pt x="280" y="223"/>
                  <a:pt x="270" y="221"/>
                  <a:pt x="264" y="226"/>
                </a:cubicBezTo>
                <a:cubicBezTo>
                  <a:pt x="228" y="258"/>
                  <a:pt x="194" y="325"/>
                  <a:pt x="170" y="367"/>
                </a:cubicBezTo>
                <a:cubicBezTo>
                  <a:pt x="96" y="495"/>
                  <a:pt x="58" y="641"/>
                  <a:pt x="29" y="785"/>
                </a:cubicBezTo>
                <a:cubicBezTo>
                  <a:pt x="21" y="883"/>
                  <a:pt x="0" y="1023"/>
                  <a:pt x="88" y="1096"/>
                </a:cubicBezTo>
                <a:cubicBezTo>
                  <a:pt x="125" y="1127"/>
                  <a:pt x="144" y="1140"/>
                  <a:pt x="194" y="1155"/>
                </a:cubicBezTo>
                <a:cubicBezTo>
                  <a:pt x="203" y="1158"/>
                  <a:pt x="251" y="1164"/>
                  <a:pt x="270" y="1173"/>
                </a:cubicBezTo>
                <a:cubicBezTo>
                  <a:pt x="408" y="1237"/>
                  <a:pt x="544" y="1298"/>
                  <a:pt x="693" y="1331"/>
                </a:cubicBezTo>
                <a:cubicBezTo>
                  <a:pt x="754" y="1328"/>
                  <a:pt x="815" y="1332"/>
                  <a:pt x="875" y="1320"/>
                </a:cubicBezTo>
                <a:cubicBezTo>
                  <a:pt x="915" y="1312"/>
                  <a:pt x="993" y="1284"/>
                  <a:pt x="993" y="1284"/>
                </a:cubicBezTo>
                <a:cubicBezTo>
                  <a:pt x="1014" y="1271"/>
                  <a:pt x="1038" y="1263"/>
                  <a:pt x="1058" y="1249"/>
                </a:cubicBezTo>
                <a:cubicBezTo>
                  <a:pt x="1079" y="1235"/>
                  <a:pt x="1096" y="1217"/>
                  <a:pt x="1116" y="1202"/>
                </a:cubicBezTo>
                <a:cubicBezTo>
                  <a:pt x="1122" y="1198"/>
                  <a:pt x="1128" y="1194"/>
                  <a:pt x="1134" y="1190"/>
                </a:cubicBezTo>
                <a:cubicBezTo>
                  <a:pt x="1172" y="1139"/>
                  <a:pt x="1212" y="1092"/>
                  <a:pt x="1246" y="1037"/>
                </a:cubicBezTo>
                <a:cubicBezTo>
                  <a:pt x="1259" y="1016"/>
                  <a:pt x="1281" y="973"/>
                  <a:pt x="1281" y="973"/>
                </a:cubicBezTo>
                <a:cubicBezTo>
                  <a:pt x="1289" y="938"/>
                  <a:pt x="1296" y="902"/>
                  <a:pt x="1304" y="867"/>
                </a:cubicBezTo>
                <a:cubicBezTo>
                  <a:pt x="1306" y="857"/>
                  <a:pt x="1310" y="838"/>
                  <a:pt x="1310" y="838"/>
                </a:cubicBezTo>
                <a:cubicBezTo>
                  <a:pt x="1303" y="772"/>
                  <a:pt x="1292" y="685"/>
                  <a:pt x="1246" y="632"/>
                </a:cubicBezTo>
                <a:cubicBezTo>
                  <a:pt x="1211" y="592"/>
                  <a:pt x="1160" y="547"/>
                  <a:pt x="1116" y="514"/>
                </a:cubicBezTo>
                <a:cubicBezTo>
                  <a:pt x="1109" y="509"/>
                  <a:pt x="1100" y="508"/>
                  <a:pt x="1093" y="503"/>
                </a:cubicBezTo>
                <a:cubicBezTo>
                  <a:pt x="1079" y="494"/>
                  <a:pt x="1065" y="484"/>
                  <a:pt x="1052" y="473"/>
                </a:cubicBezTo>
                <a:cubicBezTo>
                  <a:pt x="1000" y="428"/>
                  <a:pt x="948" y="386"/>
                  <a:pt x="887" y="350"/>
                </a:cubicBezTo>
                <a:cubicBezTo>
                  <a:pt x="862" y="312"/>
                  <a:pt x="881" y="336"/>
                  <a:pt x="817" y="291"/>
                </a:cubicBezTo>
                <a:cubicBezTo>
                  <a:pt x="784" y="268"/>
                  <a:pt x="757" y="236"/>
                  <a:pt x="723" y="215"/>
                </a:cubicBezTo>
                <a:cubicBezTo>
                  <a:pt x="707" y="205"/>
                  <a:pt x="691" y="195"/>
                  <a:pt x="675" y="185"/>
                </a:cubicBezTo>
                <a:cubicBezTo>
                  <a:pt x="645" y="165"/>
                  <a:pt x="627" y="136"/>
                  <a:pt x="593" y="121"/>
                </a:cubicBezTo>
                <a:cubicBezTo>
                  <a:pt x="562" y="89"/>
                  <a:pt x="536" y="58"/>
                  <a:pt x="493" y="44"/>
                </a:cubicBezTo>
                <a:cubicBezTo>
                  <a:pt x="453" y="12"/>
                  <a:pt x="452" y="0"/>
                  <a:pt x="399" y="9"/>
                </a:cubicBezTo>
                <a:cubicBezTo>
                  <a:pt x="357" y="23"/>
                  <a:pt x="371" y="11"/>
                  <a:pt x="352" y="38"/>
                </a:cubicBezTo>
                <a:cubicBezTo>
                  <a:pt x="343" y="65"/>
                  <a:pt x="332" y="129"/>
                  <a:pt x="323" y="150"/>
                </a:cubicBezTo>
                <a:cubicBezTo>
                  <a:pt x="319" y="158"/>
                  <a:pt x="311" y="162"/>
                  <a:pt x="305" y="168"/>
                </a:cubicBezTo>
                <a:cubicBezTo>
                  <a:pt x="274" y="204"/>
                  <a:pt x="246" y="209"/>
                  <a:pt x="246" y="262"/>
                </a:cubicBezTo>
              </a:path>
            </a:pathLst>
          </a:custGeom>
          <a:solidFill>
            <a:srgbClr val="C0C0C0"/>
          </a:solidFill>
          <a:ln w="9525">
            <a:solidFill>
              <a:schemeClr val="tx1"/>
            </a:solidFill>
            <a:miter lim="800000"/>
            <a:headEnd/>
            <a:tailEnd/>
          </a:ln>
        </p:spPr>
        <p:txBody>
          <a:bodyPr wrap="none">
            <a:prstTxWarp prst="textNoShape">
              <a:avLst/>
            </a:prstTxWarp>
            <a:spAutoFit/>
          </a:bodyPr>
          <a:lstStyle/>
          <a:p>
            <a:endParaRPr lang="en-US"/>
          </a:p>
        </p:txBody>
      </p:sp>
      <p:sp>
        <p:nvSpPr>
          <p:cNvPr id="33808" name="Freeform 16"/>
          <p:cNvSpPr>
            <a:spLocks/>
          </p:cNvSpPr>
          <p:nvPr/>
        </p:nvSpPr>
        <p:spPr bwMode="auto">
          <a:xfrm>
            <a:off x="2209800" y="4191000"/>
            <a:ext cx="1539875" cy="1444625"/>
          </a:xfrm>
          <a:custGeom>
            <a:avLst/>
            <a:gdLst>
              <a:gd name="T0" fmla="*/ 0 w 970"/>
              <a:gd name="T1" fmla="*/ 170 h 910"/>
              <a:gd name="T2" fmla="*/ 147 w 970"/>
              <a:gd name="T3" fmla="*/ 117 h 910"/>
              <a:gd name="T4" fmla="*/ 258 w 970"/>
              <a:gd name="T5" fmla="*/ 94 h 910"/>
              <a:gd name="T6" fmla="*/ 335 w 970"/>
              <a:gd name="T7" fmla="*/ 64 h 910"/>
              <a:gd name="T8" fmla="*/ 417 w 970"/>
              <a:gd name="T9" fmla="*/ 47 h 910"/>
              <a:gd name="T10" fmla="*/ 617 w 970"/>
              <a:gd name="T11" fmla="*/ 0 h 910"/>
              <a:gd name="T12" fmla="*/ 746 w 970"/>
              <a:gd name="T13" fmla="*/ 52 h 910"/>
              <a:gd name="T14" fmla="*/ 899 w 970"/>
              <a:gd name="T15" fmla="*/ 305 h 910"/>
              <a:gd name="T16" fmla="*/ 940 w 970"/>
              <a:gd name="T17" fmla="*/ 370 h 910"/>
              <a:gd name="T18" fmla="*/ 964 w 970"/>
              <a:gd name="T19" fmla="*/ 446 h 910"/>
              <a:gd name="T20" fmla="*/ 946 w 970"/>
              <a:gd name="T21" fmla="*/ 493 h 910"/>
              <a:gd name="T22" fmla="*/ 922 w 970"/>
              <a:gd name="T23" fmla="*/ 587 h 910"/>
              <a:gd name="T24" fmla="*/ 875 w 970"/>
              <a:gd name="T25" fmla="*/ 722 h 910"/>
              <a:gd name="T26" fmla="*/ 840 w 970"/>
              <a:gd name="T27" fmla="*/ 905 h 910"/>
              <a:gd name="T28" fmla="*/ 852 w 970"/>
              <a:gd name="T29" fmla="*/ 893 h 9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0"/>
              <a:gd name="T46" fmla="*/ 0 h 910"/>
              <a:gd name="T47" fmla="*/ 970 w 970"/>
              <a:gd name="T48" fmla="*/ 910 h 9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0" h="910">
                <a:moveTo>
                  <a:pt x="0" y="170"/>
                </a:moveTo>
                <a:cubicBezTo>
                  <a:pt x="39" y="129"/>
                  <a:pt x="94" y="129"/>
                  <a:pt x="147" y="117"/>
                </a:cubicBezTo>
                <a:cubicBezTo>
                  <a:pt x="239" y="96"/>
                  <a:pt x="146" y="113"/>
                  <a:pt x="258" y="94"/>
                </a:cubicBezTo>
                <a:cubicBezTo>
                  <a:pt x="275" y="91"/>
                  <a:pt x="321" y="70"/>
                  <a:pt x="335" y="64"/>
                </a:cubicBezTo>
                <a:cubicBezTo>
                  <a:pt x="361" y="53"/>
                  <a:pt x="389" y="51"/>
                  <a:pt x="417" y="47"/>
                </a:cubicBezTo>
                <a:cubicBezTo>
                  <a:pt x="482" y="22"/>
                  <a:pt x="548" y="8"/>
                  <a:pt x="617" y="0"/>
                </a:cubicBezTo>
                <a:cubicBezTo>
                  <a:pt x="677" y="6"/>
                  <a:pt x="698" y="16"/>
                  <a:pt x="746" y="52"/>
                </a:cubicBezTo>
                <a:cubicBezTo>
                  <a:pt x="797" y="136"/>
                  <a:pt x="847" y="221"/>
                  <a:pt x="899" y="305"/>
                </a:cubicBezTo>
                <a:cubicBezTo>
                  <a:pt x="922" y="341"/>
                  <a:pt x="927" y="337"/>
                  <a:pt x="940" y="370"/>
                </a:cubicBezTo>
                <a:cubicBezTo>
                  <a:pt x="950" y="395"/>
                  <a:pt x="955" y="421"/>
                  <a:pt x="964" y="446"/>
                </a:cubicBezTo>
                <a:cubicBezTo>
                  <a:pt x="948" y="524"/>
                  <a:pt x="970" y="439"/>
                  <a:pt x="946" y="493"/>
                </a:cubicBezTo>
                <a:cubicBezTo>
                  <a:pt x="934" y="521"/>
                  <a:pt x="930" y="557"/>
                  <a:pt x="922" y="587"/>
                </a:cubicBezTo>
                <a:cubicBezTo>
                  <a:pt x="909" y="637"/>
                  <a:pt x="905" y="679"/>
                  <a:pt x="875" y="722"/>
                </a:cubicBezTo>
                <a:cubicBezTo>
                  <a:pt x="859" y="784"/>
                  <a:pt x="860" y="844"/>
                  <a:pt x="840" y="905"/>
                </a:cubicBezTo>
                <a:cubicBezTo>
                  <a:pt x="838" y="910"/>
                  <a:pt x="848" y="897"/>
                  <a:pt x="852" y="893"/>
                </a:cubicBezTo>
              </a:path>
            </a:pathLst>
          </a:custGeom>
          <a:solidFill>
            <a:srgbClr val="99CCFF"/>
          </a:solidFill>
          <a:ln w="9525">
            <a:solidFill>
              <a:schemeClr val="tx1"/>
            </a:solidFill>
            <a:miter lim="800000"/>
            <a:headEnd/>
            <a:tailEnd/>
          </a:ln>
        </p:spPr>
        <p:txBody>
          <a:bodyPr wrap="none">
            <a:prstTxWarp prst="textNoShape">
              <a:avLst/>
            </a:prstTxWarp>
            <a:spAutoFit/>
          </a:bodyPr>
          <a:lstStyle/>
          <a:p>
            <a:endParaRPr lang="en-US"/>
          </a:p>
        </p:txBody>
      </p:sp>
      <p:sp>
        <p:nvSpPr>
          <p:cNvPr id="45066" name="Freeform 17"/>
          <p:cNvSpPr>
            <a:spLocks/>
          </p:cNvSpPr>
          <p:nvPr/>
        </p:nvSpPr>
        <p:spPr bwMode="auto">
          <a:xfrm>
            <a:off x="5105400" y="4419600"/>
            <a:ext cx="2079625" cy="2114550"/>
          </a:xfrm>
          <a:custGeom>
            <a:avLst/>
            <a:gdLst>
              <a:gd name="T0" fmla="*/ 288 w 1310"/>
              <a:gd name="T1" fmla="*/ 221 h 1332"/>
              <a:gd name="T2" fmla="*/ 264 w 1310"/>
              <a:gd name="T3" fmla="*/ 226 h 1332"/>
              <a:gd name="T4" fmla="*/ 170 w 1310"/>
              <a:gd name="T5" fmla="*/ 367 h 1332"/>
              <a:gd name="T6" fmla="*/ 29 w 1310"/>
              <a:gd name="T7" fmla="*/ 785 h 1332"/>
              <a:gd name="T8" fmla="*/ 88 w 1310"/>
              <a:gd name="T9" fmla="*/ 1096 h 1332"/>
              <a:gd name="T10" fmla="*/ 194 w 1310"/>
              <a:gd name="T11" fmla="*/ 1155 h 1332"/>
              <a:gd name="T12" fmla="*/ 270 w 1310"/>
              <a:gd name="T13" fmla="*/ 1173 h 1332"/>
              <a:gd name="T14" fmla="*/ 693 w 1310"/>
              <a:gd name="T15" fmla="*/ 1331 h 1332"/>
              <a:gd name="T16" fmla="*/ 875 w 1310"/>
              <a:gd name="T17" fmla="*/ 1320 h 1332"/>
              <a:gd name="T18" fmla="*/ 993 w 1310"/>
              <a:gd name="T19" fmla="*/ 1284 h 1332"/>
              <a:gd name="T20" fmla="*/ 1058 w 1310"/>
              <a:gd name="T21" fmla="*/ 1249 h 1332"/>
              <a:gd name="T22" fmla="*/ 1116 w 1310"/>
              <a:gd name="T23" fmla="*/ 1202 h 1332"/>
              <a:gd name="T24" fmla="*/ 1134 w 1310"/>
              <a:gd name="T25" fmla="*/ 1190 h 1332"/>
              <a:gd name="T26" fmla="*/ 1246 w 1310"/>
              <a:gd name="T27" fmla="*/ 1037 h 1332"/>
              <a:gd name="T28" fmla="*/ 1281 w 1310"/>
              <a:gd name="T29" fmla="*/ 973 h 1332"/>
              <a:gd name="T30" fmla="*/ 1304 w 1310"/>
              <a:gd name="T31" fmla="*/ 867 h 1332"/>
              <a:gd name="T32" fmla="*/ 1310 w 1310"/>
              <a:gd name="T33" fmla="*/ 838 h 1332"/>
              <a:gd name="T34" fmla="*/ 1246 w 1310"/>
              <a:gd name="T35" fmla="*/ 632 h 1332"/>
              <a:gd name="T36" fmla="*/ 1116 w 1310"/>
              <a:gd name="T37" fmla="*/ 514 h 1332"/>
              <a:gd name="T38" fmla="*/ 1093 w 1310"/>
              <a:gd name="T39" fmla="*/ 503 h 1332"/>
              <a:gd name="T40" fmla="*/ 1052 w 1310"/>
              <a:gd name="T41" fmla="*/ 473 h 1332"/>
              <a:gd name="T42" fmla="*/ 887 w 1310"/>
              <a:gd name="T43" fmla="*/ 350 h 1332"/>
              <a:gd name="T44" fmla="*/ 817 w 1310"/>
              <a:gd name="T45" fmla="*/ 291 h 1332"/>
              <a:gd name="T46" fmla="*/ 723 w 1310"/>
              <a:gd name="T47" fmla="*/ 215 h 1332"/>
              <a:gd name="T48" fmla="*/ 675 w 1310"/>
              <a:gd name="T49" fmla="*/ 185 h 1332"/>
              <a:gd name="T50" fmla="*/ 593 w 1310"/>
              <a:gd name="T51" fmla="*/ 121 h 1332"/>
              <a:gd name="T52" fmla="*/ 493 w 1310"/>
              <a:gd name="T53" fmla="*/ 44 h 1332"/>
              <a:gd name="T54" fmla="*/ 399 w 1310"/>
              <a:gd name="T55" fmla="*/ 9 h 1332"/>
              <a:gd name="T56" fmla="*/ 352 w 1310"/>
              <a:gd name="T57" fmla="*/ 38 h 1332"/>
              <a:gd name="T58" fmla="*/ 323 w 1310"/>
              <a:gd name="T59" fmla="*/ 150 h 1332"/>
              <a:gd name="T60" fmla="*/ 305 w 1310"/>
              <a:gd name="T61" fmla="*/ 168 h 1332"/>
              <a:gd name="T62" fmla="*/ 246 w 1310"/>
              <a:gd name="T63" fmla="*/ 262 h 1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10"/>
              <a:gd name="T97" fmla="*/ 0 h 1332"/>
              <a:gd name="T98" fmla="*/ 1310 w 1310"/>
              <a:gd name="T99" fmla="*/ 1332 h 13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10" h="1332">
                <a:moveTo>
                  <a:pt x="288" y="221"/>
                </a:moveTo>
                <a:cubicBezTo>
                  <a:pt x="280" y="223"/>
                  <a:pt x="270" y="221"/>
                  <a:pt x="264" y="226"/>
                </a:cubicBezTo>
                <a:cubicBezTo>
                  <a:pt x="228" y="258"/>
                  <a:pt x="194" y="325"/>
                  <a:pt x="170" y="367"/>
                </a:cubicBezTo>
                <a:cubicBezTo>
                  <a:pt x="96" y="495"/>
                  <a:pt x="58" y="641"/>
                  <a:pt x="29" y="785"/>
                </a:cubicBezTo>
                <a:cubicBezTo>
                  <a:pt x="21" y="883"/>
                  <a:pt x="0" y="1023"/>
                  <a:pt x="88" y="1096"/>
                </a:cubicBezTo>
                <a:cubicBezTo>
                  <a:pt x="125" y="1127"/>
                  <a:pt x="144" y="1140"/>
                  <a:pt x="194" y="1155"/>
                </a:cubicBezTo>
                <a:cubicBezTo>
                  <a:pt x="203" y="1158"/>
                  <a:pt x="251" y="1164"/>
                  <a:pt x="270" y="1173"/>
                </a:cubicBezTo>
                <a:cubicBezTo>
                  <a:pt x="408" y="1237"/>
                  <a:pt x="544" y="1298"/>
                  <a:pt x="693" y="1331"/>
                </a:cubicBezTo>
                <a:cubicBezTo>
                  <a:pt x="754" y="1328"/>
                  <a:pt x="815" y="1332"/>
                  <a:pt x="875" y="1320"/>
                </a:cubicBezTo>
                <a:cubicBezTo>
                  <a:pt x="915" y="1312"/>
                  <a:pt x="993" y="1284"/>
                  <a:pt x="993" y="1284"/>
                </a:cubicBezTo>
                <a:cubicBezTo>
                  <a:pt x="1014" y="1271"/>
                  <a:pt x="1038" y="1263"/>
                  <a:pt x="1058" y="1249"/>
                </a:cubicBezTo>
                <a:cubicBezTo>
                  <a:pt x="1079" y="1235"/>
                  <a:pt x="1096" y="1217"/>
                  <a:pt x="1116" y="1202"/>
                </a:cubicBezTo>
                <a:cubicBezTo>
                  <a:pt x="1122" y="1198"/>
                  <a:pt x="1128" y="1194"/>
                  <a:pt x="1134" y="1190"/>
                </a:cubicBezTo>
                <a:cubicBezTo>
                  <a:pt x="1172" y="1139"/>
                  <a:pt x="1212" y="1092"/>
                  <a:pt x="1246" y="1037"/>
                </a:cubicBezTo>
                <a:cubicBezTo>
                  <a:pt x="1259" y="1016"/>
                  <a:pt x="1281" y="973"/>
                  <a:pt x="1281" y="973"/>
                </a:cubicBezTo>
                <a:cubicBezTo>
                  <a:pt x="1289" y="938"/>
                  <a:pt x="1296" y="902"/>
                  <a:pt x="1304" y="867"/>
                </a:cubicBezTo>
                <a:cubicBezTo>
                  <a:pt x="1306" y="857"/>
                  <a:pt x="1310" y="838"/>
                  <a:pt x="1310" y="838"/>
                </a:cubicBezTo>
                <a:cubicBezTo>
                  <a:pt x="1303" y="772"/>
                  <a:pt x="1292" y="685"/>
                  <a:pt x="1246" y="632"/>
                </a:cubicBezTo>
                <a:cubicBezTo>
                  <a:pt x="1211" y="592"/>
                  <a:pt x="1160" y="547"/>
                  <a:pt x="1116" y="514"/>
                </a:cubicBezTo>
                <a:cubicBezTo>
                  <a:pt x="1109" y="509"/>
                  <a:pt x="1100" y="508"/>
                  <a:pt x="1093" y="503"/>
                </a:cubicBezTo>
                <a:cubicBezTo>
                  <a:pt x="1079" y="494"/>
                  <a:pt x="1065" y="484"/>
                  <a:pt x="1052" y="473"/>
                </a:cubicBezTo>
                <a:cubicBezTo>
                  <a:pt x="1000" y="428"/>
                  <a:pt x="948" y="386"/>
                  <a:pt x="887" y="350"/>
                </a:cubicBezTo>
                <a:cubicBezTo>
                  <a:pt x="862" y="312"/>
                  <a:pt x="881" y="336"/>
                  <a:pt x="817" y="291"/>
                </a:cubicBezTo>
                <a:cubicBezTo>
                  <a:pt x="784" y="268"/>
                  <a:pt x="757" y="236"/>
                  <a:pt x="723" y="215"/>
                </a:cubicBezTo>
                <a:cubicBezTo>
                  <a:pt x="707" y="205"/>
                  <a:pt x="691" y="195"/>
                  <a:pt x="675" y="185"/>
                </a:cubicBezTo>
                <a:cubicBezTo>
                  <a:pt x="645" y="165"/>
                  <a:pt x="627" y="136"/>
                  <a:pt x="593" y="121"/>
                </a:cubicBezTo>
                <a:cubicBezTo>
                  <a:pt x="562" y="89"/>
                  <a:pt x="536" y="58"/>
                  <a:pt x="493" y="44"/>
                </a:cubicBezTo>
                <a:cubicBezTo>
                  <a:pt x="453" y="12"/>
                  <a:pt x="452" y="0"/>
                  <a:pt x="399" y="9"/>
                </a:cubicBezTo>
                <a:cubicBezTo>
                  <a:pt x="357" y="23"/>
                  <a:pt x="371" y="11"/>
                  <a:pt x="352" y="38"/>
                </a:cubicBezTo>
                <a:cubicBezTo>
                  <a:pt x="343" y="65"/>
                  <a:pt x="332" y="129"/>
                  <a:pt x="323" y="150"/>
                </a:cubicBezTo>
                <a:cubicBezTo>
                  <a:pt x="319" y="158"/>
                  <a:pt x="311" y="162"/>
                  <a:pt x="305" y="168"/>
                </a:cubicBezTo>
                <a:cubicBezTo>
                  <a:pt x="274" y="204"/>
                  <a:pt x="246" y="209"/>
                  <a:pt x="246" y="262"/>
                </a:cubicBezTo>
              </a:path>
            </a:pathLst>
          </a:custGeom>
          <a:solidFill>
            <a:srgbClr val="C0C0C0"/>
          </a:solidFill>
          <a:ln w="9525">
            <a:solidFill>
              <a:schemeClr val="tx1"/>
            </a:solidFill>
            <a:miter lim="800000"/>
            <a:headEnd/>
            <a:tailEnd/>
          </a:ln>
        </p:spPr>
        <p:txBody>
          <a:bodyPr wrap="none">
            <a:prstTxWarp prst="textNoShape">
              <a:avLst/>
            </a:prstTxWarp>
            <a:spAutoFit/>
          </a:bodyPr>
          <a:lstStyle/>
          <a:p>
            <a:endParaRPr lang="en-US"/>
          </a:p>
        </p:txBody>
      </p:sp>
      <p:sp>
        <p:nvSpPr>
          <p:cNvPr id="45067" name="Text Box 20"/>
          <p:cNvSpPr txBox="1">
            <a:spLocks noChangeArrowheads="1"/>
          </p:cNvSpPr>
          <p:nvPr/>
        </p:nvSpPr>
        <p:spPr bwMode="auto">
          <a:xfrm>
            <a:off x="2590800" y="4495800"/>
            <a:ext cx="898525" cy="244475"/>
          </a:xfrm>
          <a:prstGeom prst="rect">
            <a:avLst/>
          </a:prstGeom>
          <a:noFill/>
          <a:ln w="9525">
            <a:noFill/>
            <a:miter lim="800000"/>
            <a:headEnd/>
            <a:tailEnd/>
          </a:ln>
        </p:spPr>
        <p:txBody>
          <a:bodyPr wrap="none">
            <a:prstTxWarp prst="textNoShape">
              <a:avLst/>
            </a:prstTxWarp>
            <a:spAutoFit/>
          </a:bodyPr>
          <a:lstStyle/>
          <a:p>
            <a:r>
              <a:rPr lang="en-US" sz="1000"/>
              <a:t>Anchor text</a:t>
            </a:r>
          </a:p>
        </p:txBody>
      </p:sp>
      <p:sp>
        <p:nvSpPr>
          <p:cNvPr id="33815" name="Freeform 23"/>
          <p:cNvSpPr>
            <a:spLocks/>
          </p:cNvSpPr>
          <p:nvPr/>
        </p:nvSpPr>
        <p:spPr bwMode="auto">
          <a:xfrm>
            <a:off x="5011738" y="5268913"/>
            <a:ext cx="2201862" cy="1274762"/>
          </a:xfrm>
          <a:custGeom>
            <a:avLst/>
            <a:gdLst>
              <a:gd name="T0" fmla="*/ 114 w 1387"/>
              <a:gd name="T1" fmla="*/ 100 h 803"/>
              <a:gd name="T2" fmla="*/ 886 w 1387"/>
              <a:gd name="T3" fmla="*/ 95 h 803"/>
              <a:gd name="T4" fmla="*/ 1039 w 1387"/>
              <a:gd name="T5" fmla="*/ 89 h 803"/>
              <a:gd name="T6" fmla="*/ 1071 w 1387"/>
              <a:gd name="T7" fmla="*/ 79 h 803"/>
              <a:gd name="T8" fmla="*/ 1329 w 1387"/>
              <a:gd name="T9" fmla="*/ 132 h 803"/>
              <a:gd name="T10" fmla="*/ 1345 w 1387"/>
              <a:gd name="T11" fmla="*/ 163 h 803"/>
              <a:gd name="T12" fmla="*/ 1366 w 1387"/>
              <a:gd name="T13" fmla="*/ 237 h 803"/>
              <a:gd name="T14" fmla="*/ 1361 w 1387"/>
              <a:gd name="T15" fmla="*/ 475 h 803"/>
              <a:gd name="T16" fmla="*/ 1351 w 1387"/>
              <a:gd name="T17" fmla="*/ 507 h 803"/>
              <a:gd name="T18" fmla="*/ 1271 w 1387"/>
              <a:gd name="T19" fmla="*/ 602 h 803"/>
              <a:gd name="T20" fmla="*/ 1240 w 1387"/>
              <a:gd name="T21" fmla="*/ 623 h 803"/>
              <a:gd name="T22" fmla="*/ 1224 w 1387"/>
              <a:gd name="T23" fmla="*/ 634 h 803"/>
              <a:gd name="T24" fmla="*/ 1218 w 1387"/>
              <a:gd name="T25" fmla="*/ 655 h 803"/>
              <a:gd name="T26" fmla="*/ 1166 w 1387"/>
              <a:gd name="T27" fmla="*/ 687 h 803"/>
              <a:gd name="T28" fmla="*/ 1097 w 1387"/>
              <a:gd name="T29" fmla="*/ 734 h 803"/>
              <a:gd name="T30" fmla="*/ 1081 w 1387"/>
              <a:gd name="T31" fmla="*/ 745 h 803"/>
              <a:gd name="T32" fmla="*/ 1071 w 1387"/>
              <a:gd name="T33" fmla="*/ 761 h 803"/>
              <a:gd name="T34" fmla="*/ 981 w 1387"/>
              <a:gd name="T35" fmla="*/ 803 h 803"/>
              <a:gd name="T36" fmla="*/ 600 w 1387"/>
              <a:gd name="T37" fmla="*/ 798 h 803"/>
              <a:gd name="T38" fmla="*/ 542 w 1387"/>
              <a:gd name="T39" fmla="*/ 782 h 803"/>
              <a:gd name="T40" fmla="*/ 505 w 1387"/>
              <a:gd name="T41" fmla="*/ 771 h 803"/>
              <a:gd name="T42" fmla="*/ 452 w 1387"/>
              <a:gd name="T43" fmla="*/ 739 h 803"/>
              <a:gd name="T44" fmla="*/ 421 w 1387"/>
              <a:gd name="T45" fmla="*/ 718 h 803"/>
              <a:gd name="T46" fmla="*/ 394 w 1387"/>
              <a:gd name="T47" fmla="*/ 697 h 803"/>
              <a:gd name="T48" fmla="*/ 352 w 1387"/>
              <a:gd name="T49" fmla="*/ 655 h 803"/>
              <a:gd name="T50" fmla="*/ 310 w 1387"/>
              <a:gd name="T51" fmla="*/ 623 h 803"/>
              <a:gd name="T52" fmla="*/ 140 w 1387"/>
              <a:gd name="T53" fmla="*/ 565 h 803"/>
              <a:gd name="T54" fmla="*/ 93 w 1387"/>
              <a:gd name="T55" fmla="*/ 539 h 803"/>
              <a:gd name="T56" fmla="*/ 51 w 1387"/>
              <a:gd name="T57" fmla="*/ 502 h 803"/>
              <a:gd name="T58" fmla="*/ 24 w 1387"/>
              <a:gd name="T59" fmla="*/ 454 h 803"/>
              <a:gd name="T60" fmla="*/ 45 w 1387"/>
              <a:gd name="T61" fmla="*/ 280 h 803"/>
              <a:gd name="T62" fmla="*/ 72 w 1387"/>
              <a:gd name="T63" fmla="*/ 237 h 803"/>
              <a:gd name="T64" fmla="*/ 88 w 1387"/>
              <a:gd name="T65" fmla="*/ 158 h 803"/>
              <a:gd name="T66" fmla="*/ 114 w 1387"/>
              <a:gd name="T67" fmla="*/ 100 h 80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87"/>
              <a:gd name="T103" fmla="*/ 0 h 803"/>
              <a:gd name="T104" fmla="*/ 1387 w 1387"/>
              <a:gd name="T105" fmla="*/ 803 h 80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87" h="803">
                <a:moveTo>
                  <a:pt x="114" y="100"/>
                </a:moveTo>
                <a:cubicBezTo>
                  <a:pt x="371" y="98"/>
                  <a:pt x="629" y="98"/>
                  <a:pt x="886" y="95"/>
                </a:cubicBezTo>
                <a:cubicBezTo>
                  <a:pt x="937" y="94"/>
                  <a:pt x="988" y="93"/>
                  <a:pt x="1039" y="89"/>
                </a:cubicBezTo>
                <a:cubicBezTo>
                  <a:pt x="1050" y="88"/>
                  <a:pt x="1071" y="79"/>
                  <a:pt x="1071" y="79"/>
                </a:cubicBezTo>
                <a:cubicBezTo>
                  <a:pt x="1387" y="85"/>
                  <a:pt x="1306" y="0"/>
                  <a:pt x="1329" y="132"/>
                </a:cubicBezTo>
                <a:cubicBezTo>
                  <a:pt x="1331" y="145"/>
                  <a:pt x="1338" y="153"/>
                  <a:pt x="1345" y="163"/>
                </a:cubicBezTo>
                <a:cubicBezTo>
                  <a:pt x="1352" y="188"/>
                  <a:pt x="1360" y="212"/>
                  <a:pt x="1366" y="237"/>
                </a:cubicBezTo>
                <a:cubicBezTo>
                  <a:pt x="1364" y="316"/>
                  <a:pt x="1365" y="396"/>
                  <a:pt x="1361" y="475"/>
                </a:cubicBezTo>
                <a:cubicBezTo>
                  <a:pt x="1360" y="486"/>
                  <a:pt x="1359" y="499"/>
                  <a:pt x="1351" y="507"/>
                </a:cubicBezTo>
                <a:cubicBezTo>
                  <a:pt x="1322" y="536"/>
                  <a:pt x="1301" y="575"/>
                  <a:pt x="1271" y="602"/>
                </a:cubicBezTo>
                <a:cubicBezTo>
                  <a:pt x="1262" y="610"/>
                  <a:pt x="1250" y="616"/>
                  <a:pt x="1240" y="623"/>
                </a:cubicBezTo>
                <a:cubicBezTo>
                  <a:pt x="1235" y="627"/>
                  <a:pt x="1224" y="634"/>
                  <a:pt x="1224" y="634"/>
                </a:cubicBezTo>
                <a:cubicBezTo>
                  <a:pt x="1222" y="641"/>
                  <a:pt x="1223" y="650"/>
                  <a:pt x="1218" y="655"/>
                </a:cubicBezTo>
                <a:cubicBezTo>
                  <a:pt x="1214" y="660"/>
                  <a:pt x="1174" y="684"/>
                  <a:pt x="1166" y="687"/>
                </a:cubicBezTo>
                <a:cubicBezTo>
                  <a:pt x="1156" y="712"/>
                  <a:pt x="1123" y="726"/>
                  <a:pt x="1097" y="734"/>
                </a:cubicBezTo>
                <a:cubicBezTo>
                  <a:pt x="1092" y="738"/>
                  <a:pt x="1085" y="740"/>
                  <a:pt x="1081" y="745"/>
                </a:cubicBezTo>
                <a:cubicBezTo>
                  <a:pt x="1077" y="750"/>
                  <a:pt x="1076" y="757"/>
                  <a:pt x="1071" y="761"/>
                </a:cubicBezTo>
                <a:cubicBezTo>
                  <a:pt x="1047" y="782"/>
                  <a:pt x="1011" y="796"/>
                  <a:pt x="981" y="803"/>
                </a:cubicBezTo>
                <a:cubicBezTo>
                  <a:pt x="854" y="801"/>
                  <a:pt x="727" y="801"/>
                  <a:pt x="600" y="798"/>
                </a:cubicBezTo>
                <a:cubicBezTo>
                  <a:pt x="589" y="798"/>
                  <a:pt x="550" y="784"/>
                  <a:pt x="542" y="782"/>
                </a:cubicBezTo>
                <a:cubicBezTo>
                  <a:pt x="530" y="778"/>
                  <a:pt x="505" y="771"/>
                  <a:pt x="505" y="771"/>
                </a:cubicBezTo>
                <a:cubicBezTo>
                  <a:pt x="487" y="753"/>
                  <a:pt x="473" y="754"/>
                  <a:pt x="452" y="739"/>
                </a:cubicBezTo>
                <a:cubicBezTo>
                  <a:pt x="417" y="714"/>
                  <a:pt x="454" y="731"/>
                  <a:pt x="421" y="718"/>
                </a:cubicBezTo>
                <a:cubicBezTo>
                  <a:pt x="387" y="669"/>
                  <a:pt x="433" y="729"/>
                  <a:pt x="394" y="697"/>
                </a:cubicBezTo>
                <a:cubicBezTo>
                  <a:pt x="379" y="685"/>
                  <a:pt x="374" y="669"/>
                  <a:pt x="352" y="655"/>
                </a:cubicBezTo>
                <a:cubicBezTo>
                  <a:pt x="339" y="637"/>
                  <a:pt x="328" y="635"/>
                  <a:pt x="310" y="623"/>
                </a:cubicBezTo>
                <a:cubicBezTo>
                  <a:pt x="257" y="587"/>
                  <a:pt x="204" y="572"/>
                  <a:pt x="140" y="565"/>
                </a:cubicBezTo>
                <a:cubicBezTo>
                  <a:pt x="123" y="559"/>
                  <a:pt x="93" y="539"/>
                  <a:pt x="93" y="539"/>
                </a:cubicBezTo>
                <a:cubicBezTo>
                  <a:pt x="82" y="524"/>
                  <a:pt x="51" y="502"/>
                  <a:pt x="51" y="502"/>
                </a:cubicBezTo>
                <a:cubicBezTo>
                  <a:pt x="45" y="485"/>
                  <a:pt x="24" y="454"/>
                  <a:pt x="24" y="454"/>
                </a:cubicBezTo>
                <a:cubicBezTo>
                  <a:pt x="0" y="376"/>
                  <a:pt x="17" y="344"/>
                  <a:pt x="45" y="280"/>
                </a:cubicBezTo>
                <a:cubicBezTo>
                  <a:pt x="54" y="259"/>
                  <a:pt x="52" y="251"/>
                  <a:pt x="72" y="237"/>
                </a:cubicBezTo>
                <a:cubicBezTo>
                  <a:pt x="81" y="210"/>
                  <a:pt x="83" y="186"/>
                  <a:pt x="88" y="158"/>
                </a:cubicBezTo>
                <a:cubicBezTo>
                  <a:pt x="92" y="138"/>
                  <a:pt x="106" y="118"/>
                  <a:pt x="114" y="100"/>
                </a:cubicBezTo>
                <a:close/>
              </a:path>
            </a:pathLst>
          </a:custGeom>
          <a:solidFill>
            <a:schemeClr val="bg1"/>
          </a:solidFill>
          <a:ln w="9525">
            <a:solidFill>
              <a:schemeClr val="tx1"/>
            </a:solidFill>
            <a:miter lim="800000"/>
            <a:headEnd/>
            <a:tailEnd/>
          </a:ln>
        </p:spPr>
        <p:txBody>
          <a:bodyPr wrap="none">
            <a:prstTxWarp prst="textNoShape">
              <a:avLst/>
            </a:prstTxWarp>
            <a:spAutoFit/>
          </a:bodyPr>
          <a:lstStyle/>
          <a:p>
            <a:endParaRPr lang="en-US"/>
          </a:p>
        </p:txBody>
      </p:sp>
      <p:sp>
        <p:nvSpPr>
          <p:cNvPr id="45069" name="Text Box 21"/>
          <p:cNvSpPr txBox="1">
            <a:spLocks noChangeArrowheads="1"/>
          </p:cNvSpPr>
          <p:nvPr/>
        </p:nvSpPr>
        <p:spPr bwMode="auto">
          <a:xfrm>
            <a:off x="5638800" y="5791200"/>
            <a:ext cx="1216025" cy="244475"/>
          </a:xfrm>
          <a:prstGeom prst="rect">
            <a:avLst/>
          </a:prstGeom>
          <a:noFill/>
          <a:ln w="9525">
            <a:noFill/>
            <a:miter lim="800000"/>
            <a:headEnd/>
            <a:tailEnd/>
          </a:ln>
        </p:spPr>
        <p:txBody>
          <a:bodyPr wrap="none">
            <a:prstTxWarp prst="textNoShape">
              <a:avLst/>
            </a:prstTxWarp>
            <a:spAutoFit/>
          </a:bodyPr>
          <a:lstStyle/>
          <a:p>
            <a:r>
              <a:rPr lang="en-US" sz="1000" b="1">
                <a:solidFill>
                  <a:schemeClr val="hlink"/>
                </a:solidFill>
              </a:rPr>
              <a:t>Bottom of a doc</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08"/>
                                        </p:tgtEl>
                                        <p:attrNameLst>
                                          <p:attrName>style.visibility</p:attrName>
                                        </p:attrNameLst>
                                      </p:cBhvr>
                                      <p:to>
                                        <p:strVal val="visible"/>
                                      </p:to>
                                    </p:set>
                                    <p:animEffect transition="in" filter="blinds(horizontal)">
                                      <p:cBhvr>
                                        <p:cTn id="7" dur="500"/>
                                        <p:tgtEl>
                                          <p:spTgt spid="338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15"/>
                                        </p:tgtEl>
                                        <p:attrNameLst>
                                          <p:attrName>style.visibility</p:attrName>
                                        </p:attrNameLst>
                                      </p:cBhvr>
                                      <p:to>
                                        <p:strVal val="visible"/>
                                      </p:to>
                                    </p:set>
                                    <p:animEffect transition="in" filter="blinds(horizontal)">
                                      <p:cBhvr>
                                        <p:cTn id="12" dur="500"/>
                                        <p:tgtEl>
                                          <p:spTgt spid="33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8" grpId="0" animBg="1"/>
      <p:bldP spid="33815"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61032CFD-6F97-EB48-9599-D8DBBF0BA621}" type="slidenum">
              <a:rPr lang="en-US" altLang="zh-CN"/>
              <a:pPr>
                <a:defRPr/>
              </a:pPr>
              <a:t>29</a:t>
            </a:fld>
            <a:r>
              <a:rPr lang="en-US" altLang="zh-CN"/>
              <a:t> </a:t>
            </a:r>
            <a:endParaRPr lang="en-US">
              <a:ea typeface="Arial Unicode MS" charset="0"/>
              <a:cs typeface="Arial Unicode MS" charset="0"/>
            </a:endParaRPr>
          </a:p>
        </p:txBody>
      </p:sp>
      <p:sp>
        <p:nvSpPr>
          <p:cNvPr id="46083" name="Rectangle 2"/>
          <p:cNvSpPr>
            <a:spLocks noGrp="1" noChangeArrowheads="1"/>
          </p:cNvSpPr>
          <p:nvPr>
            <p:ph type="title"/>
          </p:nvPr>
        </p:nvSpPr>
        <p:spPr/>
        <p:txBody>
          <a:bodyPr/>
          <a:lstStyle/>
          <a:p>
            <a:pPr eaLnBrk="1" hangingPunct="1"/>
            <a:r>
              <a:rPr lang="en-US" sz="2600"/>
              <a:t>“Search engine index contains N pages”: Issues</a:t>
            </a:r>
          </a:p>
        </p:txBody>
      </p:sp>
      <p:sp>
        <p:nvSpPr>
          <p:cNvPr id="46084" name="Rectangle 3"/>
          <p:cNvSpPr>
            <a:spLocks noGrp="1" noChangeArrowheads="1"/>
          </p:cNvSpPr>
          <p:nvPr>
            <p:ph type="body" idx="1"/>
          </p:nvPr>
        </p:nvSpPr>
        <p:spPr/>
        <p:txBody>
          <a:bodyPr/>
          <a:lstStyle/>
          <a:p>
            <a:pPr eaLnBrk="1" hangingPunct="1"/>
            <a:r>
              <a:rPr lang="en-US"/>
              <a:t>Can I claim a page is in the index if I only index the first 4000 bytes?</a:t>
            </a:r>
          </a:p>
          <a:p>
            <a:pPr lvl="1" eaLnBrk="1" hangingPunct="1"/>
            <a:r>
              <a:rPr lang="en-US"/>
              <a:t>Usually long documents are not fully indexed. Bottom parts are ignored.  </a:t>
            </a:r>
          </a:p>
          <a:p>
            <a:pPr eaLnBrk="1" hangingPunct="1"/>
            <a:r>
              <a:rPr lang="en-US"/>
              <a:t>Can I claim a page is in the index if I only index anchor text pointing to the page?</a:t>
            </a:r>
          </a:p>
          <a:p>
            <a:pPr lvl="1" eaLnBrk="1" hangingPunct="1"/>
            <a:r>
              <a:rPr lang="en-US"/>
              <a:t>E.g., Apple web site may not contain the key word ‘computer’, but many anchor text pointing to Apple contains ‘computer’.</a:t>
            </a:r>
          </a:p>
          <a:p>
            <a:pPr lvl="1" eaLnBrk="1" hangingPunct="1"/>
            <a:r>
              <a:rPr lang="en-US"/>
              <a:t>Hence when people search for ‘computer’, Apple page may be returned</a:t>
            </a:r>
          </a:p>
          <a:p>
            <a:pPr eaLnBrk="1" hangingPunct="1"/>
            <a:r>
              <a:rPr lang="en-US"/>
              <a:t>There used to be (and still are?) billions of pages that are only indexed by anchor text.</a:t>
            </a:r>
          </a:p>
        </p:txBody>
      </p:sp>
      <p:grpSp>
        <p:nvGrpSpPr>
          <p:cNvPr id="46085" name="Group 4"/>
          <p:cNvGrpSpPr>
            <a:grpSpLocks/>
          </p:cNvGrpSpPr>
          <p:nvPr/>
        </p:nvGrpSpPr>
        <p:grpSpPr bwMode="auto">
          <a:xfrm>
            <a:off x="1447800" y="15875"/>
            <a:ext cx="4953000" cy="304800"/>
            <a:chOff x="912" y="10"/>
            <a:chExt cx="3120" cy="192"/>
          </a:xfrm>
        </p:grpSpPr>
        <p:sp>
          <p:nvSpPr>
            <p:cNvPr id="46086" name="Rectangle 5"/>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6087" name="Rectangle 6"/>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6088" name="Rectangle 7"/>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6089" name="Rectangle 8"/>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6090" name="Rectangle 9"/>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a:xfrm>
            <a:off x="7467600" y="6400800"/>
            <a:ext cx="1295400" cy="304800"/>
          </a:xfrm>
        </p:spPr>
        <p:txBody>
          <a:bodyPr/>
          <a:lstStyle/>
          <a:p>
            <a:pPr>
              <a:defRPr/>
            </a:pPr>
            <a:fld id="{50009A29-8251-5642-9081-B2C3B4BF14F0}" type="slidenum">
              <a:rPr lang="en-US" altLang="zh-CN"/>
              <a:pPr>
                <a:defRPr/>
              </a:pPr>
              <a:t>3</a:t>
            </a:fld>
            <a:r>
              <a:rPr lang="en-US" altLang="zh-CN" dirty="0"/>
              <a:t> </a:t>
            </a:r>
            <a:endParaRPr lang="en-US" dirty="0">
              <a:ea typeface="Arial Unicode MS" charset="0"/>
              <a:cs typeface="Arial Unicode MS" charset="0"/>
            </a:endParaRPr>
          </a:p>
        </p:txBody>
      </p:sp>
      <p:sp>
        <p:nvSpPr>
          <p:cNvPr id="24579" name="Rectangle 2"/>
          <p:cNvSpPr>
            <a:spLocks noGrp="1" noChangeArrowheads="1"/>
          </p:cNvSpPr>
          <p:nvPr>
            <p:ph type="title" idx="4294967295"/>
          </p:nvPr>
        </p:nvSpPr>
        <p:spPr/>
        <p:txBody>
          <a:bodyPr anchor="b"/>
          <a:lstStyle/>
          <a:p>
            <a:pPr eaLnBrk="1" hangingPunct="1"/>
            <a:r>
              <a:rPr lang="en-US" dirty="0"/>
              <a:t>Early solutions to web search</a:t>
            </a:r>
          </a:p>
        </p:txBody>
      </p:sp>
      <p:sp>
        <p:nvSpPr>
          <p:cNvPr id="790531" name="Rectangle 3"/>
          <p:cNvSpPr>
            <a:spLocks noGrp="1" noChangeArrowheads="1"/>
          </p:cNvSpPr>
          <p:nvPr>
            <p:ph type="body" idx="4294967295"/>
          </p:nvPr>
        </p:nvSpPr>
        <p:spPr>
          <a:xfrm>
            <a:off x="381000" y="1371600"/>
            <a:ext cx="8229600" cy="4953000"/>
          </a:xfrm>
        </p:spPr>
        <p:txBody>
          <a:bodyPr/>
          <a:lstStyle/>
          <a:p>
            <a:pPr eaLnBrk="1" hangingPunct="1">
              <a:lnSpc>
                <a:spcPct val="90000"/>
              </a:lnSpc>
            </a:pPr>
            <a:r>
              <a:rPr lang="en-US" dirty="0"/>
              <a:t>Classification of web pages</a:t>
            </a:r>
          </a:p>
          <a:p>
            <a:pPr lvl="1" eaLnBrk="1" hangingPunct="1">
              <a:lnSpc>
                <a:spcPct val="90000"/>
              </a:lnSpc>
            </a:pPr>
            <a:r>
              <a:rPr lang="en-US" dirty="0"/>
              <a:t>Yahoo</a:t>
            </a:r>
          </a:p>
          <a:p>
            <a:pPr lvl="1" eaLnBrk="1" hangingPunct="1">
              <a:lnSpc>
                <a:spcPct val="90000"/>
              </a:lnSpc>
            </a:pPr>
            <a:r>
              <a:rPr lang="en-US" dirty="0"/>
              <a:t>Mostly done by humans. Difficult to scale.</a:t>
            </a:r>
          </a:p>
          <a:p>
            <a:pPr eaLnBrk="1" hangingPunct="1">
              <a:lnSpc>
                <a:spcPct val="90000"/>
              </a:lnSpc>
            </a:pPr>
            <a:r>
              <a:rPr lang="en-US" dirty="0"/>
              <a:t>Early keyword-based engines ca. 1995-1997</a:t>
            </a:r>
          </a:p>
          <a:p>
            <a:pPr lvl="1" eaLnBrk="1" hangingPunct="1">
              <a:lnSpc>
                <a:spcPct val="90000"/>
              </a:lnSpc>
            </a:pPr>
            <a:r>
              <a:rPr lang="en-US" dirty="0" err="1"/>
              <a:t>Altavista</a:t>
            </a:r>
            <a:r>
              <a:rPr lang="en-US" dirty="0"/>
              <a:t>, Excite, </a:t>
            </a:r>
            <a:r>
              <a:rPr lang="en-US" dirty="0" err="1"/>
              <a:t>Infoseek</a:t>
            </a:r>
            <a:r>
              <a:rPr lang="en-US" dirty="0"/>
              <a:t>, </a:t>
            </a:r>
            <a:r>
              <a:rPr lang="en-US" dirty="0" err="1"/>
              <a:t>Inktomi</a:t>
            </a:r>
            <a:r>
              <a:rPr lang="en-US" dirty="0"/>
              <a:t>, Lycos</a:t>
            </a:r>
          </a:p>
          <a:p>
            <a:pPr lvl="1" eaLnBrk="1" hangingPunct="1">
              <a:lnSpc>
                <a:spcPct val="90000"/>
              </a:lnSpc>
            </a:pPr>
            <a:r>
              <a:rPr lang="en-US" dirty="0"/>
              <a:t>Decide how queries match pages</a:t>
            </a:r>
          </a:p>
          <a:p>
            <a:pPr lvl="1" eaLnBrk="1" hangingPunct="1">
              <a:lnSpc>
                <a:spcPct val="90000"/>
              </a:lnSpc>
            </a:pPr>
            <a:r>
              <a:rPr lang="en-US" dirty="0"/>
              <a:t>Most queries match large amount of pages</a:t>
            </a:r>
          </a:p>
          <a:p>
            <a:pPr lvl="2" eaLnBrk="1" hangingPunct="1">
              <a:lnSpc>
                <a:spcPct val="90000"/>
              </a:lnSpc>
            </a:pPr>
            <a:r>
              <a:rPr lang="en-US" dirty="0"/>
              <a:t>which page is more authoritative?</a:t>
            </a:r>
            <a:endParaRPr lang="en-US" u="sng" dirty="0"/>
          </a:p>
          <a:p>
            <a:pPr eaLnBrk="1" hangingPunct="1">
              <a:lnSpc>
                <a:spcPct val="90000"/>
              </a:lnSpc>
            </a:pPr>
            <a:r>
              <a:rPr lang="en-US" dirty="0"/>
              <a:t>Paid search ranking: </a:t>
            </a:r>
            <a:r>
              <a:rPr lang="en-US" dirty="0" err="1" smtClean="0"/>
              <a:t>Goto.com</a:t>
            </a:r>
            <a:r>
              <a:rPr lang="en-US" dirty="0" smtClean="0"/>
              <a:t> (aka </a:t>
            </a:r>
            <a:r>
              <a:rPr lang="en-US" dirty="0" err="1" smtClean="0"/>
              <a:t>overture.com</a:t>
            </a:r>
            <a:r>
              <a:rPr lang="en-US" dirty="0" smtClean="0"/>
              <a:t>, acquired by yahoo)</a:t>
            </a:r>
          </a:p>
          <a:p>
            <a:pPr lvl="1" eaLnBrk="1" hangingPunct="1">
              <a:lnSpc>
                <a:spcPct val="90000"/>
              </a:lnSpc>
            </a:pPr>
            <a:r>
              <a:rPr lang="en-US" dirty="0"/>
              <a:t>Your search ranking depended on how much you paid</a:t>
            </a:r>
          </a:p>
          <a:p>
            <a:pPr lvl="1" eaLnBrk="1" hangingPunct="1">
              <a:lnSpc>
                <a:spcPct val="90000"/>
              </a:lnSpc>
            </a:pPr>
            <a:r>
              <a:rPr lang="en-US" dirty="0"/>
              <a:t>Auction for keywords: </a:t>
            </a:r>
            <a:r>
              <a:rPr lang="en-US" b="1" i="1" u="sng" dirty="0"/>
              <a:t>casino</a:t>
            </a:r>
            <a:r>
              <a:rPr lang="en-US" dirty="0"/>
              <a:t> was expensive!</a:t>
            </a:r>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4E7AAEF1-A260-CA41-AF06-AE4D229D0EDB}" type="slidenum">
              <a:rPr lang="en-US" altLang="zh-CN"/>
              <a:pPr>
                <a:defRPr/>
              </a:pPr>
              <a:t>30</a:t>
            </a:fld>
            <a:r>
              <a:rPr lang="en-US" altLang="zh-CN"/>
              <a:t> </a:t>
            </a:r>
            <a:endParaRPr lang="en-US">
              <a:ea typeface="Arial Unicode MS" charset="0"/>
              <a:cs typeface="Arial Unicode MS" charset="0"/>
            </a:endParaRPr>
          </a:p>
        </p:txBody>
      </p:sp>
      <p:sp>
        <p:nvSpPr>
          <p:cNvPr id="47107" name="Rectangle 2"/>
          <p:cNvSpPr>
            <a:spLocks noGrp="1" noChangeArrowheads="1"/>
          </p:cNvSpPr>
          <p:nvPr>
            <p:ph type="title" idx="4294967295"/>
          </p:nvPr>
        </p:nvSpPr>
        <p:spPr/>
        <p:txBody>
          <a:bodyPr anchor="b"/>
          <a:lstStyle/>
          <a:p>
            <a:pPr eaLnBrk="1" hangingPunct="1"/>
            <a:r>
              <a:rPr lang="en-US" dirty="0" err="1" smtClean="0"/>
              <a:t>Indexable</a:t>
            </a:r>
            <a:r>
              <a:rPr lang="en-US" dirty="0" smtClean="0"/>
              <a:t> web</a:t>
            </a:r>
            <a:endParaRPr lang="en-US" dirty="0"/>
          </a:p>
        </p:txBody>
      </p:sp>
      <p:sp>
        <p:nvSpPr>
          <p:cNvPr id="47108" name="Rectangle 3"/>
          <p:cNvSpPr>
            <a:spLocks noGrp="1" noChangeArrowheads="1"/>
          </p:cNvSpPr>
          <p:nvPr>
            <p:ph type="body" idx="4294967295"/>
          </p:nvPr>
        </p:nvSpPr>
        <p:spPr/>
        <p:txBody>
          <a:bodyPr/>
          <a:lstStyle/>
          <a:p>
            <a:pPr eaLnBrk="1" hangingPunct="1"/>
            <a:r>
              <a:rPr lang="en-US" dirty="0" smtClean="0">
                <a:solidFill>
                  <a:srgbClr val="A40508"/>
                </a:solidFill>
              </a:rPr>
              <a:t>The statically </a:t>
            </a:r>
            <a:r>
              <a:rPr lang="en-US" dirty="0" err="1" smtClean="0">
                <a:solidFill>
                  <a:srgbClr val="A40508"/>
                </a:solidFill>
              </a:rPr>
              <a:t>indexable</a:t>
            </a:r>
            <a:r>
              <a:rPr lang="en-US" dirty="0" smtClean="0">
                <a:solidFill>
                  <a:srgbClr val="A40508"/>
                </a:solidFill>
              </a:rPr>
              <a:t> web is whatever search engines index.</a:t>
            </a:r>
          </a:p>
          <a:p>
            <a:pPr eaLnBrk="1" hangingPunct="1"/>
            <a:r>
              <a:rPr lang="en-US" dirty="0" smtClean="0">
                <a:solidFill>
                  <a:srgbClr val="A40508"/>
                </a:solidFill>
              </a:rPr>
              <a:t>Different </a:t>
            </a:r>
            <a:r>
              <a:rPr lang="en-US" dirty="0">
                <a:solidFill>
                  <a:srgbClr val="A40508"/>
                </a:solidFill>
              </a:rPr>
              <a:t>engines have different preferences</a:t>
            </a:r>
          </a:p>
          <a:p>
            <a:pPr lvl="1" eaLnBrk="1" hangingPunct="1"/>
            <a:r>
              <a:rPr lang="en-US" dirty="0"/>
              <a:t> max </a:t>
            </a:r>
            <a:r>
              <a:rPr lang="en-US" dirty="0" err="1"/>
              <a:t>url</a:t>
            </a:r>
            <a:r>
              <a:rPr lang="en-US" dirty="0"/>
              <a:t> depth, max count/host, anti-spam rules, priority rules, etc.</a:t>
            </a:r>
          </a:p>
          <a:p>
            <a:pPr eaLnBrk="1" hangingPunct="1"/>
            <a:r>
              <a:rPr lang="en-US" dirty="0">
                <a:solidFill>
                  <a:srgbClr val="A40508"/>
                </a:solidFill>
              </a:rPr>
              <a:t>Different engines index different things under the same URL:</a:t>
            </a:r>
          </a:p>
          <a:p>
            <a:pPr lvl="1" eaLnBrk="1" hangingPunct="1"/>
            <a:r>
              <a:rPr lang="en-US" dirty="0"/>
              <a:t>Frames (e.g., some frames are  navigational, should be indexed in a different way)</a:t>
            </a:r>
          </a:p>
          <a:p>
            <a:pPr lvl="1" eaLnBrk="1" hangingPunct="1"/>
            <a:r>
              <a:rPr lang="en-US" dirty="0"/>
              <a:t>meta-keywords, e.g., put more weight on the title </a:t>
            </a:r>
          </a:p>
          <a:p>
            <a:pPr lvl="1" eaLnBrk="1" hangingPunct="1"/>
            <a:r>
              <a:rPr lang="en-US" dirty="0"/>
              <a:t>document restrictions, document extensions, ...</a:t>
            </a:r>
          </a:p>
        </p:txBody>
      </p:sp>
      <p:sp>
        <p:nvSpPr>
          <p:cNvPr id="47109"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47110" name="Group 6"/>
          <p:cNvGrpSpPr>
            <a:grpSpLocks/>
          </p:cNvGrpSpPr>
          <p:nvPr/>
        </p:nvGrpSpPr>
        <p:grpSpPr bwMode="auto">
          <a:xfrm>
            <a:off x="1447800" y="15875"/>
            <a:ext cx="4953000" cy="304800"/>
            <a:chOff x="912" y="10"/>
            <a:chExt cx="3120" cy="192"/>
          </a:xfrm>
        </p:grpSpPr>
        <p:sp>
          <p:nvSpPr>
            <p:cNvPr id="47111"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7112"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7113"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7114"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7115"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Slide Number Placeholder 1"/>
          <p:cNvSpPr>
            <a:spLocks noGrp="1"/>
          </p:cNvSpPr>
          <p:nvPr>
            <p:ph type="sldNum" sz="quarter" idx="10"/>
          </p:nvPr>
        </p:nvSpPr>
        <p:spPr/>
        <p:txBody>
          <a:bodyPr/>
          <a:lstStyle/>
          <a:p>
            <a:pPr>
              <a:defRPr/>
            </a:pPr>
            <a:fld id="{EEF565F0-CC8A-1F41-A6C9-3A3E3A9D37DA}" type="slidenum">
              <a:rPr lang="en-US" altLang="zh-CN"/>
              <a:pPr>
                <a:defRPr/>
              </a:pPr>
              <a:t>31</a:t>
            </a:fld>
            <a:r>
              <a:rPr lang="en-US" altLang="zh-CN"/>
              <a:t> </a:t>
            </a:r>
            <a:endParaRPr lang="en-US">
              <a:ea typeface="Arial Unicode MS" charset="0"/>
              <a:cs typeface="Arial Unicode MS" charset="0"/>
            </a:endParaRPr>
          </a:p>
        </p:txBody>
      </p:sp>
      <p:sp>
        <p:nvSpPr>
          <p:cNvPr id="48131" name="Text Box 2"/>
          <p:cNvSpPr txBox="1">
            <a:spLocks noChangeArrowheads="1"/>
          </p:cNvSpPr>
          <p:nvPr/>
        </p:nvSpPr>
        <p:spPr bwMode="auto">
          <a:xfrm>
            <a:off x="3810000" y="3429000"/>
            <a:ext cx="5334000" cy="2640013"/>
          </a:xfrm>
          <a:prstGeom prst="rect">
            <a:avLst/>
          </a:prstGeom>
          <a:noFill/>
          <a:ln w="12700">
            <a:noFill/>
            <a:miter lim="800000"/>
            <a:headEnd/>
            <a:tailEnd/>
          </a:ln>
        </p:spPr>
        <p:txBody>
          <a:bodyPr>
            <a:prstTxWarp prst="textNoShape">
              <a:avLst/>
            </a:prstTxWarp>
            <a:spAutoFit/>
          </a:bodyPr>
          <a:lstStyle/>
          <a:p>
            <a:pPr eaLnBrk="0" hangingPunct="0">
              <a:lnSpc>
                <a:spcPct val="90000"/>
              </a:lnSpc>
              <a:spcBef>
                <a:spcPct val="50000"/>
              </a:spcBef>
            </a:pPr>
            <a:r>
              <a:rPr lang="en-US" b="1" dirty="0">
                <a:latin typeface="Courier New" charset="0"/>
              </a:rPr>
              <a:t>A</a:t>
            </a:r>
            <a:r>
              <a:rPr lang="en-US" b="1" dirty="0"/>
              <a:t> </a:t>
            </a:r>
            <a:r>
              <a:rPr lang="en-US" b="1" dirty="0">
                <a:latin typeface="Symbol" charset="2"/>
              </a:rPr>
              <a:t>Ç </a:t>
            </a:r>
            <a:r>
              <a:rPr lang="en-US" b="1" dirty="0">
                <a:latin typeface="Courier New" charset="0"/>
              </a:rPr>
              <a:t>B</a:t>
            </a:r>
            <a:r>
              <a:rPr lang="en-US" b="1" dirty="0"/>
              <a:t>  </a:t>
            </a:r>
            <a:r>
              <a:rPr lang="en-US" b="1" dirty="0">
                <a:latin typeface="Courier New" charset="0"/>
              </a:rPr>
              <a:t>=  (1/2) * Size A</a:t>
            </a:r>
          </a:p>
          <a:p>
            <a:pPr eaLnBrk="0" hangingPunct="0">
              <a:lnSpc>
                <a:spcPct val="70000"/>
              </a:lnSpc>
              <a:spcBef>
                <a:spcPct val="50000"/>
              </a:spcBef>
            </a:pPr>
            <a:r>
              <a:rPr lang="en-US" b="1" dirty="0">
                <a:latin typeface="Courier New" charset="0"/>
              </a:rPr>
              <a:t>A</a:t>
            </a:r>
            <a:r>
              <a:rPr lang="en-US" b="1" dirty="0"/>
              <a:t> </a:t>
            </a:r>
            <a:r>
              <a:rPr lang="en-US" b="1" dirty="0">
                <a:latin typeface="Symbol" charset="2"/>
              </a:rPr>
              <a:t>Ç </a:t>
            </a:r>
            <a:r>
              <a:rPr lang="en-US" b="1" dirty="0">
                <a:latin typeface="Courier New" charset="0"/>
              </a:rPr>
              <a:t>B</a:t>
            </a:r>
            <a:r>
              <a:rPr lang="en-US" b="1" dirty="0"/>
              <a:t>  </a:t>
            </a:r>
            <a:r>
              <a:rPr lang="en-US" b="1" dirty="0">
                <a:latin typeface="Courier New" charset="0"/>
              </a:rPr>
              <a:t>=  (1/6) * Size B</a:t>
            </a:r>
            <a:endParaRPr lang="en-US" b="1" dirty="0"/>
          </a:p>
          <a:p>
            <a:pPr eaLnBrk="0" hangingPunct="0">
              <a:lnSpc>
                <a:spcPct val="170000"/>
              </a:lnSpc>
              <a:spcBef>
                <a:spcPct val="50000"/>
              </a:spcBef>
            </a:pPr>
            <a:r>
              <a:rPr lang="en-US" b="1" dirty="0">
                <a:latin typeface="Courier New" charset="0"/>
              </a:rPr>
              <a:t>(1/2)*Size A = (1/6)*Size B</a:t>
            </a:r>
            <a:r>
              <a:rPr lang="en-US" b="1" dirty="0"/>
              <a:t> </a:t>
            </a:r>
          </a:p>
          <a:p>
            <a:pPr eaLnBrk="0" hangingPunct="0">
              <a:lnSpc>
                <a:spcPct val="80000"/>
              </a:lnSpc>
              <a:spcBef>
                <a:spcPct val="50000"/>
              </a:spcBef>
            </a:pPr>
            <a:r>
              <a:rPr lang="en-US" b="1" dirty="0">
                <a:solidFill>
                  <a:srgbClr val="000000"/>
                </a:solidFill>
                <a:latin typeface="Symbol" charset="2"/>
              </a:rPr>
              <a:t>\   </a:t>
            </a:r>
            <a:r>
              <a:rPr lang="en-US" b="1" dirty="0">
                <a:latin typeface="Courier New" charset="0"/>
              </a:rPr>
              <a:t>Size A / Size B =</a:t>
            </a:r>
          </a:p>
          <a:p>
            <a:pPr eaLnBrk="0" hangingPunct="0">
              <a:lnSpc>
                <a:spcPct val="80000"/>
              </a:lnSpc>
              <a:spcBef>
                <a:spcPct val="50000"/>
              </a:spcBef>
            </a:pPr>
            <a:r>
              <a:rPr lang="en-US" b="1" dirty="0">
                <a:latin typeface="Courier New" charset="0"/>
              </a:rPr>
              <a:t>         (1/6)/(1/2) = 1/3</a:t>
            </a:r>
            <a:r>
              <a:rPr lang="en-US" sz="1800" b="1" dirty="0"/>
              <a:t> </a:t>
            </a:r>
          </a:p>
        </p:txBody>
      </p:sp>
      <p:sp>
        <p:nvSpPr>
          <p:cNvPr id="48132" name="Text Box 3"/>
          <p:cNvSpPr txBox="1">
            <a:spLocks noChangeArrowheads="1"/>
          </p:cNvSpPr>
          <p:nvPr/>
        </p:nvSpPr>
        <p:spPr bwMode="auto">
          <a:xfrm>
            <a:off x="3581400" y="1863725"/>
            <a:ext cx="5486400" cy="1797415"/>
          </a:xfrm>
          <a:prstGeom prst="rect">
            <a:avLst/>
          </a:prstGeom>
          <a:noFill/>
          <a:ln w="12700">
            <a:noFill/>
            <a:miter lim="800000"/>
            <a:headEnd/>
            <a:tailEnd/>
          </a:ln>
        </p:spPr>
        <p:txBody>
          <a:bodyPr>
            <a:prstTxWarp prst="textNoShape">
              <a:avLst/>
            </a:prstTxWarp>
            <a:spAutoFit/>
          </a:bodyPr>
          <a:lstStyle/>
          <a:p>
            <a:pPr eaLnBrk="0" hangingPunct="0">
              <a:lnSpc>
                <a:spcPct val="90000"/>
              </a:lnSpc>
              <a:spcBef>
                <a:spcPct val="50000"/>
              </a:spcBef>
            </a:pPr>
            <a:r>
              <a:rPr lang="en-US" b="1" dirty="0" smtClean="0">
                <a:solidFill>
                  <a:srgbClr val="0033CC"/>
                </a:solidFill>
              </a:rPr>
              <a:t>Sample</a:t>
            </a:r>
            <a:r>
              <a:rPr lang="en-US" dirty="0" smtClean="0"/>
              <a:t> </a:t>
            </a:r>
            <a:r>
              <a:rPr lang="en-US" dirty="0"/>
              <a:t>URLs randomly from A</a:t>
            </a:r>
          </a:p>
          <a:p>
            <a:pPr eaLnBrk="0" hangingPunct="0">
              <a:lnSpc>
                <a:spcPct val="90000"/>
              </a:lnSpc>
              <a:spcBef>
                <a:spcPct val="50000"/>
              </a:spcBef>
            </a:pPr>
            <a:r>
              <a:rPr lang="en-US" b="1" dirty="0">
                <a:solidFill>
                  <a:srgbClr val="0033CC"/>
                </a:solidFill>
              </a:rPr>
              <a:t>Check</a:t>
            </a:r>
            <a:r>
              <a:rPr lang="en-US" dirty="0"/>
              <a:t> if contained in B and vice versa </a:t>
            </a:r>
          </a:p>
          <a:p>
            <a:pPr eaLnBrk="0" hangingPunct="0">
              <a:lnSpc>
                <a:spcPct val="90000"/>
              </a:lnSpc>
              <a:spcBef>
                <a:spcPct val="50000"/>
              </a:spcBef>
            </a:pPr>
            <a:endParaRPr lang="en-US" dirty="0"/>
          </a:p>
        </p:txBody>
      </p:sp>
      <p:grpSp>
        <p:nvGrpSpPr>
          <p:cNvPr id="48133" name="Group 4"/>
          <p:cNvGrpSpPr>
            <a:grpSpLocks/>
          </p:cNvGrpSpPr>
          <p:nvPr/>
        </p:nvGrpSpPr>
        <p:grpSpPr bwMode="auto">
          <a:xfrm>
            <a:off x="304800" y="1828800"/>
            <a:ext cx="3200400" cy="3484563"/>
            <a:chOff x="1152" y="1440"/>
            <a:chExt cx="2268" cy="2195"/>
          </a:xfrm>
        </p:grpSpPr>
        <p:pic>
          <p:nvPicPr>
            <p:cNvPr id="48143" name="Picture 5" descr="inter"/>
            <p:cNvPicPr>
              <a:picLocks noChangeAspect="1" noChangeArrowheads="1"/>
            </p:cNvPicPr>
            <p:nvPr/>
          </p:nvPicPr>
          <p:blipFill>
            <a:blip r:embed="rId2"/>
            <a:srcRect/>
            <a:stretch>
              <a:fillRect/>
            </a:stretch>
          </p:blipFill>
          <p:spPr bwMode="auto">
            <a:xfrm>
              <a:off x="1152" y="1440"/>
              <a:ext cx="2268" cy="2195"/>
            </a:xfrm>
            <a:prstGeom prst="rect">
              <a:avLst/>
            </a:prstGeom>
            <a:noFill/>
            <a:ln w="12700">
              <a:solidFill>
                <a:srgbClr val="000000"/>
              </a:solidFill>
              <a:miter lim="800000"/>
              <a:headEnd/>
              <a:tailEnd/>
            </a:ln>
          </p:spPr>
        </p:pic>
        <p:sp>
          <p:nvSpPr>
            <p:cNvPr id="48144" name="Rectangle 6"/>
            <p:cNvSpPr>
              <a:spLocks noChangeArrowheads="1"/>
            </p:cNvSpPr>
            <p:nvPr/>
          </p:nvSpPr>
          <p:spPr bwMode="auto">
            <a:xfrm>
              <a:off x="1920" y="2400"/>
              <a:ext cx="336" cy="144"/>
            </a:xfrm>
            <a:prstGeom prst="rect">
              <a:avLst/>
            </a:prstGeom>
            <a:solidFill>
              <a:srgbClr val="F2F9EB"/>
            </a:solidFill>
            <a:ln w="12700">
              <a:noFill/>
              <a:miter lim="800000"/>
              <a:headEnd/>
              <a:tailEnd/>
            </a:ln>
          </p:spPr>
          <p:txBody>
            <a:bodyPr wrap="none" anchor="ctr">
              <a:prstTxWarp prst="textNoShape">
                <a:avLst/>
              </a:prstTxWarp>
            </a:bodyPr>
            <a:lstStyle/>
            <a:p>
              <a:endParaRPr lang="en-US"/>
            </a:p>
          </p:txBody>
        </p:sp>
        <p:sp>
          <p:nvSpPr>
            <p:cNvPr id="48145" name="Text Box 7"/>
            <p:cNvSpPr txBox="1">
              <a:spLocks noChangeArrowheads="1"/>
            </p:cNvSpPr>
            <p:nvPr/>
          </p:nvSpPr>
          <p:spPr bwMode="auto">
            <a:xfrm>
              <a:off x="1776" y="2352"/>
              <a:ext cx="624" cy="214"/>
            </a:xfrm>
            <a:prstGeom prst="rect">
              <a:avLst/>
            </a:prstGeom>
            <a:noFill/>
            <a:ln w="12700">
              <a:noFill/>
              <a:miter lim="800000"/>
              <a:headEnd/>
              <a:tailEnd/>
            </a:ln>
          </p:spPr>
          <p:txBody>
            <a:bodyPr>
              <a:prstTxWarp prst="textNoShape">
                <a:avLst/>
              </a:prstTxWarp>
              <a:spAutoFit/>
            </a:bodyPr>
            <a:lstStyle/>
            <a:p>
              <a:pPr algn="ctr" eaLnBrk="0" hangingPunct="0">
                <a:lnSpc>
                  <a:spcPct val="90000"/>
                </a:lnSpc>
                <a:spcBef>
                  <a:spcPct val="50000"/>
                </a:spcBef>
              </a:pPr>
              <a:r>
                <a:rPr lang="en-US" sz="1600" b="1">
                  <a:latin typeface="Times New Roman" charset="0"/>
                </a:rPr>
                <a:t>A</a:t>
              </a:r>
              <a:r>
                <a:rPr lang="en-US" sz="1400" b="1"/>
                <a:t> </a:t>
              </a:r>
              <a:r>
                <a:rPr lang="en-US" sz="1800" b="1">
                  <a:latin typeface="Symbol" charset="2"/>
                </a:rPr>
                <a:t>Ç</a:t>
              </a:r>
              <a:r>
                <a:rPr lang="en-US" sz="1400" b="1">
                  <a:latin typeface="Symbol" charset="2"/>
                </a:rPr>
                <a:t> </a:t>
              </a:r>
              <a:r>
                <a:rPr lang="en-US" sz="1600" b="1">
                  <a:latin typeface="Times New Roman" charset="0"/>
                </a:rPr>
                <a:t>B</a:t>
              </a:r>
              <a:endParaRPr lang="en-US" sz="1800" b="1">
                <a:solidFill>
                  <a:srgbClr val="A50021"/>
                </a:solidFill>
                <a:latin typeface="Times New Roman" charset="0"/>
              </a:endParaRPr>
            </a:p>
          </p:txBody>
        </p:sp>
      </p:grpSp>
      <p:sp>
        <p:nvSpPr>
          <p:cNvPr id="48134" name="Text Box 8"/>
          <p:cNvSpPr txBox="1">
            <a:spLocks noChangeArrowheads="1"/>
          </p:cNvSpPr>
          <p:nvPr/>
        </p:nvSpPr>
        <p:spPr bwMode="auto">
          <a:xfrm>
            <a:off x="793750" y="6437313"/>
            <a:ext cx="7816850" cy="420687"/>
          </a:xfrm>
          <a:prstGeom prst="rect">
            <a:avLst/>
          </a:prstGeom>
          <a:noFill/>
          <a:ln w="12700">
            <a:noFill/>
            <a:miter lim="800000"/>
            <a:headEnd/>
            <a:tailEnd/>
          </a:ln>
        </p:spPr>
        <p:txBody>
          <a:bodyPr>
            <a:prstTxWarp prst="textNoShape">
              <a:avLst/>
            </a:prstTxWarp>
            <a:spAutoFit/>
          </a:bodyPr>
          <a:lstStyle/>
          <a:p>
            <a:pPr eaLnBrk="0" hangingPunct="0">
              <a:lnSpc>
                <a:spcPct val="90000"/>
              </a:lnSpc>
              <a:spcBef>
                <a:spcPct val="50000"/>
              </a:spcBef>
            </a:pPr>
            <a:r>
              <a:rPr lang="en-US" b="1">
                <a:solidFill>
                  <a:srgbClr val="A50021"/>
                </a:solidFill>
              </a:rPr>
              <a:t>  </a:t>
            </a:r>
            <a:r>
              <a:rPr lang="en-US" b="1">
                <a:solidFill>
                  <a:srgbClr val="0033CC"/>
                </a:solidFill>
              </a:rPr>
              <a:t>Each test involves:  </a:t>
            </a:r>
            <a:r>
              <a:rPr lang="en-US"/>
              <a:t>(i) </a:t>
            </a:r>
            <a:r>
              <a:rPr lang="en-US" u="sng"/>
              <a:t>Sampling</a:t>
            </a:r>
            <a:r>
              <a:rPr lang="en-US"/>
              <a:t>  (ii) Checking</a:t>
            </a:r>
          </a:p>
        </p:txBody>
      </p:sp>
      <p:sp>
        <p:nvSpPr>
          <p:cNvPr id="48135" name="Rectangle 9"/>
          <p:cNvSpPr>
            <a:spLocks noGrp="1" noChangeArrowheads="1"/>
          </p:cNvSpPr>
          <p:nvPr>
            <p:ph type="title" idx="4294967295"/>
          </p:nvPr>
        </p:nvSpPr>
        <p:spPr>
          <a:xfrm>
            <a:off x="304800" y="381000"/>
            <a:ext cx="8458200" cy="609600"/>
          </a:xfrm>
        </p:spPr>
        <p:txBody>
          <a:bodyPr anchor="b"/>
          <a:lstStyle/>
          <a:p>
            <a:pPr eaLnBrk="1" hangingPunct="1"/>
            <a:r>
              <a:rPr lang="en-US" sz="2600" dirty="0"/>
              <a:t>Relative Size from</a:t>
            </a:r>
            <a:r>
              <a:rPr lang="en-US" sz="2600" dirty="0" smtClean="0"/>
              <a:t> overlap </a:t>
            </a:r>
            <a:r>
              <a:rPr lang="en-US" sz="2600" dirty="0"/>
              <a:t>of engines A and B</a:t>
            </a:r>
          </a:p>
        </p:txBody>
      </p:sp>
      <p:sp>
        <p:nvSpPr>
          <p:cNvPr id="48136"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48137" name="Group 12"/>
          <p:cNvGrpSpPr>
            <a:grpSpLocks/>
          </p:cNvGrpSpPr>
          <p:nvPr/>
        </p:nvGrpSpPr>
        <p:grpSpPr bwMode="auto">
          <a:xfrm>
            <a:off x="1447800" y="15875"/>
            <a:ext cx="4953000" cy="304800"/>
            <a:chOff x="912" y="10"/>
            <a:chExt cx="3120" cy="192"/>
          </a:xfrm>
        </p:grpSpPr>
        <p:sp>
          <p:nvSpPr>
            <p:cNvPr id="48138" name="Rectangle 13"/>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48139" name="Rectangle 14"/>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48140" name="Rectangle 15"/>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48141" name="Rectangle 16"/>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48142" name="Rectangle 17"/>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C2CFBAC7-F217-0647-A3F1-FCFB4712CF71}" type="slidenum">
              <a:rPr lang="en-US" altLang="zh-CN"/>
              <a:pPr>
                <a:defRPr/>
              </a:pPr>
              <a:t>32</a:t>
            </a:fld>
            <a:r>
              <a:rPr lang="en-US" altLang="zh-CN"/>
              <a:t> </a:t>
            </a:r>
            <a:endParaRPr lang="en-US">
              <a:ea typeface="Arial Unicode MS" charset="0"/>
              <a:cs typeface="Arial Unicode MS" charset="0"/>
            </a:endParaRPr>
          </a:p>
        </p:txBody>
      </p:sp>
      <p:sp>
        <p:nvSpPr>
          <p:cNvPr id="50179" name="Rectangle 2"/>
          <p:cNvSpPr>
            <a:spLocks noGrp="1" noChangeArrowheads="1"/>
          </p:cNvSpPr>
          <p:nvPr>
            <p:ph type="title" idx="4294967295"/>
          </p:nvPr>
        </p:nvSpPr>
        <p:spPr/>
        <p:txBody>
          <a:bodyPr anchor="b"/>
          <a:lstStyle/>
          <a:p>
            <a:pPr eaLnBrk="1" hangingPunct="1"/>
            <a:r>
              <a:rPr lang="en-US" dirty="0"/>
              <a:t>Sampling URLs</a:t>
            </a:r>
          </a:p>
        </p:txBody>
      </p:sp>
      <p:sp>
        <p:nvSpPr>
          <p:cNvPr id="50180" name="Rectangle 3"/>
          <p:cNvSpPr>
            <a:spLocks noGrp="1" noChangeArrowheads="1"/>
          </p:cNvSpPr>
          <p:nvPr>
            <p:ph type="body" idx="4294967295"/>
          </p:nvPr>
        </p:nvSpPr>
        <p:spPr>
          <a:xfrm>
            <a:off x="457200" y="1295400"/>
            <a:ext cx="8229600" cy="4953000"/>
          </a:xfrm>
        </p:spPr>
        <p:txBody>
          <a:bodyPr/>
          <a:lstStyle/>
          <a:p>
            <a:pPr eaLnBrk="1" hangingPunct="1">
              <a:lnSpc>
                <a:spcPct val="114000"/>
              </a:lnSpc>
            </a:pPr>
            <a:r>
              <a:rPr lang="en-US" sz="2000" dirty="0"/>
              <a:t>Ideal strategy: Generate a random URL and check for containment in each index.</a:t>
            </a:r>
          </a:p>
          <a:p>
            <a:pPr lvl="1" eaLnBrk="1" hangingPunct="1">
              <a:lnSpc>
                <a:spcPct val="114000"/>
              </a:lnSpc>
            </a:pPr>
            <a:r>
              <a:rPr lang="en-US" sz="1600" dirty="0" smtClean="0"/>
              <a:t> Problem</a:t>
            </a:r>
            <a:r>
              <a:rPr lang="en-US" sz="1600" dirty="0"/>
              <a:t>: Random URLs are hard to find!  </a:t>
            </a:r>
          </a:p>
          <a:p>
            <a:pPr eaLnBrk="1" hangingPunct="1">
              <a:lnSpc>
                <a:spcPct val="114000"/>
              </a:lnSpc>
            </a:pPr>
            <a:r>
              <a:rPr lang="en-US" sz="2000" dirty="0"/>
              <a:t>Enough to generate a random URL contained in a given Engine.</a:t>
            </a:r>
          </a:p>
          <a:p>
            <a:pPr eaLnBrk="1" hangingPunct="1"/>
            <a:r>
              <a:rPr lang="en-US" sz="2000" dirty="0"/>
              <a:t>Approach 1: Generate a random URL contained in a given engine</a:t>
            </a:r>
          </a:p>
          <a:p>
            <a:pPr lvl="1" eaLnBrk="1" hangingPunct="1"/>
            <a:r>
              <a:rPr lang="en-US" sz="1600" dirty="0"/>
              <a:t>Suffices for the estimation of relative size</a:t>
            </a:r>
          </a:p>
          <a:p>
            <a:pPr eaLnBrk="1" hangingPunct="1"/>
            <a:r>
              <a:rPr lang="en-US" sz="2000" dirty="0"/>
              <a:t>Approach 2: Random walks / IP addresses</a:t>
            </a:r>
          </a:p>
          <a:p>
            <a:pPr lvl="1" eaLnBrk="1" hangingPunct="1"/>
            <a:r>
              <a:rPr lang="en-US" sz="1600" dirty="0"/>
              <a:t>In theory: might give us a true estimate of the size of the web (as opposed to just relative sizes of indexes)</a:t>
            </a:r>
          </a:p>
        </p:txBody>
      </p:sp>
      <p:sp>
        <p:nvSpPr>
          <p:cNvPr id="50181"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0182" name="Group 6"/>
          <p:cNvGrpSpPr>
            <a:grpSpLocks/>
          </p:cNvGrpSpPr>
          <p:nvPr/>
        </p:nvGrpSpPr>
        <p:grpSpPr bwMode="auto">
          <a:xfrm>
            <a:off x="1447800" y="15875"/>
            <a:ext cx="4953000" cy="304800"/>
            <a:chOff x="912" y="10"/>
            <a:chExt cx="3120" cy="192"/>
          </a:xfrm>
        </p:grpSpPr>
        <p:sp>
          <p:nvSpPr>
            <p:cNvPr id="50183"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0184"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0185"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0186"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0187"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pPr>
              <a:defRPr/>
            </a:pPr>
            <a:fld id="{BED6E8ED-5475-CD4D-8E59-F0799DD09A2D}" type="slidenum">
              <a:rPr lang="en-US" altLang="zh-CN"/>
              <a:pPr>
                <a:defRPr/>
              </a:pPr>
              <a:t>33</a:t>
            </a:fld>
            <a:r>
              <a:rPr lang="en-US" altLang="zh-CN"/>
              <a:t> </a:t>
            </a:r>
            <a:endParaRPr lang="en-US">
              <a:ea typeface="Arial Unicode MS" charset="0"/>
              <a:cs typeface="Arial Unicode MS" charset="0"/>
            </a:endParaRPr>
          </a:p>
        </p:txBody>
      </p:sp>
      <p:sp>
        <p:nvSpPr>
          <p:cNvPr id="51203" name="Rectangle 2"/>
          <p:cNvSpPr>
            <a:spLocks noGrp="1" noChangeArrowheads="1"/>
          </p:cNvSpPr>
          <p:nvPr>
            <p:ph type="title" idx="4294967295"/>
          </p:nvPr>
        </p:nvSpPr>
        <p:spPr/>
        <p:txBody>
          <a:bodyPr anchor="b"/>
          <a:lstStyle/>
          <a:p>
            <a:pPr eaLnBrk="1" hangingPunct="1"/>
            <a:r>
              <a:rPr lang="en-US" sz="2600"/>
              <a:t>Random URLs from random queries</a:t>
            </a:r>
          </a:p>
        </p:txBody>
      </p:sp>
      <p:sp>
        <p:nvSpPr>
          <p:cNvPr id="51204" name="Rectangle 3"/>
          <p:cNvSpPr>
            <a:spLocks noGrp="1" noChangeArrowheads="1"/>
          </p:cNvSpPr>
          <p:nvPr>
            <p:ph type="body" idx="4294967295"/>
          </p:nvPr>
        </p:nvSpPr>
        <p:spPr>
          <a:xfrm>
            <a:off x="304800" y="1295400"/>
            <a:ext cx="8610600" cy="4724400"/>
          </a:xfrm>
        </p:spPr>
        <p:txBody>
          <a:bodyPr/>
          <a:lstStyle/>
          <a:p>
            <a:pPr marL="295275" indent="-295275" eaLnBrk="1" hangingPunct="1"/>
            <a:r>
              <a:rPr lang="en-US" sz="2800"/>
              <a:t>Generate </a:t>
            </a:r>
            <a:r>
              <a:rPr lang="en-US" sz="2800" u="sng"/>
              <a:t>random query</a:t>
            </a:r>
            <a:r>
              <a:rPr lang="en-US" sz="2800"/>
              <a:t>: how?</a:t>
            </a:r>
          </a:p>
          <a:p>
            <a:pPr marL="685800" lvl="1" indent="-276225" eaLnBrk="1" hangingPunct="1"/>
            <a:r>
              <a:rPr lang="en-US" b="1"/>
              <a:t> </a:t>
            </a:r>
            <a:r>
              <a:rPr lang="en-US" sz="2400" b="1"/>
              <a:t>Lexicon:</a:t>
            </a:r>
            <a:r>
              <a:rPr lang="en-US" sz="2400"/>
              <a:t> </a:t>
            </a:r>
            <a:r>
              <a:rPr lang="en-US"/>
              <a:t>400,000+ words from a web crawl</a:t>
            </a:r>
          </a:p>
          <a:p>
            <a:pPr marL="685800" lvl="1" indent="-276225" eaLnBrk="1" hangingPunct="1"/>
            <a:r>
              <a:rPr lang="en-US" sz="2400" b="1"/>
              <a:t> Conjunctive Queries: </a:t>
            </a:r>
            <a:r>
              <a:rPr lang="en-US" sz="2400"/>
              <a:t>w</a:t>
            </a:r>
            <a:r>
              <a:rPr lang="en-US" sz="2400" baseline="-25000"/>
              <a:t>1</a:t>
            </a:r>
            <a:r>
              <a:rPr lang="en-US" sz="2400"/>
              <a:t> and w</a:t>
            </a:r>
            <a:r>
              <a:rPr lang="en-US" sz="2400" baseline="-25000"/>
              <a:t>2</a:t>
            </a:r>
            <a:endParaRPr lang="en-US" sz="2400"/>
          </a:p>
          <a:p>
            <a:pPr marL="1085850" lvl="2" indent="-228600" eaLnBrk="1" hangingPunct="1">
              <a:buFontTx/>
              <a:buNone/>
            </a:pPr>
            <a:r>
              <a:rPr lang="en-US" sz="2000" i="1"/>
              <a:t>e.g.,  vocalists AND  rsi</a:t>
            </a:r>
            <a:endParaRPr lang="en-US" sz="2400"/>
          </a:p>
          <a:p>
            <a:pPr marL="295275" indent="-295275" eaLnBrk="1" hangingPunct="1"/>
            <a:r>
              <a:rPr lang="en-US"/>
              <a:t>Get 100 result URLs from engine A</a:t>
            </a:r>
          </a:p>
          <a:p>
            <a:pPr marL="295275" indent="-295275" eaLnBrk="1" hangingPunct="1"/>
            <a:r>
              <a:rPr lang="en-US"/>
              <a:t>Choose a random URL as the candidate to check for presence in engine B</a:t>
            </a:r>
          </a:p>
          <a:p>
            <a:pPr marL="685800" lvl="1" indent="-276225" eaLnBrk="1" hangingPunct="1">
              <a:lnSpc>
                <a:spcPct val="85000"/>
              </a:lnSpc>
            </a:pPr>
            <a:r>
              <a:rPr lang="en-US"/>
              <a:t> Download </a:t>
            </a:r>
            <a:r>
              <a:rPr lang="en-US" i="1"/>
              <a:t>D</a:t>
            </a:r>
            <a:r>
              <a:rPr lang="en-US"/>
              <a:t>. Get list of words. </a:t>
            </a:r>
          </a:p>
          <a:p>
            <a:pPr marL="685800" lvl="1" indent="-276225" eaLnBrk="1" hangingPunct="1">
              <a:lnSpc>
                <a:spcPct val="85000"/>
              </a:lnSpc>
            </a:pPr>
            <a:r>
              <a:rPr lang="en-US"/>
              <a:t> Use 8 low frequency words as AND query to </a:t>
            </a:r>
            <a:r>
              <a:rPr lang="en-US" i="1"/>
              <a:t>B</a:t>
            </a:r>
            <a:endParaRPr lang="en-US"/>
          </a:p>
          <a:p>
            <a:pPr marL="685800" lvl="1" indent="-276225" eaLnBrk="1" hangingPunct="1">
              <a:lnSpc>
                <a:spcPct val="85000"/>
              </a:lnSpc>
            </a:pPr>
            <a:r>
              <a:rPr lang="en-US"/>
              <a:t>Check if </a:t>
            </a:r>
            <a:r>
              <a:rPr lang="en-US" i="1"/>
              <a:t>D</a:t>
            </a:r>
            <a:r>
              <a:rPr lang="en-US"/>
              <a:t> is present in result set.</a:t>
            </a:r>
          </a:p>
          <a:p>
            <a:pPr marL="295275" indent="-295275" eaLnBrk="1" hangingPunct="1"/>
            <a:endParaRPr lang="en-US"/>
          </a:p>
        </p:txBody>
      </p:sp>
      <p:sp>
        <p:nvSpPr>
          <p:cNvPr id="4" name="Line Callout 1 3"/>
          <p:cNvSpPr>
            <a:spLocks/>
          </p:cNvSpPr>
          <p:nvPr/>
        </p:nvSpPr>
        <p:spPr bwMode="auto">
          <a:xfrm>
            <a:off x="6553200" y="1524000"/>
            <a:ext cx="2335213" cy="831850"/>
          </a:xfrm>
          <a:prstGeom prst="borderCallout1">
            <a:avLst>
              <a:gd name="adj1" fmla="val 4079"/>
              <a:gd name="adj2" fmla="val -1370"/>
              <a:gd name="adj3" fmla="val 48310"/>
              <a:gd name="adj4" fmla="val -115634"/>
            </a:avLst>
          </a:prstGeom>
          <a:solidFill>
            <a:schemeClr val="accent1">
              <a:alpha val="10196"/>
            </a:schemeClr>
          </a:solidFill>
          <a:ln w="9525">
            <a:solidFill>
              <a:schemeClr val="tx1"/>
            </a:solidFill>
            <a:miter lim="800000"/>
            <a:headEnd/>
            <a:tailEnd/>
          </a:ln>
        </p:spPr>
        <p:txBody>
          <a:bodyPr wrap="none" anchor="ctr">
            <a:prstTxWarp prst="textNoShape">
              <a:avLst/>
            </a:prstTxWarp>
            <a:spAutoFit/>
          </a:bodyPr>
          <a:lstStyle/>
          <a:p>
            <a:r>
              <a:rPr lang="en-US"/>
              <a:t>Not an English</a:t>
            </a:r>
          </a:p>
          <a:p>
            <a:r>
              <a:rPr lang="en-US"/>
              <a:t>dictionary</a:t>
            </a:r>
          </a:p>
        </p:txBody>
      </p:sp>
      <p:sp>
        <p:nvSpPr>
          <p:cNvPr id="51206"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1207" name="Group 7"/>
          <p:cNvGrpSpPr>
            <a:grpSpLocks/>
          </p:cNvGrpSpPr>
          <p:nvPr/>
        </p:nvGrpSpPr>
        <p:grpSpPr bwMode="auto">
          <a:xfrm>
            <a:off x="1447800" y="15875"/>
            <a:ext cx="4953000" cy="304800"/>
            <a:chOff x="912" y="10"/>
            <a:chExt cx="3120" cy="192"/>
          </a:xfrm>
        </p:grpSpPr>
        <p:sp>
          <p:nvSpPr>
            <p:cNvPr id="51208" name="Rectangle 8"/>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1209" name="Rectangle 9"/>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1210" name="Rectangle 10"/>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1211" name="Rectangle 11"/>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1212" name="Rectangle 12"/>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2460D64F-E9D0-DB40-9366-04AF280294B8}" type="slidenum">
              <a:rPr lang="en-US" altLang="zh-CN"/>
              <a:pPr>
                <a:defRPr/>
              </a:pPr>
              <a:t>34</a:t>
            </a:fld>
            <a:r>
              <a:rPr lang="en-US" altLang="zh-CN"/>
              <a:t> </a:t>
            </a:r>
            <a:endParaRPr lang="en-US">
              <a:ea typeface="Arial Unicode MS" charset="0"/>
              <a:cs typeface="Arial Unicode MS" charset="0"/>
            </a:endParaRPr>
          </a:p>
        </p:txBody>
      </p:sp>
      <p:sp>
        <p:nvSpPr>
          <p:cNvPr id="52227" name="Rectangle 2"/>
          <p:cNvSpPr>
            <a:spLocks noGrp="1" noChangeArrowheads="1"/>
          </p:cNvSpPr>
          <p:nvPr>
            <p:ph type="title" idx="4294967295"/>
          </p:nvPr>
        </p:nvSpPr>
        <p:spPr>
          <a:xfrm>
            <a:off x="609600" y="457200"/>
            <a:ext cx="7162800" cy="609600"/>
          </a:xfrm>
        </p:spPr>
        <p:txBody>
          <a:bodyPr anchor="b"/>
          <a:lstStyle/>
          <a:p>
            <a:pPr eaLnBrk="1" hangingPunct="1"/>
            <a:r>
              <a:rPr lang="en-US" sz="2600"/>
              <a:t>Biases induced by random query </a:t>
            </a:r>
          </a:p>
        </p:txBody>
      </p:sp>
      <p:sp>
        <p:nvSpPr>
          <p:cNvPr id="52228" name="Rectangle 3"/>
          <p:cNvSpPr>
            <a:spLocks noGrp="1" noChangeArrowheads="1"/>
          </p:cNvSpPr>
          <p:nvPr>
            <p:ph type="body" idx="4294967295"/>
          </p:nvPr>
        </p:nvSpPr>
        <p:spPr>
          <a:xfrm>
            <a:off x="228600" y="1295400"/>
            <a:ext cx="8763000" cy="5105400"/>
          </a:xfrm>
        </p:spPr>
        <p:txBody>
          <a:bodyPr/>
          <a:lstStyle/>
          <a:p>
            <a:pPr eaLnBrk="1" hangingPunct="1">
              <a:lnSpc>
                <a:spcPct val="80000"/>
              </a:lnSpc>
            </a:pPr>
            <a:r>
              <a:rPr lang="en-US" sz="1800" dirty="0"/>
              <a:t>Query Bias: Large documents have higher probability being captured by queries</a:t>
            </a:r>
          </a:p>
          <a:p>
            <a:pPr lvl="1" eaLnBrk="1" hangingPunct="1">
              <a:lnSpc>
                <a:spcPct val="80000"/>
              </a:lnSpc>
            </a:pPr>
            <a:r>
              <a:rPr lang="en-US" sz="1600" dirty="0"/>
              <a:t>Solution: reject some large documents using, e.g., rejection sampling method</a:t>
            </a:r>
          </a:p>
          <a:p>
            <a:pPr eaLnBrk="1" hangingPunct="1">
              <a:lnSpc>
                <a:spcPct val="80000"/>
              </a:lnSpc>
            </a:pPr>
            <a:r>
              <a:rPr lang="en-US" sz="1800" dirty="0"/>
              <a:t>Ranking Bias: Search engine ranks the matched documents and returns only top-</a:t>
            </a:r>
            <a:r>
              <a:rPr lang="en-US" sz="1800" dirty="0" err="1"/>
              <a:t>k</a:t>
            </a:r>
            <a:r>
              <a:rPr lang="en-US" sz="1800" dirty="0"/>
              <a:t> documents. </a:t>
            </a:r>
          </a:p>
          <a:p>
            <a:pPr lvl="1" eaLnBrk="1" hangingPunct="1">
              <a:lnSpc>
                <a:spcPct val="80000"/>
              </a:lnSpc>
            </a:pPr>
            <a:r>
              <a:rPr lang="en-US" sz="1400" i="1" dirty="0"/>
              <a:t>Solution:</a:t>
            </a:r>
            <a:r>
              <a:rPr lang="en-US" sz="1400" dirty="0"/>
              <a:t> Use conjunctive queries &amp; fetch all</a:t>
            </a:r>
          </a:p>
          <a:p>
            <a:pPr lvl="1" eaLnBrk="1" hangingPunct="1">
              <a:lnSpc>
                <a:spcPct val="80000"/>
              </a:lnSpc>
            </a:pPr>
            <a:r>
              <a:rPr lang="en-US" sz="1400" dirty="0"/>
              <a:t>Another solution: modify the estimator</a:t>
            </a:r>
            <a:endParaRPr lang="en-US" sz="1400" dirty="0" smtClean="0"/>
          </a:p>
          <a:p>
            <a:pPr eaLnBrk="1" hangingPunct="1">
              <a:lnSpc>
                <a:spcPct val="80000"/>
              </a:lnSpc>
            </a:pPr>
            <a:r>
              <a:rPr lang="en-US" sz="1800" dirty="0" smtClean="0"/>
              <a:t>Checking </a:t>
            </a:r>
            <a:r>
              <a:rPr lang="en-US" sz="1800" dirty="0"/>
              <a:t>Bias: </a:t>
            </a:r>
            <a:r>
              <a:rPr lang="en-US" sz="1600" dirty="0"/>
              <a:t>Duplicates, impoverished pages omitted</a:t>
            </a:r>
          </a:p>
          <a:p>
            <a:pPr eaLnBrk="1" hangingPunct="1">
              <a:lnSpc>
                <a:spcPct val="80000"/>
              </a:lnSpc>
            </a:pPr>
            <a:r>
              <a:rPr lang="en-US" sz="1800" dirty="0"/>
              <a:t>Document or query restriction bias:</a:t>
            </a:r>
            <a:r>
              <a:rPr lang="en-US" sz="1400" dirty="0"/>
              <a:t> </a:t>
            </a:r>
          </a:p>
          <a:p>
            <a:pPr lvl="1" eaLnBrk="1" hangingPunct="1">
              <a:lnSpc>
                <a:spcPct val="80000"/>
              </a:lnSpc>
            </a:pPr>
            <a:r>
              <a:rPr lang="en-US" sz="1400" dirty="0"/>
              <a:t>engine might not deal properly with 8 words conjunctive query</a:t>
            </a:r>
            <a:endParaRPr lang="en-US" sz="1800" dirty="0"/>
          </a:p>
          <a:p>
            <a:pPr eaLnBrk="1" hangingPunct="1">
              <a:lnSpc>
                <a:spcPct val="80000"/>
              </a:lnSpc>
            </a:pPr>
            <a:r>
              <a:rPr lang="en-US" sz="1800" dirty="0"/>
              <a:t>Malicious Bias: </a:t>
            </a:r>
          </a:p>
          <a:p>
            <a:pPr lvl="1" eaLnBrk="1" hangingPunct="1">
              <a:lnSpc>
                <a:spcPct val="80000"/>
              </a:lnSpc>
            </a:pPr>
            <a:r>
              <a:rPr lang="en-US" sz="1400" dirty="0"/>
              <a:t>Sabotage by engine</a:t>
            </a:r>
            <a:r>
              <a:rPr lang="en-US" sz="1600" dirty="0"/>
              <a:t>  </a:t>
            </a:r>
          </a:p>
          <a:p>
            <a:pPr eaLnBrk="1" hangingPunct="1">
              <a:lnSpc>
                <a:spcPct val="80000"/>
              </a:lnSpc>
            </a:pPr>
            <a:r>
              <a:rPr lang="en-US" sz="1800" dirty="0"/>
              <a:t>Operational Problems: </a:t>
            </a:r>
          </a:p>
          <a:p>
            <a:pPr lvl="1" eaLnBrk="1" hangingPunct="1">
              <a:lnSpc>
                <a:spcPct val="80000"/>
              </a:lnSpc>
            </a:pPr>
            <a:r>
              <a:rPr lang="en-US" sz="1400" dirty="0"/>
              <a:t>Time-outs, failures, engine inconsistencies, index modification.</a:t>
            </a:r>
          </a:p>
        </p:txBody>
      </p:sp>
      <p:sp>
        <p:nvSpPr>
          <p:cNvPr id="52229"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2230" name="Group 6"/>
          <p:cNvGrpSpPr>
            <a:grpSpLocks/>
          </p:cNvGrpSpPr>
          <p:nvPr/>
        </p:nvGrpSpPr>
        <p:grpSpPr bwMode="auto">
          <a:xfrm>
            <a:off x="1447800" y="15875"/>
            <a:ext cx="4953000" cy="304800"/>
            <a:chOff x="912" y="10"/>
            <a:chExt cx="3120" cy="192"/>
          </a:xfrm>
        </p:grpSpPr>
        <p:sp>
          <p:nvSpPr>
            <p:cNvPr id="52231"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2232"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2233"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2234"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2235"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FD748185-EAB4-A547-B6A6-3120B052191B}" type="slidenum">
              <a:rPr lang="en-US" altLang="zh-CN"/>
              <a:pPr>
                <a:defRPr/>
              </a:pPr>
              <a:t>35</a:t>
            </a:fld>
            <a:r>
              <a:rPr lang="en-US" altLang="zh-CN"/>
              <a:t> </a:t>
            </a:r>
            <a:endParaRPr lang="en-US">
              <a:ea typeface="Arial Unicode MS" charset="0"/>
              <a:cs typeface="Arial Unicode MS" charset="0"/>
            </a:endParaRPr>
          </a:p>
        </p:txBody>
      </p:sp>
      <p:sp>
        <p:nvSpPr>
          <p:cNvPr id="53251" name="Rectangle 2"/>
          <p:cNvSpPr>
            <a:spLocks noGrp="1" noChangeArrowheads="1"/>
          </p:cNvSpPr>
          <p:nvPr>
            <p:ph type="title" idx="4294967295"/>
          </p:nvPr>
        </p:nvSpPr>
        <p:spPr/>
        <p:txBody>
          <a:bodyPr anchor="b"/>
          <a:lstStyle/>
          <a:p>
            <a:pPr eaLnBrk="1" hangingPunct="1"/>
            <a:r>
              <a:rPr lang="en-US"/>
              <a:t>Random IP addresses</a:t>
            </a:r>
          </a:p>
        </p:txBody>
      </p:sp>
      <p:sp>
        <p:nvSpPr>
          <p:cNvPr id="53252" name="Rectangle 3"/>
          <p:cNvSpPr>
            <a:spLocks noGrp="1" noChangeArrowheads="1"/>
          </p:cNvSpPr>
          <p:nvPr>
            <p:ph type="body" idx="4294967295"/>
          </p:nvPr>
        </p:nvSpPr>
        <p:spPr>
          <a:xfrm>
            <a:off x="457200" y="1600200"/>
            <a:ext cx="8229600" cy="4953000"/>
          </a:xfrm>
        </p:spPr>
        <p:txBody>
          <a:bodyPr/>
          <a:lstStyle/>
          <a:p>
            <a:pPr eaLnBrk="1" hangingPunct="1"/>
            <a:r>
              <a:rPr lang="en-US"/>
              <a:t>Generate random IP addresses</a:t>
            </a:r>
          </a:p>
          <a:p>
            <a:pPr eaLnBrk="1" hangingPunct="1"/>
            <a:r>
              <a:rPr lang="en-US"/>
              <a:t>Find a web server at the given address</a:t>
            </a:r>
          </a:p>
          <a:p>
            <a:pPr lvl="1" eaLnBrk="1" hangingPunct="1"/>
            <a:r>
              <a:rPr lang="en-US"/>
              <a:t>If there’s one</a:t>
            </a:r>
          </a:p>
          <a:p>
            <a:pPr eaLnBrk="1" hangingPunct="1"/>
            <a:r>
              <a:rPr lang="en-US"/>
              <a:t>Collect all pages from server</a:t>
            </a:r>
          </a:p>
          <a:p>
            <a:pPr lvl="1" eaLnBrk="1" hangingPunct="1"/>
            <a:r>
              <a:rPr lang="en-US"/>
              <a:t>From this, choose a page at random</a:t>
            </a:r>
          </a:p>
        </p:txBody>
      </p:sp>
      <p:sp>
        <p:nvSpPr>
          <p:cNvPr id="53253"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3254" name="Group 6"/>
          <p:cNvGrpSpPr>
            <a:grpSpLocks/>
          </p:cNvGrpSpPr>
          <p:nvPr/>
        </p:nvGrpSpPr>
        <p:grpSpPr bwMode="auto">
          <a:xfrm>
            <a:off x="1447800" y="15875"/>
            <a:ext cx="4953000" cy="304800"/>
            <a:chOff x="912" y="10"/>
            <a:chExt cx="3120" cy="192"/>
          </a:xfrm>
        </p:grpSpPr>
        <p:sp>
          <p:nvSpPr>
            <p:cNvPr id="53255"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3256"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3257"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3258"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3259"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9CED1377-A5F8-E34B-8957-7E118C740CBE}" type="slidenum">
              <a:rPr lang="en-US" altLang="zh-CN"/>
              <a:pPr>
                <a:defRPr/>
              </a:pPr>
              <a:t>36</a:t>
            </a:fld>
            <a:r>
              <a:rPr lang="en-US" altLang="zh-CN"/>
              <a:t> </a:t>
            </a:r>
            <a:endParaRPr lang="en-US">
              <a:ea typeface="Arial Unicode MS" charset="0"/>
              <a:cs typeface="Arial Unicode MS" charset="0"/>
            </a:endParaRPr>
          </a:p>
        </p:txBody>
      </p:sp>
      <p:sp>
        <p:nvSpPr>
          <p:cNvPr id="54275" name="Rectangle 2"/>
          <p:cNvSpPr>
            <a:spLocks noGrp="1" noChangeArrowheads="1"/>
          </p:cNvSpPr>
          <p:nvPr>
            <p:ph type="title" idx="4294967295"/>
          </p:nvPr>
        </p:nvSpPr>
        <p:spPr>
          <a:xfrm>
            <a:off x="381000" y="698500"/>
            <a:ext cx="8153400" cy="195263"/>
          </a:xfrm>
        </p:spPr>
        <p:txBody>
          <a:bodyPr anchor="b"/>
          <a:lstStyle/>
          <a:p>
            <a:pPr eaLnBrk="1" hangingPunct="1"/>
            <a:r>
              <a:rPr lang="en-US" sz="2600"/>
              <a:t>Random IP addresses</a:t>
            </a:r>
          </a:p>
        </p:txBody>
      </p:sp>
      <p:sp>
        <p:nvSpPr>
          <p:cNvPr id="54276" name="Rectangle 3"/>
          <p:cNvSpPr>
            <a:spLocks noGrp="1" noChangeArrowheads="1"/>
          </p:cNvSpPr>
          <p:nvPr>
            <p:ph type="body" idx="4294967295"/>
          </p:nvPr>
        </p:nvSpPr>
        <p:spPr>
          <a:xfrm>
            <a:off x="381000" y="1295400"/>
            <a:ext cx="8458200" cy="4467225"/>
          </a:xfrm>
        </p:spPr>
        <p:txBody>
          <a:bodyPr/>
          <a:lstStyle/>
          <a:p>
            <a:pPr eaLnBrk="1" hangingPunct="1">
              <a:lnSpc>
                <a:spcPct val="90000"/>
              </a:lnSpc>
            </a:pPr>
            <a:r>
              <a:rPr lang="en-US"/>
              <a:t>Ignored: empty or authorization required or excluded</a:t>
            </a:r>
          </a:p>
          <a:p>
            <a:pPr eaLnBrk="1" hangingPunct="1">
              <a:lnSpc>
                <a:spcPct val="90000"/>
              </a:lnSpc>
            </a:pPr>
            <a:r>
              <a:rPr lang="en-US"/>
              <a:t>[Lawr99] Estimated  from observing 2500 servers</a:t>
            </a:r>
          </a:p>
          <a:p>
            <a:pPr lvl="1" eaLnBrk="1" hangingPunct="1">
              <a:lnSpc>
                <a:spcPct val="90000"/>
              </a:lnSpc>
            </a:pPr>
            <a:r>
              <a:rPr lang="en-US"/>
              <a:t>2.8 million IP addresses running crawlable web servers </a:t>
            </a:r>
          </a:p>
          <a:p>
            <a:pPr lvl="1" eaLnBrk="1" hangingPunct="1">
              <a:lnSpc>
                <a:spcPct val="90000"/>
              </a:lnSpc>
            </a:pPr>
            <a:r>
              <a:rPr lang="en-US"/>
              <a:t>16 million total servers</a:t>
            </a:r>
          </a:p>
          <a:p>
            <a:pPr lvl="1" eaLnBrk="1" hangingPunct="1">
              <a:lnSpc>
                <a:spcPct val="90000"/>
              </a:lnSpc>
            </a:pPr>
            <a:r>
              <a:rPr lang="en-US"/>
              <a:t>800 million pages</a:t>
            </a:r>
          </a:p>
          <a:p>
            <a:pPr lvl="1" eaLnBrk="1" hangingPunct="1">
              <a:lnSpc>
                <a:spcPct val="90000"/>
              </a:lnSpc>
            </a:pPr>
            <a:r>
              <a:rPr lang="en-US"/>
              <a:t>Also estimated use of metadata descriptors:</a:t>
            </a:r>
          </a:p>
          <a:p>
            <a:pPr lvl="2" eaLnBrk="1" hangingPunct="1">
              <a:lnSpc>
                <a:spcPct val="90000"/>
              </a:lnSpc>
            </a:pPr>
            <a:r>
              <a:rPr lang="en-US"/>
              <a:t>Meta tags (keywords, description) in 34% of home pages, Dublin core metadata in 0.3%</a:t>
            </a:r>
          </a:p>
          <a:p>
            <a:pPr eaLnBrk="1" hangingPunct="1">
              <a:lnSpc>
                <a:spcPct val="90000"/>
              </a:lnSpc>
            </a:pPr>
            <a:r>
              <a:rPr lang="en-US"/>
              <a:t>OCLC using IP sampling found 8.7 M hosts in 2001</a:t>
            </a:r>
          </a:p>
          <a:p>
            <a:pPr eaLnBrk="1" hangingPunct="1">
              <a:lnSpc>
                <a:spcPct val="90000"/>
              </a:lnSpc>
            </a:pPr>
            <a:r>
              <a:rPr lang="en-US"/>
              <a:t>Netcraft [Netc02] accessed 37.2 million hosts in July 2002</a:t>
            </a:r>
            <a:endParaRPr lang="en-US" sz="2600"/>
          </a:p>
          <a:p>
            <a:pPr lvl="2" eaLnBrk="1" hangingPunct="1">
              <a:lnSpc>
                <a:spcPct val="90000"/>
              </a:lnSpc>
              <a:buFontTx/>
              <a:buNone/>
            </a:pPr>
            <a:endParaRPr lang="en-US"/>
          </a:p>
        </p:txBody>
      </p:sp>
      <p:sp>
        <p:nvSpPr>
          <p:cNvPr id="54277"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4278" name="Group 6"/>
          <p:cNvGrpSpPr>
            <a:grpSpLocks/>
          </p:cNvGrpSpPr>
          <p:nvPr/>
        </p:nvGrpSpPr>
        <p:grpSpPr bwMode="auto">
          <a:xfrm>
            <a:off x="1447800" y="15875"/>
            <a:ext cx="4953000" cy="304800"/>
            <a:chOff x="912" y="10"/>
            <a:chExt cx="3120" cy="192"/>
          </a:xfrm>
        </p:grpSpPr>
        <p:sp>
          <p:nvSpPr>
            <p:cNvPr id="54279"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4280"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4281"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4282"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4283"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234991CD-637B-CF49-9826-446944CD6208}" type="slidenum">
              <a:rPr lang="en-US" altLang="zh-CN"/>
              <a:pPr>
                <a:defRPr/>
              </a:pPr>
              <a:t>37</a:t>
            </a:fld>
            <a:r>
              <a:rPr lang="en-US" altLang="zh-CN"/>
              <a:t> </a:t>
            </a:r>
            <a:endParaRPr lang="en-US">
              <a:ea typeface="Arial Unicode MS" charset="0"/>
              <a:cs typeface="Arial Unicode MS" charset="0"/>
            </a:endParaRPr>
          </a:p>
        </p:txBody>
      </p:sp>
      <p:sp>
        <p:nvSpPr>
          <p:cNvPr id="55299" name="Rectangle 2"/>
          <p:cNvSpPr>
            <a:spLocks noGrp="1" noChangeArrowheads="1"/>
          </p:cNvSpPr>
          <p:nvPr>
            <p:ph type="title" idx="4294967295"/>
          </p:nvPr>
        </p:nvSpPr>
        <p:spPr/>
        <p:txBody>
          <a:bodyPr anchor="b"/>
          <a:lstStyle/>
          <a:p>
            <a:pPr eaLnBrk="1" hangingPunct="1"/>
            <a:r>
              <a:rPr lang="en-US"/>
              <a:t>Advantages &amp; disadvantages</a:t>
            </a:r>
          </a:p>
        </p:txBody>
      </p:sp>
      <p:sp>
        <p:nvSpPr>
          <p:cNvPr id="55300" name="Rectangle 3"/>
          <p:cNvSpPr>
            <a:spLocks noGrp="1" noChangeArrowheads="1"/>
          </p:cNvSpPr>
          <p:nvPr>
            <p:ph type="body" idx="4294967295"/>
          </p:nvPr>
        </p:nvSpPr>
        <p:spPr>
          <a:xfrm>
            <a:off x="228600" y="1219200"/>
            <a:ext cx="8686800" cy="4876800"/>
          </a:xfrm>
        </p:spPr>
        <p:txBody>
          <a:bodyPr/>
          <a:lstStyle/>
          <a:p>
            <a:pPr eaLnBrk="1" hangingPunct="1">
              <a:lnSpc>
                <a:spcPct val="85000"/>
              </a:lnSpc>
            </a:pPr>
            <a:r>
              <a:rPr lang="en-US" dirty="0"/>
              <a:t>Advantages</a:t>
            </a:r>
          </a:p>
          <a:p>
            <a:pPr lvl="1" eaLnBrk="1" hangingPunct="1">
              <a:lnSpc>
                <a:spcPct val="85000"/>
              </a:lnSpc>
            </a:pPr>
            <a:r>
              <a:rPr lang="en-US" dirty="0"/>
              <a:t>Clean statistics</a:t>
            </a:r>
          </a:p>
          <a:p>
            <a:pPr lvl="1" eaLnBrk="1" hangingPunct="1">
              <a:lnSpc>
                <a:spcPct val="85000"/>
              </a:lnSpc>
            </a:pPr>
            <a:r>
              <a:rPr lang="en-US" dirty="0"/>
              <a:t>Independent of crawling strategies</a:t>
            </a:r>
          </a:p>
          <a:p>
            <a:pPr eaLnBrk="1" hangingPunct="1">
              <a:lnSpc>
                <a:spcPct val="85000"/>
              </a:lnSpc>
            </a:pPr>
            <a:r>
              <a:rPr lang="en-US" dirty="0"/>
              <a:t>Disadvantages</a:t>
            </a:r>
          </a:p>
          <a:p>
            <a:pPr lvl="1" eaLnBrk="1" hangingPunct="1">
              <a:lnSpc>
                <a:spcPct val="85000"/>
              </a:lnSpc>
            </a:pPr>
            <a:r>
              <a:rPr lang="en-US" dirty="0"/>
              <a:t>Doesn’t deal with duplication </a:t>
            </a:r>
          </a:p>
          <a:p>
            <a:pPr lvl="1" eaLnBrk="1" hangingPunct="1">
              <a:lnSpc>
                <a:spcPct val="85000"/>
              </a:lnSpc>
            </a:pPr>
            <a:r>
              <a:rPr lang="en-US" dirty="0"/>
              <a:t>Many hosts might share one IP, or not accept requests</a:t>
            </a:r>
          </a:p>
          <a:p>
            <a:pPr lvl="1" eaLnBrk="1" hangingPunct="1">
              <a:lnSpc>
                <a:spcPct val="85000"/>
              </a:lnSpc>
            </a:pPr>
            <a:r>
              <a:rPr lang="en-US" dirty="0"/>
              <a:t>No guarantee all pages are linked to root page.  </a:t>
            </a:r>
          </a:p>
          <a:p>
            <a:pPr lvl="2" eaLnBrk="1" hangingPunct="1">
              <a:lnSpc>
                <a:spcPct val="85000"/>
              </a:lnSpc>
            </a:pPr>
            <a:r>
              <a:rPr lang="en-US" dirty="0" err="1"/>
              <a:t>Eg</a:t>
            </a:r>
            <a:r>
              <a:rPr lang="en-US" dirty="0"/>
              <a:t>: employee pages </a:t>
            </a:r>
          </a:p>
          <a:p>
            <a:pPr lvl="1" eaLnBrk="1" hangingPunct="1">
              <a:lnSpc>
                <a:spcPct val="85000"/>
              </a:lnSpc>
            </a:pPr>
            <a:r>
              <a:rPr lang="en-US" dirty="0"/>
              <a:t>Power law for # pages/hosts generates bias towards sites with few pages.</a:t>
            </a:r>
          </a:p>
          <a:p>
            <a:pPr lvl="2" eaLnBrk="1" hangingPunct="1">
              <a:lnSpc>
                <a:spcPct val="85000"/>
              </a:lnSpc>
            </a:pPr>
            <a:r>
              <a:rPr lang="en-US" dirty="0"/>
              <a:t>But bias can be accurately quantified IF underlying distribution understood</a:t>
            </a:r>
          </a:p>
          <a:p>
            <a:pPr lvl="1" eaLnBrk="1" hangingPunct="1">
              <a:lnSpc>
                <a:spcPct val="85000"/>
              </a:lnSpc>
            </a:pPr>
            <a:r>
              <a:rPr lang="en-US" dirty="0"/>
              <a:t>Potentially influenced by spamming (multiple IP’s for same server to avoid IP block)</a:t>
            </a:r>
          </a:p>
        </p:txBody>
      </p:sp>
      <p:sp>
        <p:nvSpPr>
          <p:cNvPr id="55301"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5302" name="Group 6"/>
          <p:cNvGrpSpPr>
            <a:grpSpLocks/>
          </p:cNvGrpSpPr>
          <p:nvPr/>
        </p:nvGrpSpPr>
        <p:grpSpPr bwMode="auto">
          <a:xfrm>
            <a:off x="1447800" y="15875"/>
            <a:ext cx="4953000" cy="304800"/>
            <a:chOff x="912" y="10"/>
            <a:chExt cx="3120" cy="192"/>
          </a:xfrm>
        </p:grpSpPr>
        <p:sp>
          <p:nvSpPr>
            <p:cNvPr id="55303"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5304"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5305"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5306"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5307"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526AB555-C44A-EF4B-8330-8A14E58B5BB1}" type="slidenum">
              <a:rPr lang="en-US" altLang="zh-CN"/>
              <a:pPr>
                <a:defRPr/>
              </a:pPr>
              <a:t>38</a:t>
            </a:fld>
            <a:r>
              <a:rPr lang="en-US" altLang="zh-CN"/>
              <a:t> </a:t>
            </a:r>
            <a:endParaRPr lang="en-US">
              <a:ea typeface="Arial Unicode MS" charset="0"/>
              <a:cs typeface="Arial Unicode MS" charset="0"/>
            </a:endParaRPr>
          </a:p>
        </p:txBody>
      </p:sp>
      <p:sp>
        <p:nvSpPr>
          <p:cNvPr id="56323" name="Rectangle 2"/>
          <p:cNvSpPr>
            <a:spLocks noGrp="1" noChangeArrowheads="1"/>
          </p:cNvSpPr>
          <p:nvPr>
            <p:ph type="title" idx="4294967295"/>
          </p:nvPr>
        </p:nvSpPr>
        <p:spPr/>
        <p:txBody>
          <a:bodyPr anchor="b"/>
          <a:lstStyle/>
          <a:p>
            <a:pPr eaLnBrk="1" hangingPunct="1"/>
            <a:r>
              <a:rPr lang="en-US"/>
              <a:t>Random walks</a:t>
            </a:r>
            <a:endParaRPr lang="en-US" sz="1700"/>
          </a:p>
        </p:txBody>
      </p:sp>
      <p:sp>
        <p:nvSpPr>
          <p:cNvPr id="56324" name="Rectangle 3"/>
          <p:cNvSpPr>
            <a:spLocks noGrp="1" noChangeArrowheads="1"/>
          </p:cNvSpPr>
          <p:nvPr>
            <p:ph type="body" idx="4294967295"/>
          </p:nvPr>
        </p:nvSpPr>
        <p:spPr>
          <a:xfrm>
            <a:off x="381000" y="1293813"/>
            <a:ext cx="7843838" cy="4879975"/>
          </a:xfrm>
        </p:spPr>
        <p:txBody>
          <a:bodyPr/>
          <a:lstStyle/>
          <a:p>
            <a:pPr eaLnBrk="1" hangingPunct="1">
              <a:lnSpc>
                <a:spcPct val="85000"/>
              </a:lnSpc>
            </a:pPr>
            <a:r>
              <a:rPr lang="en-US" dirty="0"/>
              <a:t>View the Web as a directed graph</a:t>
            </a:r>
          </a:p>
          <a:p>
            <a:pPr eaLnBrk="1" hangingPunct="1">
              <a:lnSpc>
                <a:spcPct val="85000"/>
              </a:lnSpc>
            </a:pPr>
            <a:r>
              <a:rPr lang="en-US" dirty="0"/>
              <a:t>Build a random walk on this graph</a:t>
            </a:r>
          </a:p>
          <a:p>
            <a:pPr lvl="1" eaLnBrk="1" hangingPunct="1">
              <a:lnSpc>
                <a:spcPct val="85000"/>
              </a:lnSpc>
            </a:pPr>
            <a:r>
              <a:rPr lang="en-US" dirty="0"/>
              <a:t>Includes various “jump” rules back to visited sites</a:t>
            </a:r>
          </a:p>
          <a:p>
            <a:pPr lvl="2" eaLnBrk="1" hangingPunct="1">
              <a:lnSpc>
                <a:spcPct val="85000"/>
              </a:lnSpc>
            </a:pPr>
            <a:r>
              <a:rPr lang="en-US" dirty="0"/>
              <a:t>Does not get stuck in spider traps!</a:t>
            </a:r>
          </a:p>
          <a:p>
            <a:pPr lvl="2" eaLnBrk="1" hangingPunct="1">
              <a:lnSpc>
                <a:spcPct val="85000"/>
              </a:lnSpc>
            </a:pPr>
            <a:r>
              <a:rPr lang="en-US" dirty="0"/>
              <a:t>Can follow all links!</a:t>
            </a:r>
          </a:p>
          <a:p>
            <a:pPr lvl="1" eaLnBrk="1" hangingPunct="1">
              <a:lnSpc>
                <a:spcPct val="85000"/>
              </a:lnSpc>
            </a:pPr>
            <a:r>
              <a:rPr lang="en-US" dirty="0"/>
              <a:t>Converges to a stationary </a:t>
            </a:r>
            <a:r>
              <a:rPr lang="en-US" dirty="0" smtClean="0"/>
              <a:t>distribution</a:t>
            </a:r>
          </a:p>
          <a:p>
            <a:pPr lvl="2" eaLnBrk="1" hangingPunct="1">
              <a:lnSpc>
                <a:spcPct val="85000"/>
              </a:lnSpc>
            </a:pPr>
            <a:r>
              <a:rPr lang="en-US" dirty="0"/>
              <a:t>Must assume graph is finite  and independent of the walk. </a:t>
            </a:r>
          </a:p>
          <a:p>
            <a:pPr lvl="2" eaLnBrk="1" hangingPunct="1">
              <a:lnSpc>
                <a:spcPct val="85000"/>
              </a:lnSpc>
            </a:pPr>
            <a:r>
              <a:rPr lang="en-US" dirty="0"/>
              <a:t>Conditions are not satisfied (cookie crumbs, flooding)</a:t>
            </a:r>
          </a:p>
          <a:p>
            <a:pPr lvl="2" eaLnBrk="1" hangingPunct="1">
              <a:lnSpc>
                <a:spcPct val="85000"/>
              </a:lnSpc>
            </a:pPr>
            <a:r>
              <a:rPr lang="en-US" dirty="0"/>
              <a:t>Time to convergence not really known (may be too long)</a:t>
            </a:r>
          </a:p>
          <a:p>
            <a:pPr lvl="1" eaLnBrk="1" hangingPunct="1">
              <a:lnSpc>
                <a:spcPct val="85000"/>
              </a:lnSpc>
            </a:pPr>
            <a:r>
              <a:rPr lang="en-US" dirty="0"/>
              <a:t>Sample from stationary distribution of walk</a:t>
            </a:r>
          </a:p>
        </p:txBody>
      </p:sp>
      <p:sp>
        <p:nvSpPr>
          <p:cNvPr id="56325"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6326" name="Group 6"/>
          <p:cNvGrpSpPr>
            <a:grpSpLocks/>
          </p:cNvGrpSpPr>
          <p:nvPr/>
        </p:nvGrpSpPr>
        <p:grpSpPr bwMode="auto">
          <a:xfrm>
            <a:off x="1447800" y="15875"/>
            <a:ext cx="4953000" cy="304800"/>
            <a:chOff x="912" y="10"/>
            <a:chExt cx="3120" cy="192"/>
          </a:xfrm>
        </p:grpSpPr>
        <p:sp>
          <p:nvSpPr>
            <p:cNvPr id="56327"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6328"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6329"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6330"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6331"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82A12735-927A-C744-A862-2D30B839AA91}" type="slidenum">
              <a:rPr lang="en-US" altLang="zh-CN"/>
              <a:pPr>
                <a:defRPr/>
              </a:pPr>
              <a:t>39</a:t>
            </a:fld>
            <a:r>
              <a:rPr lang="en-US" altLang="zh-CN"/>
              <a:t> </a:t>
            </a:r>
            <a:endParaRPr lang="en-US">
              <a:ea typeface="Arial Unicode MS" charset="0"/>
              <a:cs typeface="Arial Unicode MS" charset="0"/>
            </a:endParaRPr>
          </a:p>
        </p:txBody>
      </p:sp>
      <p:sp>
        <p:nvSpPr>
          <p:cNvPr id="57347" name="Rectangle 2"/>
          <p:cNvSpPr>
            <a:spLocks noGrp="1" noChangeArrowheads="1"/>
          </p:cNvSpPr>
          <p:nvPr>
            <p:ph type="title" idx="4294967295"/>
          </p:nvPr>
        </p:nvSpPr>
        <p:spPr/>
        <p:txBody>
          <a:bodyPr anchor="b"/>
          <a:lstStyle/>
          <a:p>
            <a:pPr eaLnBrk="1" hangingPunct="1"/>
            <a:r>
              <a:rPr lang="en-US"/>
              <a:t>Advantages &amp; disadvantages</a:t>
            </a:r>
          </a:p>
        </p:txBody>
      </p:sp>
      <p:sp>
        <p:nvSpPr>
          <p:cNvPr id="57348" name="Rectangle 3"/>
          <p:cNvSpPr>
            <a:spLocks noGrp="1" noChangeArrowheads="1"/>
          </p:cNvSpPr>
          <p:nvPr>
            <p:ph type="body" idx="4294967295"/>
          </p:nvPr>
        </p:nvSpPr>
        <p:spPr>
          <a:xfrm>
            <a:off x="457200" y="914400"/>
            <a:ext cx="8229600" cy="4953000"/>
          </a:xfrm>
        </p:spPr>
        <p:txBody>
          <a:bodyPr/>
          <a:lstStyle/>
          <a:p>
            <a:pPr eaLnBrk="1" hangingPunct="1"/>
            <a:r>
              <a:rPr lang="en-US"/>
              <a:t>Advantages</a:t>
            </a:r>
          </a:p>
          <a:p>
            <a:pPr lvl="1" eaLnBrk="1" hangingPunct="1"/>
            <a:r>
              <a:rPr lang="en-US"/>
              <a:t>“Statistically clean” method at least in theory!</a:t>
            </a:r>
          </a:p>
          <a:p>
            <a:pPr lvl="1" eaLnBrk="1" hangingPunct="1"/>
            <a:r>
              <a:rPr lang="en-US"/>
              <a:t>Could work even for infinite web (assuming convergence) under certain metrics.</a:t>
            </a:r>
          </a:p>
          <a:p>
            <a:pPr eaLnBrk="1" hangingPunct="1"/>
            <a:r>
              <a:rPr lang="en-US"/>
              <a:t>Disadvantages</a:t>
            </a:r>
          </a:p>
          <a:p>
            <a:pPr lvl="1" eaLnBrk="1" hangingPunct="1"/>
            <a:r>
              <a:rPr lang="en-US"/>
              <a:t>List of seeds is a problem.</a:t>
            </a:r>
          </a:p>
          <a:p>
            <a:pPr lvl="1" eaLnBrk="1" hangingPunct="1"/>
            <a:r>
              <a:rPr lang="en-US"/>
              <a:t>Practical approximation might not be valid.</a:t>
            </a:r>
          </a:p>
          <a:p>
            <a:pPr lvl="1" eaLnBrk="1" hangingPunct="1"/>
            <a:r>
              <a:rPr lang="en-US"/>
              <a:t>Non-uniform distribution</a:t>
            </a:r>
          </a:p>
          <a:p>
            <a:pPr lvl="2" eaLnBrk="1" hangingPunct="1"/>
            <a:r>
              <a:rPr lang="en-US"/>
              <a:t>Subject to link spamming</a:t>
            </a:r>
          </a:p>
        </p:txBody>
      </p:sp>
      <p:sp>
        <p:nvSpPr>
          <p:cNvPr id="57349"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7350" name="Group 6"/>
          <p:cNvGrpSpPr>
            <a:grpSpLocks/>
          </p:cNvGrpSpPr>
          <p:nvPr/>
        </p:nvGrpSpPr>
        <p:grpSpPr bwMode="auto">
          <a:xfrm>
            <a:off x="1447800" y="15875"/>
            <a:ext cx="4953000" cy="304800"/>
            <a:chOff x="912" y="10"/>
            <a:chExt cx="3120" cy="192"/>
          </a:xfrm>
        </p:grpSpPr>
        <p:sp>
          <p:nvSpPr>
            <p:cNvPr id="57351"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7352"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7353"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7354"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7355"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pPr>
              <a:defRPr/>
            </a:pPr>
            <a:fld id="{364592E2-6E60-8C45-A384-4932B32E9E45}" type="slidenum">
              <a:rPr lang="en-US" altLang="zh-CN"/>
              <a:pPr>
                <a:defRPr/>
              </a:pPr>
              <a:t>4</a:t>
            </a:fld>
            <a:r>
              <a:rPr lang="en-US" altLang="zh-CN"/>
              <a:t> </a:t>
            </a:r>
            <a:endParaRPr lang="en-US">
              <a:ea typeface="Arial Unicode MS" charset="0"/>
              <a:cs typeface="Arial Unicode MS" charset="0"/>
            </a:endParaRPr>
          </a:p>
        </p:txBody>
      </p:sp>
      <p:sp>
        <p:nvSpPr>
          <p:cNvPr id="25603" name="Rectangle 2"/>
          <p:cNvSpPr>
            <a:spLocks noGrp="1" noChangeArrowheads="1"/>
          </p:cNvSpPr>
          <p:nvPr>
            <p:ph type="title" idx="4294967295"/>
          </p:nvPr>
        </p:nvSpPr>
        <p:spPr/>
        <p:txBody>
          <a:bodyPr anchor="b"/>
          <a:lstStyle/>
          <a:p>
            <a:pPr eaLnBrk="1" hangingPunct="1"/>
            <a:r>
              <a:rPr lang="en-US"/>
              <a:t>Ranking of web pages</a:t>
            </a:r>
          </a:p>
        </p:txBody>
      </p:sp>
      <p:sp>
        <p:nvSpPr>
          <p:cNvPr id="791555" name="Rectangle 3"/>
          <p:cNvSpPr>
            <a:spLocks noGrp="1" noChangeArrowheads="1"/>
          </p:cNvSpPr>
          <p:nvPr>
            <p:ph type="body" idx="4294967295"/>
          </p:nvPr>
        </p:nvSpPr>
        <p:spPr>
          <a:xfrm>
            <a:off x="458788" y="1370013"/>
            <a:ext cx="8304212" cy="4879975"/>
          </a:xfrm>
        </p:spPr>
        <p:txBody>
          <a:bodyPr/>
          <a:lstStyle/>
          <a:p>
            <a:pPr eaLnBrk="1" hangingPunct="1"/>
            <a:r>
              <a:rPr lang="en-US"/>
              <a:t>1998+: Link-based ranking pioneered by Google</a:t>
            </a:r>
          </a:p>
          <a:p>
            <a:pPr lvl="1" eaLnBrk="1" hangingPunct="1"/>
            <a:r>
              <a:rPr lang="en-US"/>
              <a:t>Blew away all early engines save Inktomi</a:t>
            </a:r>
          </a:p>
          <a:p>
            <a:pPr lvl="1" eaLnBrk="1" hangingPunct="1"/>
            <a:r>
              <a:rPr lang="en-US"/>
              <a:t>Great user experience in search of a business model</a:t>
            </a:r>
          </a:p>
          <a:p>
            <a:pPr lvl="1" eaLnBrk="1" hangingPunct="1"/>
            <a:r>
              <a:rPr lang="en-US"/>
              <a:t>Meanwhile Goto/Overture’s annual revenues were nearing $1 billion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1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91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9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pPr>
              <a:defRPr/>
            </a:pPr>
            <a:fld id="{FA10C6EB-CB20-764A-9FAC-4A8851270033}" type="slidenum">
              <a:rPr lang="en-US" altLang="zh-CN"/>
              <a:pPr>
                <a:defRPr/>
              </a:pPr>
              <a:t>40</a:t>
            </a:fld>
            <a:r>
              <a:rPr lang="en-US" altLang="zh-CN"/>
              <a:t> </a:t>
            </a:r>
            <a:endParaRPr lang="en-US">
              <a:ea typeface="Arial Unicode MS" charset="0"/>
              <a:cs typeface="Arial Unicode MS" charset="0"/>
            </a:endParaRPr>
          </a:p>
        </p:txBody>
      </p:sp>
      <p:sp>
        <p:nvSpPr>
          <p:cNvPr id="58371" name="Rectangle 2"/>
          <p:cNvSpPr>
            <a:spLocks noGrp="1" noChangeArrowheads="1"/>
          </p:cNvSpPr>
          <p:nvPr>
            <p:ph type="title" idx="4294967295"/>
          </p:nvPr>
        </p:nvSpPr>
        <p:spPr/>
        <p:txBody>
          <a:bodyPr anchor="b"/>
          <a:lstStyle/>
          <a:p>
            <a:pPr eaLnBrk="1" hangingPunct="1"/>
            <a:r>
              <a:rPr lang="en-US"/>
              <a:t>Conclusions</a:t>
            </a:r>
          </a:p>
        </p:txBody>
      </p:sp>
      <p:sp>
        <p:nvSpPr>
          <p:cNvPr id="58372" name="Rectangle 3"/>
          <p:cNvSpPr>
            <a:spLocks noGrp="1" noChangeArrowheads="1"/>
          </p:cNvSpPr>
          <p:nvPr>
            <p:ph type="body" idx="4294967295"/>
          </p:nvPr>
        </p:nvSpPr>
        <p:spPr>
          <a:xfrm>
            <a:off x="457200" y="1600200"/>
            <a:ext cx="8229600" cy="4953000"/>
          </a:xfrm>
        </p:spPr>
        <p:txBody>
          <a:bodyPr/>
          <a:lstStyle/>
          <a:p>
            <a:pPr eaLnBrk="1" hangingPunct="1"/>
            <a:r>
              <a:rPr lang="en-US"/>
              <a:t>No sampling solution is perfect. </a:t>
            </a:r>
          </a:p>
          <a:p>
            <a:pPr eaLnBrk="1" hangingPunct="1"/>
            <a:r>
              <a:rPr lang="en-US"/>
              <a:t>Lots of new ideas ...</a:t>
            </a:r>
          </a:p>
          <a:p>
            <a:pPr eaLnBrk="1" hangingPunct="1"/>
            <a:r>
              <a:rPr lang="en-US"/>
              <a:t>....but the problem is getting harder</a:t>
            </a:r>
          </a:p>
          <a:p>
            <a:pPr eaLnBrk="1" hangingPunct="1"/>
            <a:r>
              <a:rPr lang="en-US"/>
              <a:t>Quantitative studies are fascinating and a good research problem</a:t>
            </a:r>
          </a:p>
        </p:txBody>
      </p:sp>
      <p:sp>
        <p:nvSpPr>
          <p:cNvPr id="58373" name="TextBox 4"/>
          <p:cNvSpPr txBox="1">
            <a:spLocks noChangeArrowheads="1"/>
          </p:cNvSpPr>
          <p:nvPr/>
        </p:nvSpPr>
        <p:spPr bwMode="auto">
          <a:xfrm>
            <a:off x="7620000" y="-33338"/>
            <a:ext cx="1101725"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19.5</a:t>
            </a:r>
          </a:p>
        </p:txBody>
      </p:sp>
      <p:grpSp>
        <p:nvGrpSpPr>
          <p:cNvPr id="58374" name="Group 6"/>
          <p:cNvGrpSpPr>
            <a:grpSpLocks/>
          </p:cNvGrpSpPr>
          <p:nvPr/>
        </p:nvGrpSpPr>
        <p:grpSpPr bwMode="auto">
          <a:xfrm>
            <a:off x="1447800" y="15875"/>
            <a:ext cx="4953000" cy="304800"/>
            <a:chOff x="912" y="10"/>
            <a:chExt cx="3120" cy="192"/>
          </a:xfrm>
        </p:grpSpPr>
        <p:sp>
          <p:nvSpPr>
            <p:cNvPr id="58375"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8376"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8377"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8378"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8379"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ransition spd="med">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E65DB60B-63AF-304E-9C69-C3E2FD6E7C13}" type="slidenum">
              <a:rPr lang="en-US" altLang="zh-CN"/>
              <a:pPr>
                <a:defRPr/>
              </a:pPr>
              <a:t>41</a:t>
            </a:fld>
            <a:r>
              <a:rPr lang="en-US" altLang="zh-CN"/>
              <a:t> </a:t>
            </a:r>
            <a:endParaRPr lang="en-US">
              <a:ea typeface="Arial Unicode MS" charset="0"/>
              <a:cs typeface="Arial Unicode MS" charset="0"/>
            </a:endParaRPr>
          </a:p>
        </p:txBody>
      </p:sp>
      <p:sp>
        <p:nvSpPr>
          <p:cNvPr id="59395" name="Rectangle 2"/>
          <p:cNvSpPr>
            <a:spLocks noGrp="1" noChangeArrowheads="1"/>
          </p:cNvSpPr>
          <p:nvPr>
            <p:ph type="title"/>
          </p:nvPr>
        </p:nvSpPr>
        <p:spPr/>
        <p:txBody>
          <a:bodyPr/>
          <a:lstStyle/>
          <a:p>
            <a:pPr eaLnBrk="1" hangingPunct="1"/>
            <a:r>
              <a:rPr lang="en-US"/>
              <a:t>Another estimation method</a:t>
            </a:r>
          </a:p>
        </p:txBody>
      </p:sp>
      <p:sp>
        <p:nvSpPr>
          <p:cNvPr id="59396" name="Rectangle 3"/>
          <p:cNvSpPr>
            <a:spLocks noGrp="1" noChangeArrowheads="1"/>
          </p:cNvSpPr>
          <p:nvPr>
            <p:ph type="body" idx="1"/>
          </p:nvPr>
        </p:nvSpPr>
        <p:spPr/>
        <p:txBody>
          <a:bodyPr/>
          <a:lstStyle/>
          <a:p>
            <a:pPr eaLnBrk="1" hangingPunct="1"/>
            <a:r>
              <a:rPr lang="en-US"/>
              <a:t>OR-query of frequent words in a number of languages</a:t>
            </a:r>
          </a:p>
          <a:p>
            <a:pPr eaLnBrk="1" hangingPunct="1"/>
            <a:r>
              <a:rPr lang="en-US"/>
              <a:t>According to such query: </a:t>
            </a:r>
          </a:p>
          <a:p>
            <a:pPr lvl="1" eaLnBrk="1" hangingPunct="1"/>
            <a:r>
              <a:rPr lang="en-US"/>
              <a:t>Size of web  &gt; 21,450,000,000  on 2007.07.07 </a:t>
            </a:r>
          </a:p>
          <a:p>
            <a:pPr lvl="1" eaLnBrk="1" hangingPunct="1"/>
            <a:r>
              <a:rPr lang="en-US"/>
              <a:t> 		   &gt;  25,350,000,000  on 2008.07.03</a:t>
            </a:r>
          </a:p>
          <a:p>
            <a:pPr eaLnBrk="1" hangingPunct="1"/>
            <a:r>
              <a:rPr lang="en-US"/>
              <a:t>But page counts of google search results are only rough estimates.</a:t>
            </a:r>
          </a:p>
        </p:txBody>
      </p:sp>
      <p:grpSp>
        <p:nvGrpSpPr>
          <p:cNvPr id="59397" name="Group 11"/>
          <p:cNvGrpSpPr>
            <a:grpSpLocks/>
          </p:cNvGrpSpPr>
          <p:nvPr/>
        </p:nvGrpSpPr>
        <p:grpSpPr bwMode="auto">
          <a:xfrm>
            <a:off x="1447800" y="15875"/>
            <a:ext cx="4953000" cy="304800"/>
            <a:chOff x="912" y="10"/>
            <a:chExt cx="3120" cy="192"/>
          </a:xfrm>
        </p:grpSpPr>
        <p:sp>
          <p:nvSpPr>
            <p:cNvPr id="59398" name="Rectangle 12"/>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59399" name="Rectangle 13"/>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59400" name="Rectangle 14"/>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59401" name="Rectangle 15"/>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59402" name="Rectangle 16"/>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Slide Number Placeholder 1"/>
          <p:cNvSpPr>
            <a:spLocks noGrp="1"/>
          </p:cNvSpPr>
          <p:nvPr>
            <p:ph type="sldNum" sz="quarter" idx="10"/>
          </p:nvPr>
        </p:nvSpPr>
        <p:spPr/>
        <p:txBody>
          <a:bodyPr/>
          <a:lstStyle/>
          <a:p>
            <a:pPr>
              <a:defRPr/>
            </a:pPr>
            <a:fld id="{3922E65C-4DFA-6D42-A841-B0EE13EE1639}" type="slidenum">
              <a:rPr lang="en-US" altLang="zh-CN"/>
              <a:pPr>
                <a:defRPr/>
              </a:pPr>
              <a:t>42</a:t>
            </a:fld>
            <a:r>
              <a:rPr lang="en-US" altLang="zh-CN"/>
              <a:t> </a:t>
            </a:r>
            <a:endParaRPr lang="en-US">
              <a:ea typeface="Arial Unicode MS" charset="0"/>
              <a:cs typeface="Arial Unicode MS" charset="0"/>
            </a:endParaRPr>
          </a:p>
        </p:txBody>
      </p:sp>
      <p:sp>
        <p:nvSpPr>
          <p:cNvPr id="60419" name="Rectangle 2"/>
          <p:cNvSpPr>
            <a:spLocks noGrp="1" noChangeArrowheads="1"/>
          </p:cNvSpPr>
          <p:nvPr>
            <p:ph type="title" idx="4294967295"/>
          </p:nvPr>
        </p:nvSpPr>
        <p:spPr>
          <a:xfrm>
            <a:off x="381000" y="609600"/>
            <a:ext cx="8153400" cy="395288"/>
          </a:xfrm>
        </p:spPr>
        <p:txBody>
          <a:bodyPr anchor="b"/>
          <a:lstStyle/>
          <a:p>
            <a:pPr eaLnBrk="1" hangingPunct="1"/>
            <a:r>
              <a:rPr lang="en-US"/>
              <a:t>The Web document collection</a:t>
            </a:r>
          </a:p>
        </p:txBody>
      </p:sp>
      <p:sp>
        <p:nvSpPr>
          <p:cNvPr id="807939" name="Rectangle 3"/>
          <p:cNvSpPr>
            <a:spLocks noGrp="1" noChangeArrowheads="1"/>
          </p:cNvSpPr>
          <p:nvPr>
            <p:ph type="body" sz="half" idx="4294967295"/>
          </p:nvPr>
        </p:nvSpPr>
        <p:spPr>
          <a:xfrm>
            <a:off x="3200400" y="1600200"/>
            <a:ext cx="5715000" cy="4876800"/>
          </a:xfrm>
        </p:spPr>
        <p:txBody>
          <a:bodyPr/>
          <a:lstStyle/>
          <a:p>
            <a:pPr eaLnBrk="1" hangingPunct="1">
              <a:lnSpc>
                <a:spcPct val="80000"/>
              </a:lnSpc>
            </a:pPr>
            <a:r>
              <a:rPr lang="en-US" sz="2000" dirty="0"/>
              <a:t>No design/co-ordination</a:t>
            </a:r>
          </a:p>
          <a:p>
            <a:pPr eaLnBrk="1" hangingPunct="1">
              <a:lnSpc>
                <a:spcPct val="80000"/>
              </a:lnSpc>
            </a:pPr>
            <a:r>
              <a:rPr lang="en-US" sz="2000" dirty="0"/>
              <a:t>Distributed content creation, linking, democratization of publishing</a:t>
            </a:r>
          </a:p>
          <a:p>
            <a:pPr eaLnBrk="1" hangingPunct="1">
              <a:lnSpc>
                <a:spcPct val="80000"/>
              </a:lnSpc>
            </a:pPr>
            <a:r>
              <a:rPr lang="en-US" sz="2000" dirty="0"/>
              <a:t>Content includes truth, lies, obsolete information, contradictions … </a:t>
            </a:r>
          </a:p>
          <a:p>
            <a:pPr eaLnBrk="1" hangingPunct="1">
              <a:lnSpc>
                <a:spcPct val="80000"/>
              </a:lnSpc>
            </a:pPr>
            <a:r>
              <a:rPr lang="en-US" sz="2000" dirty="0"/>
              <a:t>Unstructured (text, html, …), semi-structured (XML, annotated photos), structured (Databases)…</a:t>
            </a:r>
          </a:p>
          <a:p>
            <a:pPr eaLnBrk="1" hangingPunct="1">
              <a:lnSpc>
                <a:spcPct val="80000"/>
              </a:lnSpc>
            </a:pPr>
            <a:r>
              <a:rPr lang="en-US" sz="2000" dirty="0"/>
              <a:t>Scale much larger than previous text collections … but corporate records are catching up</a:t>
            </a:r>
          </a:p>
          <a:p>
            <a:pPr eaLnBrk="1" hangingPunct="1">
              <a:lnSpc>
                <a:spcPct val="80000"/>
              </a:lnSpc>
            </a:pPr>
            <a:r>
              <a:rPr lang="en-US" sz="2000" dirty="0"/>
              <a:t>Growth – slowed down from initial “volume doubling every few months” but still expanding</a:t>
            </a:r>
          </a:p>
          <a:p>
            <a:pPr eaLnBrk="1" hangingPunct="1">
              <a:lnSpc>
                <a:spcPct val="80000"/>
              </a:lnSpc>
            </a:pPr>
            <a:r>
              <a:rPr lang="en-US" sz="2000" dirty="0"/>
              <a:t>Content can be </a:t>
            </a:r>
            <a:r>
              <a:rPr lang="en-US" sz="2000" i="1" dirty="0"/>
              <a:t>dynamically </a:t>
            </a:r>
            <a:r>
              <a:rPr lang="en-US" sz="2000" i="1" dirty="0" smtClean="0"/>
              <a:t>generated</a:t>
            </a:r>
          </a:p>
          <a:p>
            <a:pPr lvl="1" eaLnBrk="1" hangingPunct="1">
              <a:lnSpc>
                <a:spcPct val="80000"/>
              </a:lnSpc>
            </a:pPr>
            <a:r>
              <a:rPr lang="en-US" sz="1600" i="1" dirty="0" smtClean="0"/>
              <a:t>See the next slide</a:t>
            </a:r>
            <a:endParaRPr lang="en-US" sz="1600" i="1" dirty="0"/>
          </a:p>
        </p:txBody>
      </p:sp>
      <p:grpSp>
        <p:nvGrpSpPr>
          <p:cNvPr id="60421" name="Group 4"/>
          <p:cNvGrpSpPr>
            <a:grpSpLocks/>
          </p:cNvGrpSpPr>
          <p:nvPr/>
        </p:nvGrpSpPr>
        <p:grpSpPr bwMode="auto">
          <a:xfrm>
            <a:off x="457200" y="1905000"/>
            <a:ext cx="2438400" cy="4027488"/>
            <a:chOff x="288" y="1200"/>
            <a:chExt cx="1536" cy="2537"/>
          </a:xfrm>
        </p:grpSpPr>
        <p:grpSp>
          <p:nvGrpSpPr>
            <p:cNvPr id="60422" name="Group 5"/>
            <p:cNvGrpSpPr>
              <a:grpSpLocks/>
            </p:cNvGrpSpPr>
            <p:nvPr/>
          </p:nvGrpSpPr>
          <p:grpSpPr bwMode="auto">
            <a:xfrm>
              <a:off x="288" y="1200"/>
              <a:ext cx="1536" cy="2256"/>
              <a:chOff x="384" y="1968"/>
              <a:chExt cx="1536" cy="2256"/>
            </a:xfrm>
          </p:grpSpPr>
          <p:sp>
            <p:nvSpPr>
              <p:cNvPr id="60424" name="Rectangle 6"/>
              <p:cNvSpPr>
                <a:spLocks noChangeArrowheads="1"/>
              </p:cNvSpPr>
              <p:nvPr/>
            </p:nvSpPr>
            <p:spPr bwMode="auto">
              <a:xfrm>
                <a:off x="864" y="196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25" name="Rectangle 7"/>
              <p:cNvSpPr>
                <a:spLocks noChangeArrowheads="1"/>
              </p:cNvSpPr>
              <p:nvPr/>
            </p:nvSpPr>
            <p:spPr bwMode="auto">
              <a:xfrm>
                <a:off x="576" y="268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26" name="Rectangle 8"/>
              <p:cNvSpPr>
                <a:spLocks noChangeArrowheads="1"/>
              </p:cNvSpPr>
              <p:nvPr/>
            </p:nvSpPr>
            <p:spPr bwMode="auto">
              <a:xfrm>
                <a:off x="672" y="278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27" name="Rectangle 9"/>
              <p:cNvSpPr>
                <a:spLocks noChangeArrowheads="1"/>
              </p:cNvSpPr>
              <p:nvPr/>
            </p:nvSpPr>
            <p:spPr bwMode="auto">
              <a:xfrm>
                <a:off x="768" y="288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28" name="Rectangle 10"/>
              <p:cNvSpPr>
                <a:spLocks noChangeArrowheads="1"/>
              </p:cNvSpPr>
              <p:nvPr/>
            </p:nvSpPr>
            <p:spPr bwMode="auto">
              <a:xfrm>
                <a:off x="384" y="35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29" name="Rectangle 11"/>
              <p:cNvSpPr>
                <a:spLocks noChangeArrowheads="1"/>
              </p:cNvSpPr>
              <p:nvPr/>
            </p:nvSpPr>
            <p:spPr bwMode="auto">
              <a:xfrm>
                <a:off x="1440" y="312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0" name="Rectangle 12"/>
              <p:cNvSpPr>
                <a:spLocks noChangeArrowheads="1"/>
              </p:cNvSpPr>
              <p:nvPr/>
            </p:nvSpPr>
            <p:spPr bwMode="auto">
              <a:xfrm>
                <a:off x="1536" y="23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1" name="Rectangle 13"/>
              <p:cNvSpPr>
                <a:spLocks noChangeArrowheads="1"/>
              </p:cNvSpPr>
              <p:nvPr/>
            </p:nvSpPr>
            <p:spPr bwMode="auto">
              <a:xfrm>
                <a:off x="480" y="36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2" name="Rectangle 14"/>
              <p:cNvSpPr>
                <a:spLocks noChangeArrowheads="1"/>
              </p:cNvSpPr>
              <p:nvPr/>
            </p:nvSpPr>
            <p:spPr bwMode="auto">
              <a:xfrm>
                <a:off x="576" y="374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3" name="Rectangle 15"/>
              <p:cNvSpPr>
                <a:spLocks noChangeArrowheads="1"/>
              </p:cNvSpPr>
              <p:nvPr/>
            </p:nvSpPr>
            <p:spPr bwMode="auto">
              <a:xfrm>
                <a:off x="672" y="384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4" name="Rectangle 16"/>
              <p:cNvSpPr>
                <a:spLocks noChangeArrowheads="1"/>
              </p:cNvSpPr>
              <p:nvPr/>
            </p:nvSpPr>
            <p:spPr bwMode="auto">
              <a:xfrm>
                <a:off x="1632" y="24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0435" name="Line 17"/>
              <p:cNvSpPr>
                <a:spLocks noChangeShapeType="1"/>
              </p:cNvSpPr>
              <p:nvPr/>
            </p:nvSpPr>
            <p:spPr bwMode="auto">
              <a:xfrm flipV="1">
                <a:off x="912" y="3504"/>
                <a:ext cx="432"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0436" name="Line 18"/>
              <p:cNvSpPr>
                <a:spLocks noChangeShapeType="1"/>
              </p:cNvSpPr>
              <p:nvPr/>
            </p:nvSpPr>
            <p:spPr bwMode="auto">
              <a:xfrm flipH="1" flipV="1">
                <a:off x="1104" y="2976"/>
                <a:ext cx="288"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0437" name="Line 19"/>
              <p:cNvSpPr>
                <a:spLocks noChangeShapeType="1"/>
              </p:cNvSpPr>
              <p:nvPr/>
            </p:nvSpPr>
            <p:spPr bwMode="auto">
              <a:xfrm flipV="1">
                <a:off x="1056" y="2640"/>
                <a:ext cx="432" cy="14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0438" name="Line 20"/>
              <p:cNvSpPr>
                <a:spLocks noChangeShapeType="1"/>
              </p:cNvSpPr>
              <p:nvPr/>
            </p:nvSpPr>
            <p:spPr bwMode="auto">
              <a:xfrm>
                <a:off x="1200" y="2400"/>
                <a:ext cx="240" cy="67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0439" name="Line 21"/>
              <p:cNvSpPr>
                <a:spLocks noChangeShapeType="1"/>
              </p:cNvSpPr>
              <p:nvPr/>
            </p:nvSpPr>
            <p:spPr bwMode="auto">
              <a:xfrm flipV="1">
                <a:off x="1632" y="2880"/>
                <a:ext cx="96"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0440" name="Line 22"/>
              <p:cNvSpPr>
                <a:spLocks noChangeShapeType="1"/>
              </p:cNvSpPr>
              <p:nvPr/>
            </p:nvSpPr>
            <p:spPr bwMode="auto">
              <a:xfrm flipH="1">
                <a:off x="816" y="3360"/>
                <a:ext cx="48"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
          <p:nvSpPr>
            <p:cNvPr id="60423" name="Text Box 23"/>
            <p:cNvSpPr txBox="1">
              <a:spLocks noChangeArrowheads="1"/>
            </p:cNvSpPr>
            <p:nvPr/>
          </p:nvSpPr>
          <p:spPr bwMode="auto">
            <a:xfrm>
              <a:off x="417" y="3487"/>
              <a:ext cx="783" cy="250"/>
            </a:xfrm>
            <a:prstGeom prst="rect">
              <a:avLst/>
            </a:prstGeom>
            <a:noFill/>
            <a:ln w="9525">
              <a:noFill/>
              <a:miter lim="800000"/>
              <a:headEnd/>
              <a:tailEnd/>
            </a:ln>
          </p:spPr>
          <p:txBody>
            <a:bodyPr wrap="none">
              <a:prstTxWarp prst="textNoShape">
                <a:avLst/>
              </a:prstTxWarp>
              <a:spAutoFit/>
            </a:bodyPr>
            <a:lstStyle/>
            <a:p>
              <a:pPr algn="r"/>
              <a:r>
                <a:rPr lang="en-US" sz="2000"/>
                <a:t>The Web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7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7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7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07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07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079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07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E35A219-5B3C-BA4A-945F-D73399B6F685}" type="slidenum">
              <a:rPr lang="en-US" altLang="zh-CN"/>
              <a:pPr>
                <a:defRPr/>
              </a:pPr>
              <a:t>43</a:t>
            </a:fld>
            <a:r>
              <a:rPr lang="en-US" altLang="zh-CN"/>
              <a:t> </a:t>
            </a:r>
            <a:endParaRPr lang="en-US">
              <a:ea typeface="Arial Unicode MS" charset="0"/>
              <a:cs typeface="Arial Unicode MS" charset="0"/>
            </a:endParaRPr>
          </a:p>
        </p:txBody>
      </p:sp>
      <p:sp>
        <p:nvSpPr>
          <p:cNvPr id="61443" name="Rectangle 2"/>
          <p:cNvSpPr>
            <a:spLocks noGrp="1" noChangeArrowheads="1"/>
          </p:cNvSpPr>
          <p:nvPr>
            <p:ph type="title"/>
          </p:nvPr>
        </p:nvSpPr>
        <p:spPr/>
        <p:txBody>
          <a:bodyPr/>
          <a:lstStyle/>
          <a:p>
            <a:pPr eaLnBrk="1" hangingPunct="1"/>
            <a:r>
              <a:rPr lang="en-US" sz="2600"/>
              <a:t>Documents</a:t>
            </a:r>
          </a:p>
        </p:txBody>
      </p:sp>
      <p:sp>
        <p:nvSpPr>
          <p:cNvPr id="61444" name="Rectangle 3"/>
          <p:cNvSpPr>
            <a:spLocks noGrp="1" noChangeArrowheads="1"/>
          </p:cNvSpPr>
          <p:nvPr>
            <p:ph type="body" idx="1"/>
          </p:nvPr>
        </p:nvSpPr>
        <p:spPr/>
        <p:txBody>
          <a:bodyPr/>
          <a:lstStyle/>
          <a:p>
            <a:pPr eaLnBrk="1" hangingPunct="1"/>
            <a:r>
              <a:rPr lang="en-US"/>
              <a:t>Dynamically generated content (deep web)</a:t>
            </a:r>
          </a:p>
          <a:p>
            <a:pPr lvl="1" eaLnBrk="1" hangingPunct="1"/>
            <a:r>
              <a:rPr lang="en-US"/>
              <a:t>Dynamic pages are generated from scratch when the user requests them – usually from underlying data in a database.</a:t>
            </a:r>
          </a:p>
          <a:p>
            <a:pPr lvl="1" eaLnBrk="1" hangingPunct="1"/>
            <a:r>
              <a:rPr lang="en-US"/>
              <a:t>Example: current status of flight LH 454</a:t>
            </a:r>
          </a:p>
          <a:p>
            <a:pPr lvl="1" eaLnBrk="1" hangingPunct="1"/>
            <a:r>
              <a:rPr lang="en-US"/>
              <a:t>Most (truly) dynamic content is ignored by web spiders.</a:t>
            </a:r>
          </a:p>
          <a:p>
            <a:pPr lvl="1" eaLnBrk="1" hangingPunct="1"/>
            <a:r>
              <a:rPr lang="en-US"/>
              <a:t>It’s too much to index it all.</a:t>
            </a:r>
          </a:p>
          <a:p>
            <a:pPr lvl="1" eaLnBrk="1" hangingPunct="1"/>
            <a:r>
              <a:rPr lang="en-US"/>
              <a:t>Actually, a lot of “static” content is also assembled on the fly (asp, php etc.: headers, date, ads etc)</a:t>
            </a:r>
          </a:p>
          <a:p>
            <a:pPr lvl="1" eaLnBrk="1" hangingPunct="1"/>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 name="Slide Number Placeholder 3"/>
          <p:cNvSpPr>
            <a:spLocks noGrp="1"/>
          </p:cNvSpPr>
          <p:nvPr>
            <p:ph type="sldNum" sz="quarter" idx="10"/>
          </p:nvPr>
        </p:nvSpPr>
        <p:spPr/>
        <p:txBody>
          <a:bodyPr/>
          <a:lstStyle/>
          <a:p>
            <a:pPr>
              <a:defRPr/>
            </a:pPr>
            <a:fld id="{191575A4-D125-AC45-8CC7-40A9C9FD8714}" type="slidenum">
              <a:rPr lang="en-US" altLang="zh-CN"/>
              <a:pPr>
                <a:defRPr/>
              </a:pPr>
              <a:t>44</a:t>
            </a:fld>
            <a:r>
              <a:rPr lang="en-US" altLang="zh-CN"/>
              <a:t> </a:t>
            </a:r>
            <a:endParaRPr lang="en-US">
              <a:ea typeface="Arial Unicode MS" charset="0"/>
              <a:cs typeface="Arial Unicode MS" charset="0"/>
            </a:endParaRPr>
          </a:p>
        </p:txBody>
      </p:sp>
      <p:sp>
        <p:nvSpPr>
          <p:cNvPr id="62469" name="Rectangle 3"/>
          <p:cNvSpPr>
            <a:spLocks noGrp="1" noChangeArrowheads="1"/>
          </p:cNvSpPr>
          <p:nvPr>
            <p:ph type="body" idx="1"/>
          </p:nvPr>
        </p:nvSpPr>
        <p:spPr/>
        <p:txBody>
          <a:bodyPr/>
          <a:lstStyle/>
          <a:p>
            <a:pPr eaLnBrk="1" hangingPunct="1"/>
            <a:endParaRPr lang="en-US"/>
          </a:p>
        </p:txBody>
      </p:sp>
      <p:sp>
        <p:nvSpPr>
          <p:cNvPr id="62470" name="Rectangle 2"/>
          <p:cNvSpPr>
            <a:spLocks noChangeArrowheads="1"/>
          </p:cNvSpPr>
          <p:nvPr/>
        </p:nvSpPr>
        <p:spPr bwMode="auto">
          <a:xfrm>
            <a:off x="228600" y="228600"/>
            <a:ext cx="8305800" cy="457200"/>
          </a:xfrm>
          <a:prstGeom prst="rect">
            <a:avLst/>
          </a:prstGeom>
          <a:noFill/>
          <a:ln w="9525">
            <a:noFill/>
            <a:miter lim="800000"/>
            <a:headEnd/>
            <a:tailEnd/>
          </a:ln>
        </p:spPr>
        <p:txBody>
          <a:bodyPr anchor="b">
            <a:prstTxWarp prst="textNoShape">
              <a:avLst/>
            </a:prstTxWarp>
          </a:bodyPr>
          <a:lstStyle/>
          <a:p>
            <a:r>
              <a:rPr lang="en-US" sz="3000" dirty="0">
                <a:solidFill>
                  <a:schemeClr val="hlink"/>
                </a:solidFill>
                <a:latin typeface="Arial" charset="0"/>
              </a:rPr>
              <a:t>Web search overall picture</a:t>
            </a:r>
          </a:p>
        </p:txBody>
      </p:sp>
      <p:grpSp>
        <p:nvGrpSpPr>
          <p:cNvPr id="62471" name="Group 4"/>
          <p:cNvGrpSpPr>
            <a:grpSpLocks/>
          </p:cNvGrpSpPr>
          <p:nvPr/>
        </p:nvGrpSpPr>
        <p:grpSpPr bwMode="auto">
          <a:xfrm>
            <a:off x="457200" y="1981200"/>
            <a:ext cx="2438400" cy="3581400"/>
            <a:chOff x="384" y="1968"/>
            <a:chExt cx="1536" cy="2256"/>
          </a:xfrm>
        </p:grpSpPr>
        <p:sp>
          <p:nvSpPr>
            <p:cNvPr id="62519" name="Rectangle 5"/>
            <p:cNvSpPr>
              <a:spLocks noChangeArrowheads="1"/>
            </p:cNvSpPr>
            <p:nvPr/>
          </p:nvSpPr>
          <p:spPr bwMode="auto">
            <a:xfrm>
              <a:off x="864" y="196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0" name="Rectangle 6"/>
            <p:cNvSpPr>
              <a:spLocks noChangeArrowheads="1"/>
            </p:cNvSpPr>
            <p:nvPr/>
          </p:nvSpPr>
          <p:spPr bwMode="auto">
            <a:xfrm>
              <a:off x="576" y="268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1" name="Rectangle 7"/>
            <p:cNvSpPr>
              <a:spLocks noChangeArrowheads="1"/>
            </p:cNvSpPr>
            <p:nvPr/>
          </p:nvSpPr>
          <p:spPr bwMode="auto">
            <a:xfrm>
              <a:off x="672" y="278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2" name="Rectangle 8"/>
            <p:cNvSpPr>
              <a:spLocks noChangeArrowheads="1"/>
            </p:cNvSpPr>
            <p:nvPr/>
          </p:nvSpPr>
          <p:spPr bwMode="auto">
            <a:xfrm>
              <a:off x="768" y="288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3" name="Rectangle 9"/>
            <p:cNvSpPr>
              <a:spLocks noChangeArrowheads="1"/>
            </p:cNvSpPr>
            <p:nvPr/>
          </p:nvSpPr>
          <p:spPr bwMode="auto">
            <a:xfrm>
              <a:off x="384" y="35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4" name="Rectangle 10"/>
            <p:cNvSpPr>
              <a:spLocks noChangeArrowheads="1"/>
            </p:cNvSpPr>
            <p:nvPr/>
          </p:nvSpPr>
          <p:spPr bwMode="auto">
            <a:xfrm>
              <a:off x="1440" y="312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5" name="Rectangle 11"/>
            <p:cNvSpPr>
              <a:spLocks noChangeArrowheads="1"/>
            </p:cNvSpPr>
            <p:nvPr/>
          </p:nvSpPr>
          <p:spPr bwMode="auto">
            <a:xfrm>
              <a:off x="1536" y="23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6" name="Rectangle 12"/>
            <p:cNvSpPr>
              <a:spLocks noChangeArrowheads="1"/>
            </p:cNvSpPr>
            <p:nvPr/>
          </p:nvSpPr>
          <p:spPr bwMode="auto">
            <a:xfrm>
              <a:off x="480" y="36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7" name="Rectangle 13"/>
            <p:cNvSpPr>
              <a:spLocks noChangeArrowheads="1"/>
            </p:cNvSpPr>
            <p:nvPr/>
          </p:nvSpPr>
          <p:spPr bwMode="auto">
            <a:xfrm>
              <a:off x="576" y="374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8" name="Rectangle 14"/>
            <p:cNvSpPr>
              <a:spLocks noChangeArrowheads="1"/>
            </p:cNvSpPr>
            <p:nvPr/>
          </p:nvSpPr>
          <p:spPr bwMode="auto">
            <a:xfrm>
              <a:off x="672" y="384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29" name="Rectangle 15"/>
            <p:cNvSpPr>
              <a:spLocks noChangeArrowheads="1"/>
            </p:cNvSpPr>
            <p:nvPr/>
          </p:nvSpPr>
          <p:spPr bwMode="auto">
            <a:xfrm>
              <a:off x="1632" y="24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62530" name="Line 16"/>
            <p:cNvSpPr>
              <a:spLocks noChangeShapeType="1"/>
            </p:cNvSpPr>
            <p:nvPr/>
          </p:nvSpPr>
          <p:spPr bwMode="auto">
            <a:xfrm flipV="1">
              <a:off x="912" y="3504"/>
              <a:ext cx="432"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2531" name="Line 17"/>
            <p:cNvSpPr>
              <a:spLocks noChangeShapeType="1"/>
            </p:cNvSpPr>
            <p:nvPr/>
          </p:nvSpPr>
          <p:spPr bwMode="auto">
            <a:xfrm flipH="1" flipV="1">
              <a:off x="1104" y="2976"/>
              <a:ext cx="288"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2532" name="Line 18"/>
            <p:cNvSpPr>
              <a:spLocks noChangeShapeType="1"/>
            </p:cNvSpPr>
            <p:nvPr/>
          </p:nvSpPr>
          <p:spPr bwMode="auto">
            <a:xfrm flipV="1">
              <a:off x="1056" y="2640"/>
              <a:ext cx="432" cy="14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2533" name="Line 19"/>
            <p:cNvSpPr>
              <a:spLocks noChangeShapeType="1"/>
            </p:cNvSpPr>
            <p:nvPr/>
          </p:nvSpPr>
          <p:spPr bwMode="auto">
            <a:xfrm>
              <a:off x="1200" y="2400"/>
              <a:ext cx="240" cy="67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2534" name="Line 20"/>
            <p:cNvSpPr>
              <a:spLocks noChangeShapeType="1"/>
            </p:cNvSpPr>
            <p:nvPr/>
          </p:nvSpPr>
          <p:spPr bwMode="auto">
            <a:xfrm flipV="1">
              <a:off x="1632" y="2880"/>
              <a:ext cx="96"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2535" name="Line 21"/>
            <p:cNvSpPr>
              <a:spLocks noChangeShapeType="1"/>
            </p:cNvSpPr>
            <p:nvPr/>
          </p:nvSpPr>
          <p:spPr bwMode="auto">
            <a:xfrm flipH="1">
              <a:off x="816" y="3360"/>
              <a:ext cx="48"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
        <p:nvSpPr>
          <p:cNvPr id="62472" name="Text Box 22"/>
          <p:cNvSpPr txBox="1">
            <a:spLocks noChangeArrowheads="1"/>
          </p:cNvSpPr>
          <p:nvPr/>
        </p:nvSpPr>
        <p:spPr bwMode="auto">
          <a:xfrm>
            <a:off x="674688" y="5535613"/>
            <a:ext cx="1230312" cy="396875"/>
          </a:xfrm>
          <a:prstGeom prst="rect">
            <a:avLst/>
          </a:prstGeom>
          <a:noFill/>
          <a:ln w="9525">
            <a:noFill/>
            <a:miter lim="800000"/>
            <a:headEnd/>
            <a:tailEnd/>
          </a:ln>
        </p:spPr>
        <p:txBody>
          <a:bodyPr wrap="none">
            <a:prstTxWarp prst="textNoShape">
              <a:avLst/>
            </a:prstTxWarp>
            <a:spAutoFit/>
          </a:bodyPr>
          <a:lstStyle/>
          <a:p>
            <a:pPr algn="r"/>
            <a:r>
              <a:rPr lang="en-US" sz="2000"/>
              <a:t>The Web</a:t>
            </a:r>
          </a:p>
        </p:txBody>
      </p:sp>
      <p:grpSp>
        <p:nvGrpSpPr>
          <p:cNvPr id="62473" name="Group 23"/>
          <p:cNvGrpSpPr>
            <a:grpSpLocks/>
          </p:cNvGrpSpPr>
          <p:nvPr/>
        </p:nvGrpSpPr>
        <p:grpSpPr bwMode="auto">
          <a:xfrm>
            <a:off x="7508875" y="5562600"/>
            <a:ext cx="1558925" cy="1219200"/>
            <a:chOff x="4730" y="3504"/>
            <a:chExt cx="982" cy="768"/>
          </a:xfrm>
        </p:grpSpPr>
        <p:grpSp>
          <p:nvGrpSpPr>
            <p:cNvPr id="62515" name="Group 24"/>
            <p:cNvGrpSpPr>
              <a:grpSpLocks/>
            </p:cNvGrpSpPr>
            <p:nvPr/>
          </p:nvGrpSpPr>
          <p:grpSpPr bwMode="auto">
            <a:xfrm>
              <a:off x="4800" y="3504"/>
              <a:ext cx="768" cy="528"/>
              <a:chOff x="3264" y="2496"/>
              <a:chExt cx="768" cy="528"/>
            </a:xfrm>
          </p:grpSpPr>
          <p:sp>
            <p:nvSpPr>
              <p:cNvPr id="62517" name="Rectangle 25"/>
              <p:cNvSpPr>
                <a:spLocks noChangeArrowheads="1"/>
              </p:cNvSpPr>
              <p:nvPr/>
            </p:nvSpPr>
            <p:spPr bwMode="auto">
              <a:xfrm>
                <a:off x="3264" y="2592"/>
                <a:ext cx="768" cy="432"/>
              </a:xfrm>
              <a:prstGeom prst="rect">
                <a:avLst/>
              </a:prstGeom>
              <a:gradFill rotWithShape="0">
                <a:gsLst>
                  <a:gs pos="0">
                    <a:srgbClr val="489C62"/>
                  </a:gs>
                  <a:gs pos="100000">
                    <a:srgbClr val="00A000">
                      <a:alpha val="50000"/>
                    </a:srgb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62518" name="Oval 26"/>
              <p:cNvSpPr>
                <a:spLocks noChangeArrowheads="1"/>
              </p:cNvSpPr>
              <p:nvPr/>
            </p:nvSpPr>
            <p:spPr bwMode="auto">
              <a:xfrm>
                <a:off x="3264" y="2496"/>
                <a:ext cx="768" cy="144"/>
              </a:xfrm>
              <a:prstGeom prst="ellipse">
                <a:avLst/>
              </a:prstGeom>
              <a:gradFill rotWithShape="0">
                <a:gsLst>
                  <a:gs pos="0">
                    <a:srgbClr val="489C62"/>
                  </a:gs>
                  <a:gs pos="100000">
                    <a:srgbClr val="00A000"/>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62516" name="Text Box 27"/>
            <p:cNvSpPr txBox="1">
              <a:spLocks noChangeArrowheads="1"/>
            </p:cNvSpPr>
            <p:nvPr/>
          </p:nvSpPr>
          <p:spPr bwMode="auto">
            <a:xfrm>
              <a:off x="4730" y="4022"/>
              <a:ext cx="982" cy="250"/>
            </a:xfrm>
            <a:prstGeom prst="rect">
              <a:avLst/>
            </a:prstGeom>
            <a:noFill/>
            <a:ln w="9525">
              <a:noFill/>
              <a:miter lim="800000"/>
              <a:headEnd/>
              <a:tailEnd/>
            </a:ln>
          </p:spPr>
          <p:txBody>
            <a:bodyPr wrap="none">
              <a:prstTxWarp prst="textNoShape">
                <a:avLst/>
              </a:prstTxWarp>
              <a:spAutoFit/>
            </a:bodyPr>
            <a:lstStyle/>
            <a:p>
              <a:pPr algn="r"/>
              <a:r>
                <a:rPr lang="en-US" sz="2000"/>
                <a:t>Ad indexes</a:t>
              </a:r>
            </a:p>
          </p:txBody>
        </p:sp>
      </p:grpSp>
      <p:graphicFrame>
        <p:nvGraphicFramePr>
          <p:cNvPr id="794652" name="Object 28"/>
          <p:cNvGraphicFramePr>
            <a:graphicFrameLocks noChangeAspect="1"/>
          </p:cNvGraphicFramePr>
          <p:nvPr/>
        </p:nvGraphicFramePr>
        <p:xfrm>
          <a:off x="7038975" y="1300163"/>
          <a:ext cx="1701800" cy="2513012"/>
        </p:xfrm>
        <a:graphic>
          <a:graphicData uri="http://schemas.openxmlformats.org/presentationml/2006/ole">
            <p:oleObj spid="_x0000_s62466" name="Document" r:id="rId3" imgW="5537200" imgH="8039100" progId="Word.Document.8">
              <p:embed/>
            </p:oleObj>
          </a:graphicData>
        </a:graphic>
      </p:graphicFrame>
      <p:grpSp>
        <p:nvGrpSpPr>
          <p:cNvPr id="62474" name="Group 29"/>
          <p:cNvGrpSpPr>
            <a:grpSpLocks/>
          </p:cNvGrpSpPr>
          <p:nvPr/>
        </p:nvGrpSpPr>
        <p:grpSpPr bwMode="auto">
          <a:xfrm>
            <a:off x="2971800" y="2895600"/>
            <a:ext cx="1828800" cy="1128713"/>
            <a:chOff x="1872" y="1824"/>
            <a:chExt cx="1152" cy="711"/>
          </a:xfrm>
        </p:grpSpPr>
        <p:grpSp>
          <p:nvGrpSpPr>
            <p:cNvPr id="62511" name="Group 30"/>
            <p:cNvGrpSpPr>
              <a:grpSpLocks/>
            </p:cNvGrpSpPr>
            <p:nvPr/>
          </p:nvGrpSpPr>
          <p:grpSpPr bwMode="auto">
            <a:xfrm>
              <a:off x="2132" y="1824"/>
              <a:ext cx="892" cy="711"/>
              <a:chOff x="2132" y="2313"/>
              <a:chExt cx="892" cy="711"/>
            </a:xfrm>
          </p:grpSpPr>
          <p:pic>
            <p:nvPicPr>
              <p:cNvPr id="62513" name="Picture 31" descr="MCj02149840000[1]"/>
              <p:cNvPicPr>
                <a:picLocks noChangeAspect="1" noChangeArrowheads="1"/>
              </p:cNvPicPr>
              <p:nvPr/>
            </p:nvPicPr>
            <p:blipFill>
              <a:blip r:embed="rId4"/>
              <a:srcRect/>
              <a:stretch>
                <a:fillRect/>
              </a:stretch>
            </p:blipFill>
            <p:spPr bwMode="auto">
              <a:xfrm>
                <a:off x="2277" y="2521"/>
                <a:ext cx="507" cy="503"/>
              </a:xfrm>
              <a:prstGeom prst="rect">
                <a:avLst/>
              </a:prstGeom>
              <a:noFill/>
              <a:ln w="9525">
                <a:noFill/>
                <a:miter lim="800000"/>
                <a:headEnd/>
                <a:tailEnd/>
              </a:ln>
            </p:spPr>
          </p:pic>
          <p:sp>
            <p:nvSpPr>
              <p:cNvPr id="62514" name="Text Box 32"/>
              <p:cNvSpPr txBox="1">
                <a:spLocks noChangeArrowheads="1"/>
              </p:cNvSpPr>
              <p:nvPr/>
            </p:nvSpPr>
            <p:spPr bwMode="auto">
              <a:xfrm>
                <a:off x="2132" y="2313"/>
                <a:ext cx="892" cy="231"/>
              </a:xfrm>
              <a:prstGeom prst="rect">
                <a:avLst/>
              </a:prstGeom>
              <a:noFill/>
              <a:ln w="9525">
                <a:noFill/>
                <a:miter lim="800000"/>
                <a:headEnd/>
                <a:tailEnd/>
              </a:ln>
            </p:spPr>
            <p:txBody>
              <a:bodyPr wrap="none">
                <a:prstTxWarp prst="textNoShape">
                  <a:avLst/>
                </a:prstTxWarp>
                <a:spAutoFit/>
              </a:bodyPr>
              <a:lstStyle/>
              <a:p>
                <a:pPr algn="r"/>
                <a:r>
                  <a:rPr lang="en-US" sz="1800"/>
                  <a:t>Web spider</a:t>
                </a:r>
              </a:p>
            </p:txBody>
          </p:sp>
        </p:grpSp>
        <p:sp>
          <p:nvSpPr>
            <p:cNvPr id="62512" name="Line 33"/>
            <p:cNvSpPr>
              <a:spLocks noChangeShapeType="1"/>
            </p:cNvSpPr>
            <p:nvPr/>
          </p:nvSpPr>
          <p:spPr bwMode="auto">
            <a:xfrm flipH="1" flipV="1">
              <a:off x="1872" y="2016"/>
              <a:ext cx="432" cy="192"/>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sp>
        <p:nvSpPr>
          <p:cNvPr id="62475" name="Line 34"/>
          <p:cNvSpPr>
            <a:spLocks noChangeShapeType="1"/>
          </p:cNvSpPr>
          <p:nvPr/>
        </p:nvSpPr>
        <p:spPr bwMode="auto">
          <a:xfrm>
            <a:off x="2971800" y="3352800"/>
            <a:ext cx="685800" cy="304800"/>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nvGrpSpPr>
          <p:cNvPr id="62476" name="Group 35"/>
          <p:cNvGrpSpPr>
            <a:grpSpLocks/>
          </p:cNvGrpSpPr>
          <p:nvPr/>
        </p:nvGrpSpPr>
        <p:grpSpPr bwMode="auto">
          <a:xfrm>
            <a:off x="3446463" y="4038600"/>
            <a:ext cx="1125537" cy="939800"/>
            <a:chOff x="2171" y="2544"/>
            <a:chExt cx="709" cy="592"/>
          </a:xfrm>
        </p:grpSpPr>
        <p:sp>
          <p:nvSpPr>
            <p:cNvPr id="62509" name="Text Box 36"/>
            <p:cNvSpPr txBox="1">
              <a:spLocks noChangeArrowheads="1"/>
            </p:cNvSpPr>
            <p:nvPr/>
          </p:nvSpPr>
          <p:spPr bwMode="auto">
            <a:xfrm>
              <a:off x="2171" y="2880"/>
              <a:ext cx="709" cy="256"/>
            </a:xfrm>
            <a:prstGeom prst="rect">
              <a:avLst/>
            </a:prstGeom>
            <a:solidFill>
              <a:schemeClr val="folHlink">
                <a:alpha val="70195"/>
              </a:schemeClr>
            </a:solidFill>
            <a:ln w="9525">
              <a:solidFill>
                <a:schemeClr val="tx1"/>
              </a:solidFill>
              <a:miter lim="800000"/>
              <a:headEnd/>
              <a:tailEnd/>
            </a:ln>
          </p:spPr>
          <p:txBody>
            <a:bodyPr wrap="none">
              <a:prstTxWarp prst="textNoShape">
                <a:avLst/>
              </a:prstTxWarp>
              <a:spAutoFit/>
            </a:bodyPr>
            <a:lstStyle/>
            <a:p>
              <a:pPr algn="r"/>
              <a:r>
                <a:rPr lang="en-US" sz="2000"/>
                <a:t>Indexer</a:t>
              </a:r>
            </a:p>
          </p:txBody>
        </p:sp>
        <p:sp>
          <p:nvSpPr>
            <p:cNvPr id="62510" name="AutoShape 37"/>
            <p:cNvSpPr>
              <a:spLocks noChangeArrowheads="1"/>
            </p:cNvSpPr>
            <p:nvPr/>
          </p:nvSpPr>
          <p:spPr bwMode="auto">
            <a:xfrm>
              <a:off x="2448" y="2544"/>
              <a:ext cx="192" cy="336"/>
            </a:xfrm>
            <a:prstGeom prst="downArrow">
              <a:avLst>
                <a:gd name="adj1" fmla="val 50000"/>
                <a:gd name="adj2" fmla="val 4375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62477" name="Group 38"/>
          <p:cNvGrpSpPr>
            <a:grpSpLocks/>
          </p:cNvGrpSpPr>
          <p:nvPr/>
        </p:nvGrpSpPr>
        <p:grpSpPr bwMode="auto">
          <a:xfrm>
            <a:off x="2743200" y="4978400"/>
            <a:ext cx="3962400" cy="1803400"/>
            <a:chOff x="1728" y="3136"/>
            <a:chExt cx="2496" cy="1136"/>
          </a:xfrm>
        </p:grpSpPr>
        <p:grpSp>
          <p:nvGrpSpPr>
            <p:cNvPr id="62495" name="Group 39"/>
            <p:cNvGrpSpPr>
              <a:grpSpLocks/>
            </p:cNvGrpSpPr>
            <p:nvPr/>
          </p:nvGrpSpPr>
          <p:grpSpPr bwMode="auto">
            <a:xfrm>
              <a:off x="1728" y="3504"/>
              <a:ext cx="2496" cy="768"/>
              <a:chOff x="1728" y="3504"/>
              <a:chExt cx="2496" cy="768"/>
            </a:xfrm>
          </p:grpSpPr>
          <p:grpSp>
            <p:nvGrpSpPr>
              <p:cNvPr id="62499" name="Group 40"/>
              <p:cNvGrpSpPr>
                <a:grpSpLocks/>
              </p:cNvGrpSpPr>
              <p:nvPr/>
            </p:nvGrpSpPr>
            <p:grpSpPr bwMode="auto">
              <a:xfrm>
                <a:off x="1728" y="3504"/>
                <a:ext cx="768" cy="528"/>
                <a:chOff x="3264" y="2496"/>
                <a:chExt cx="768" cy="528"/>
              </a:xfrm>
            </p:grpSpPr>
            <p:sp>
              <p:nvSpPr>
                <p:cNvPr id="62507" name="Rectangle 41"/>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62508" name="Oval 42"/>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62500" name="Group 43"/>
              <p:cNvGrpSpPr>
                <a:grpSpLocks/>
              </p:cNvGrpSpPr>
              <p:nvPr/>
            </p:nvGrpSpPr>
            <p:grpSpPr bwMode="auto">
              <a:xfrm>
                <a:off x="2592" y="3504"/>
                <a:ext cx="768" cy="528"/>
                <a:chOff x="3264" y="2496"/>
                <a:chExt cx="768" cy="528"/>
              </a:xfrm>
            </p:grpSpPr>
            <p:sp>
              <p:nvSpPr>
                <p:cNvPr id="62505" name="Rectangle 44"/>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62506" name="Oval 45"/>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62501" name="Group 46"/>
              <p:cNvGrpSpPr>
                <a:grpSpLocks/>
              </p:cNvGrpSpPr>
              <p:nvPr/>
            </p:nvGrpSpPr>
            <p:grpSpPr bwMode="auto">
              <a:xfrm>
                <a:off x="3456" y="3504"/>
                <a:ext cx="768" cy="528"/>
                <a:chOff x="3264" y="2496"/>
                <a:chExt cx="768" cy="528"/>
              </a:xfrm>
            </p:grpSpPr>
            <p:sp>
              <p:nvSpPr>
                <p:cNvPr id="62503" name="Rectangle 47"/>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62504" name="Oval 48"/>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62502" name="Text Box 49"/>
              <p:cNvSpPr txBox="1">
                <a:spLocks noChangeArrowheads="1"/>
              </p:cNvSpPr>
              <p:nvPr/>
            </p:nvSpPr>
            <p:spPr bwMode="auto">
              <a:xfrm>
                <a:off x="2640" y="4022"/>
                <a:ext cx="720" cy="250"/>
              </a:xfrm>
              <a:prstGeom prst="rect">
                <a:avLst/>
              </a:prstGeom>
              <a:noFill/>
              <a:ln w="9525">
                <a:noFill/>
                <a:miter lim="800000"/>
                <a:headEnd/>
                <a:tailEnd/>
              </a:ln>
            </p:spPr>
            <p:txBody>
              <a:bodyPr wrap="none">
                <a:prstTxWarp prst="textNoShape">
                  <a:avLst/>
                </a:prstTxWarp>
                <a:spAutoFit/>
              </a:bodyPr>
              <a:lstStyle/>
              <a:p>
                <a:pPr algn="r"/>
                <a:r>
                  <a:rPr lang="en-US" sz="2000"/>
                  <a:t>Indexes</a:t>
                </a:r>
              </a:p>
            </p:txBody>
          </p:sp>
        </p:grpSp>
        <p:cxnSp>
          <p:nvCxnSpPr>
            <p:cNvPr id="62496" name="AutoShape 50"/>
            <p:cNvCxnSpPr>
              <a:cxnSpLocks noChangeShapeType="1"/>
              <a:stCxn id="62509" idx="2"/>
              <a:endCxn id="62508" idx="0"/>
            </p:cNvCxnSpPr>
            <p:nvPr/>
          </p:nvCxnSpPr>
          <p:spPr bwMode="auto">
            <a:xfrm flipH="1">
              <a:off x="2112" y="3136"/>
              <a:ext cx="414" cy="368"/>
            </a:xfrm>
            <a:prstGeom prst="straightConnector1">
              <a:avLst/>
            </a:prstGeom>
            <a:noFill/>
            <a:ln w="9525">
              <a:solidFill>
                <a:schemeClr val="tx1"/>
              </a:solidFill>
              <a:miter lim="800000"/>
              <a:headEnd/>
              <a:tailEnd type="triangle" w="med" len="med"/>
            </a:ln>
          </p:spPr>
        </p:cxnSp>
        <p:cxnSp>
          <p:nvCxnSpPr>
            <p:cNvPr id="62497" name="AutoShape 51"/>
            <p:cNvCxnSpPr>
              <a:cxnSpLocks noChangeShapeType="1"/>
              <a:stCxn id="62509" idx="2"/>
              <a:endCxn id="62506" idx="0"/>
            </p:cNvCxnSpPr>
            <p:nvPr/>
          </p:nvCxnSpPr>
          <p:spPr bwMode="auto">
            <a:xfrm>
              <a:off x="2526" y="3136"/>
              <a:ext cx="450" cy="368"/>
            </a:xfrm>
            <a:prstGeom prst="straightConnector1">
              <a:avLst/>
            </a:prstGeom>
            <a:noFill/>
            <a:ln w="9525">
              <a:solidFill>
                <a:schemeClr val="tx1"/>
              </a:solidFill>
              <a:miter lim="800000"/>
              <a:headEnd/>
              <a:tailEnd type="triangle" w="med" len="med"/>
            </a:ln>
          </p:spPr>
        </p:cxnSp>
        <p:cxnSp>
          <p:nvCxnSpPr>
            <p:cNvPr id="62498" name="AutoShape 52"/>
            <p:cNvCxnSpPr>
              <a:cxnSpLocks noChangeShapeType="1"/>
              <a:stCxn id="62509" idx="2"/>
              <a:endCxn id="62504" idx="0"/>
            </p:cNvCxnSpPr>
            <p:nvPr/>
          </p:nvCxnSpPr>
          <p:spPr bwMode="auto">
            <a:xfrm>
              <a:off x="2526" y="3136"/>
              <a:ext cx="1314" cy="368"/>
            </a:xfrm>
            <a:prstGeom prst="straightConnector1">
              <a:avLst/>
            </a:prstGeom>
            <a:noFill/>
            <a:ln w="9525">
              <a:solidFill>
                <a:schemeClr val="tx1"/>
              </a:solidFill>
              <a:miter lim="800000"/>
              <a:headEnd/>
              <a:tailEnd type="triangle" w="med" len="med"/>
            </a:ln>
          </p:spPr>
        </p:cxnSp>
      </p:grpSp>
      <p:grpSp>
        <p:nvGrpSpPr>
          <p:cNvPr id="62478" name="Group 53"/>
          <p:cNvGrpSpPr>
            <a:grpSpLocks/>
          </p:cNvGrpSpPr>
          <p:nvPr/>
        </p:nvGrpSpPr>
        <p:grpSpPr bwMode="auto">
          <a:xfrm>
            <a:off x="5410200" y="4002088"/>
            <a:ext cx="3276600" cy="762000"/>
            <a:chOff x="3408" y="2521"/>
            <a:chExt cx="2064" cy="480"/>
          </a:xfrm>
        </p:grpSpPr>
        <p:sp>
          <p:nvSpPr>
            <p:cNvPr id="62492" name="Rectangle 54"/>
            <p:cNvSpPr>
              <a:spLocks noChangeArrowheads="1"/>
            </p:cNvSpPr>
            <p:nvPr/>
          </p:nvSpPr>
          <p:spPr bwMode="auto">
            <a:xfrm>
              <a:off x="3408" y="2521"/>
              <a:ext cx="2064" cy="48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62493" name="Rectangle 55"/>
            <p:cNvSpPr>
              <a:spLocks noChangeArrowheads="1"/>
            </p:cNvSpPr>
            <p:nvPr/>
          </p:nvSpPr>
          <p:spPr bwMode="auto">
            <a:xfrm>
              <a:off x="3503" y="2616"/>
              <a:ext cx="1393" cy="144"/>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62494" name="AutoShape 56"/>
            <p:cNvSpPr>
              <a:spLocks noChangeArrowheads="1"/>
            </p:cNvSpPr>
            <p:nvPr/>
          </p:nvSpPr>
          <p:spPr bwMode="auto">
            <a:xfrm>
              <a:off x="4992" y="2617"/>
              <a:ext cx="432" cy="144"/>
            </a:xfrm>
            <a:prstGeom prst="roundRect">
              <a:avLst>
                <a:gd name="adj" fmla="val 16667"/>
              </a:avLst>
            </a:prstGeom>
            <a:solidFill>
              <a:srgbClr val="FFFF00">
                <a:alpha val="50195"/>
              </a:srgbClr>
            </a:solidFill>
            <a:ln w="9525">
              <a:solidFill>
                <a:schemeClr val="tx1"/>
              </a:solidFill>
              <a:miter lim="800000"/>
              <a:headEnd/>
              <a:tailEnd/>
            </a:ln>
          </p:spPr>
          <p:txBody>
            <a:bodyPr wrap="none" anchor="ctr">
              <a:prstTxWarp prst="textNoShape">
                <a:avLst/>
              </a:prstTxWarp>
            </a:bodyPr>
            <a:lstStyle/>
            <a:p>
              <a:pPr algn="ctr"/>
              <a:r>
                <a:rPr lang="en-US" sz="1600"/>
                <a:t>Search</a:t>
              </a:r>
            </a:p>
          </p:txBody>
        </p:sp>
      </p:grpSp>
      <p:grpSp>
        <p:nvGrpSpPr>
          <p:cNvPr id="62479" name="Group 57"/>
          <p:cNvGrpSpPr>
            <a:grpSpLocks/>
          </p:cNvGrpSpPr>
          <p:nvPr/>
        </p:nvGrpSpPr>
        <p:grpSpPr bwMode="auto">
          <a:xfrm>
            <a:off x="6553200" y="4876800"/>
            <a:ext cx="1371600" cy="609600"/>
            <a:chOff x="4128" y="3072"/>
            <a:chExt cx="864" cy="384"/>
          </a:xfrm>
        </p:grpSpPr>
        <p:sp>
          <p:nvSpPr>
            <p:cNvPr id="62490" name="AutoShape 58"/>
            <p:cNvSpPr>
              <a:spLocks noChangeArrowheads="1"/>
            </p:cNvSpPr>
            <p:nvPr/>
          </p:nvSpPr>
          <p:spPr bwMode="auto">
            <a:xfrm rot="1800000">
              <a:off x="4128"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62491" name="AutoShape 59"/>
            <p:cNvSpPr>
              <a:spLocks noChangeArrowheads="1"/>
            </p:cNvSpPr>
            <p:nvPr/>
          </p:nvSpPr>
          <p:spPr bwMode="auto">
            <a:xfrm rot="-1800000">
              <a:off x="4752"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62480" name="Group 60"/>
          <p:cNvGrpSpPr>
            <a:grpSpLocks/>
          </p:cNvGrpSpPr>
          <p:nvPr/>
        </p:nvGrpSpPr>
        <p:grpSpPr bwMode="auto">
          <a:xfrm>
            <a:off x="5562600" y="1600200"/>
            <a:ext cx="1782763" cy="2286000"/>
            <a:chOff x="3504" y="1008"/>
            <a:chExt cx="1123" cy="1440"/>
          </a:xfrm>
        </p:grpSpPr>
        <p:grpSp>
          <p:nvGrpSpPr>
            <p:cNvPr id="62486" name="Group 61"/>
            <p:cNvGrpSpPr>
              <a:grpSpLocks/>
            </p:cNvGrpSpPr>
            <p:nvPr/>
          </p:nvGrpSpPr>
          <p:grpSpPr bwMode="auto">
            <a:xfrm>
              <a:off x="3504" y="1008"/>
              <a:ext cx="1123" cy="691"/>
              <a:chOff x="3504" y="1008"/>
              <a:chExt cx="1123" cy="691"/>
            </a:xfrm>
          </p:grpSpPr>
          <p:pic>
            <p:nvPicPr>
              <p:cNvPr id="62488" name="Picture 62" descr="MCj03871500000[1]"/>
              <p:cNvPicPr>
                <a:picLocks noChangeAspect="1" noChangeArrowheads="1"/>
              </p:cNvPicPr>
              <p:nvPr/>
            </p:nvPicPr>
            <p:blipFill>
              <a:blip r:embed="rId5"/>
              <a:srcRect/>
              <a:stretch>
                <a:fillRect/>
              </a:stretch>
            </p:blipFill>
            <p:spPr bwMode="auto">
              <a:xfrm>
                <a:off x="3504" y="1008"/>
                <a:ext cx="691" cy="691"/>
              </a:xfrm>
              <a:prstGeom prst="rect">
                <a:avLst/>
              </a:prstGeom>
              <a:noFill/>
              <a:ln w="9525">
                <a:noFill/>
                <a:miter lim="800000"/>
                <a:headEnd/>
                <a:tailEnd/>
              </a:ln>
            </p:spPr>
          </p:pic>
          <p:sp>
            <p:nvSpPr>
              <p:cNvPr id="62489" name="Text Box 63"/>
              <p:cNvSpPr txBox="1">
                <a:spLocks noChangeArrowheads="1"/>
              </p:cNvSpPr>
              <p:nvPr/>
            </p:nvSpPr>
            <p:spPr bwMode="auto">
              <a:xfrm>
                <a:off x="4164" y="1159"/>
                <a:ext cx="463" cy="250"/>
              </a:xfrm>
              <a:prstGeom prst="rect">
                <a:avLst/>
              </a:prstGeom>
              <a:noFill/>
              <a:ln w="9525">
                <a:noFill/>
                <a:miter lim="800000"/>
                <a:headEnd/>
                <a:tailEnd/>
              </a:ln>
            </p:spPr>
            <p:txBody>
              <a:bodyPr wrap="none">
                <a:prstTxWarp prst="textNoShape">
                  <a:avLst/>
                </a:prstTxWarp>
                <a:spAutoFit/>
              </a:bodyPr>
              <a:lstStyle/>
              <a:p>
                <a:pPr algn="r"/>
                <a:r>
                  <a:rPr lang="en-US" sz="2000"/>
                  <a:t>User</a:t>
                </a:r>
              </a:p>
            </p:txBody>
          </p:sp>
        </p:grpSp>
        <p:sp>
          <p:nvSpPr>
            <p:cNvPr id="62487" name="AutoShape 64"/>
            <p:cNvSpPr>
              <a:spLocks noChangeArrowheads="1"/>
            </p:cNvSpPr>
            <p:nvPr/>
          </p:nvSpPr>
          <p:spPr bwMode="auto">
            <a:xfrm>
              <a:off x="3696" y="1728"/>
              <a:ext cx="192" cy="720"/>
            </a:xfrm>
            <a:prstGeom prst="downArrow">
              <a:avLst>
                <a:gd name="adj1" fmla="val 50000"/>
                <a:gd name="adj2" fmla="val 93750"/>
              </a:avLst>
            </a:prstGeom>
            <a:noFill/>
            <a:ln w="9525">
              <a:solidFill>
                <a:schemeClr val="tx1"/>
              </a:solidFill>
              <a:miter lim="800000"/>
              <a:headEnd/>
              <a:tailEnd/>
            </a:ln>
          </p:spPr>
          <p:txBody>
            <a:bodyPr wrap="none" anchor="ctr">
              <a:prstTxWarp prst="textNoShape">
                <a:avLst/>
              </a:prstTxWarp>
            </a:bodyPr>
            <a:lstStyle/>
            <a:p>
              <a:endParaRPr lang="en-US"/>
            </a:p>
          </p:txBody>
        </p:sp>
      </p:grpSp>
      <p:sp>
        <p:nvSpPr>
          <p:cNvPr id="62481" name="TextBox 4"/>
          <p:cNvSpPr txBox="1">
            <a:spLocks noChangeArrowheads="1"/>
          </p:cNvSpPr>
          <p:nvPr/>
        </p:nvSpPr>
        <p:spPr bwMode="auto">
          <a:xfrm>
            <a:off x="7620000" y="-33338"/>
            <a:ext cx="1296988"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19.4.1</a:t>
            </a:r>
          </a:p>
        </p:txBody>
      </p:sp>
      <p:sp>
        <p:nvSpPr>
          <p:cNvPr id="62482" name="Text Box 67"/>
          <p:cNvSpPr txBox="1">
            <a:spLocks noChangeArrowheads="1"/>
          </p:cNvSpPr>
          <p:nvPr/>
        </p:nvSpPr>
        <p:spPr bwMode="auto">
          <a:xfrm>
            <a:off x="1447800" y="47244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links</a:t>
            </a:r>
          </a:p>
        </p:txBody>
      </p:sp>
      <p:sp>
        <p:nvSpPr>
          <p:cNvPr id="62483" name="Text Box 68"/>
          <p:cNvSpPr txBox="1">
            <a:spLocks noChangeArrowheads="1"/>
          </p:cNvSpPr>
          <p:nvPr/>
        </p:nvSpPr>
        <p:spPr bwMode="auto">
          <a:xfrm>
            <a:off x="6400800" y="3505200"/>
            <a:ext cx="1371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queries</a:t>
            </a:r>
          </a:p>
        </p:txBody>
      </p:sp>
      <p:sp>
        <p:nvSpPr>
          <p:cNvPr id="227397" name="Freeform 69"/>
          <p:cNvSpPr>
            <a:spLocks/>
          </p:cNvSpPr>
          <p:nvPr/>
        </p:nvSpPr>
        <p:spPr bwMode="auto">
          <a:xfrm>
            <a:off x="195263" y="1139825"/>
            <a:ext cx="3881437" cy="5118100"/>
          </a:xfrm>
          <a:custGeom>
            <a:avLst/>
            <a:gdLst/>
            <a:ahLst/>
            <a:cxnLst>
              <a:cxn ang="0">
                <a:pos x="257" y="265"/>
              </a:cxn>
              <a:cxn ang="0">
                <a:pos x="273" y="180"/>
              </a:cxn>
              <a:cxn ang="0">
                <a:pos x="379" y="112"/>
              </a:cxn>
              <a:cxn ang="0">
                <a:pos x="649" y="27"/>
              </a:cxn>
              <a:cxn ang="0">
                <a:pos x="833" y="11"/>
              </a:cxn>
              <a:cxn ang="0">
                <a:pos x="971" y="38"/>
              </a:cxn>
              <a:cxn ang="0">
                <a:pos x="1077" y="64"/>
              </a:cxn>
              <a:cxn ang="0">
                <a:pos x="1156" y="91"/>
              </a:cxn>
              <a:cxn ang="0">
                <a:pos x="1203" y="117"/>
              </a:cxn>
              <a:cxn ang="0">
                <a:pos x="1568" y="297"/>
              </a:cxn>
              <a:cxn ang="0">
                <a:pos x="1843" y="408"/>
              </a:cxn>
              <a:cxn ang="0">
                <a:pos x="2059" y="524"/>
              </a:cxn>
              <a:cxn ang="0">
                <a:pos x="2160" y="603"/>
              </a:cxn>
              <a:cxn ang="0">
                <a:pos x="2239" y="698"/>
              </a:cxn>
              <a:cxn ang="0">
                <a:pos x="2281" y="762"/>
              </a:cxn>
              <a:cxn ang="0">
                <a:pos x="2445" y="978"/>
              </a:cxn>
              <a:cxn ang="0">
                <a:pos x="2382" y="1005"/>
              </a:cxn>
              <a:cxn ang="0">
                <a:pos x="2292" y="1163"/>
              </a:cxn>
              <a:cxn ang="0">
                <a:pos x="2271" y="1227"/>
              </a:cxn>
              <a:cxn ang="0">
                <a:pos x="2176" y="1433"/>
              </a:cxn>
              <a:cxn ang="0">
                <a:pos x="2149" y="1470"/>
              </a:cxn>
              <a:cxn ang="0">
                <a:pos x="2118" y="1528"/>
              </a:cxn>
              <a:cxn ang="0">
                <a:pos x="2070" y="1634"/>
              </a:cxn>
              <a:cxn ang="0">
                <a:pos x="2017" y="1750"/>
              </a:cxn>
              <a:cxn ang="0">
                <a:pos x="1943" y="1882"/>
              </a:cxn>
              <a:cxn ang="0">
                <a:pos x="1885" y="1966"/>
              </a:cxn>
              <a:cxn ang="0">
                <a:pos x="1853" y="2014"/>
              </a:cxn>
              <a:cxn ang="0">
                <a:pos x="1806" y="2093"/>
              </a:cxn>
              <a:cxn ang="0">
                <a:pos x="1647" y="2363"/>
              </a:cxn>
              <a:cxn ang="0">
                <a:pos x="1610" y="2426"/>
              </a:cxn>
              <a:cxn ang="0">
                <a:pos x="1589" y="2474"/>
              </a:cxn>
              <a:cxn ang="0">
                <a:pos x="1573" y="2484"/>
              </a:cxn>
              <a:cxn ang="0">
                <a:pos x="1552" y="2532"/>
              </a:cxn>
              <a:cxn ang="0">
                <a:pos x="1409" y="2749"/>
              </a:cxn>
              <a:cxn ang="0">
                <a:pos x="1325" y="2870"/>
              </a:cxn>
              <a:cxn ang="0">
                <a:pos x="907" y="3192"/>
              </a:cxn>
              <a:cxn ang="0">
                <a:pos x="833" y="3214"/>
              </a:cxn>
              <a:cxn ang="0">
                <a:pos x="728" y="3224"/>
              </a:cxn>
              <a:cxn ang="0">
                <a:pos x="501" y="3192"/>
              </a:cxn>
              <a:cxn ang="0">
                <a:pos x="416" y="3145"/>
              </a:cxn>
              <a:cxn ang="0">
                <a:pos x="358" y="3103"/>
              </a:cxn>
              <a:cxn ang="0">
                <a:pos x="220" y="2965"/>
              </a:cxn>
              <a:cxn ang="0">
                <a:pos x="168" y="2891"/>
              </a:cxn>
              <a:cxn ang="0">
                <a:pos x="115" y="2791"/>
              </a:cxn>
              <a:cxn ang="0">
                <a:pos x="36" y="1602"/>
              </a:cxn>
              <a:cxn ang="0">
                <a:pos x="99" y="904"/>
              </a:cxn>
              <a:cxn ang="0">
                <a:pos x="226" y="630"/>
              </a:cxn>
              <a:cxn ang="0">
                <a:pos x="294" y="328"/>
              </a:cxn>
              <a:cxn ang="0">
                <a:pos x="263" y="143"/>
              </a:cxn>
              <a:cxn ang="0">
                <a:pos x="252" y="96"/>
              </a:cxn>
            </a:cxnLst>
            <a:rect l="0" t="0" r="r" b="b"/>
            <a:pathLst>
              <a:path w="2445" h="3224">
                <a:moveTo>
                  <a:pt x="257" y="265"/>
                </a:moveTo>
                <a:cubicBezTo>
                  <a:pt x="259" y="248"/>
                  <a:pt x="256" y="201"/>
                  <a:pt x="273" y="180"/>
                </a:cubicBezTo>
                <a:cubicBezTo>
                  <a:pt x="299" y="149"/>
                  <a:pt x="343" y="129"/>
                  <a:pt x="379" y="112"/>
                </a:cubicBezTo>
                <a:cubicBezTo>
                  <a:pt x="464" y="72"/>
                  <a:pt x="555" y="36"/>
                  <a:pt x="649" y="27"/>
                </a:cubicBezTo>
                <a:cubicBezTo>
                  <a:pt x="721" y="0"/>
                  <a:pt x="745" y="7"/>
                  <a:pt x="833" y="11"/>
                </a:cubicBezTo>
                <a:cubicBezTo>
                  <a:pt x="882" y="17"/>
                  <a:pt x="924" y="26"/>
                  <a:pt x="971" y="38"/>
                </a:cubicBezTo>
                <a:cubicBezTo>
                  <a:pt x="1006" y="47"/>
                  <a:pt x="1077" y="64"/>
                  <a:pt x="1077" y="64"/>
                </a:cubicBezTo>
                <a:cubicBezTo>
                  <a:pt x="1127" y="90"/>
                  <a:pt x="1062" y="58"/>
                  <a:pt x="1156" y="91"/>
                </a:cubicBezTo>
                <a:cubicBezTo>
                  <a:pt x="1173" y="97"/>
                  <a:pt x="1187" y="110"/>
                  <a:pt x="1203" y="117"/>
                </a:cubicBezTo>
                <a:cubicBezTo>
                  <a:pt x="1327" y="172"/>
                  <a:pt x="1445" y="241"/>
                  <a:pt x="1568" y="297"/>
                </a:cubicBezTo>
                <a:cubicBezTo>
                  <a:pt x="1658" y="338"/>
                  <a:pt x="1754" y="367"/>
                  <a:pt x="1843" y="408"/>
                </a:cubicBezTo>
                <a:cubicBezTo>
                  <a:pt x="1913" y="441"/>
                  <a:pt x="2000" y="473"/>
                  <a:pt x="2059" y="524"/>
                </a:cubicBezTo>
                <a:cubicBezTo>
                  <a:pt x="2091" y="552"/>
                  <a:pt x="2160" y="603"/>
                  <a:pt x="2160" y="603"/>
                </a:cubicBezTo>
                <a:cubicBezTo>
                  <a:pt x="2182" y="639"/>
                  <a:pt x="2212" y="665"/>
                  <a:pt x="2239" y="698"/>
                </a:cubicBezTo>
                <a:cubicBezTo>
                  <a:pt x="2324" y="799"/>
                  <a:pt x="2186" y="637"/>
                  <a:pt x="2281" y="762"/>
                </a:cubicBezTo>
                <a:cubicBezTo>
                  <a:pt x="2336" y="834"/>
                  <a:pt x="2397" y="901"/>
                  <a:pt x="2445" y="978"/>
                </a:cubicBezTo>
                <a:cubicBezTo>
                  <a:pt x="2424" y="992"/>
                  <a:pt x="2400" y="987"/>
                  <a:pt x="2382" y="1005"/>
                </a:cubicBezTo>
                <a:cubicBezTo>
                  <a:pt x="2342" y="1045"/>
                  <a:pt x="2311" y="1110"/>
                  <a:pt x="2292" y="1163"/>
                </a:cubicBezTo>
                <a:cubicBezTo>
                  <a:pt x="2284" y="1184"/>
                  <a:pt x="2284" y="1208"/>
                  <a:pt x="2271" y="1227"/>
                </a:cubicBezTo>
                <a:cubicBezTo>
                  <a:pt x="2228" y="1289"/>
                  <a:pt x="2213" y="1368"/>
                  <a:pt x="2176" y="1433"/>
                </a:cubicBezTo>
                <a:cubicBezTo>
                  <a:pt x="2168" y="1446"/>
                  <a:pt x="2157" y="1457"/>
                  <a:pt x="2149" y="1470"/>
                </a:cubicBezTo>
                <a:cubicBezTo>
                  <a:pt x="2138" y="1489"/>
                  <a:pt x="2128" y="1508"/>
                  <a:pt x="2118" y="1528"/>
                </a:cubicBezTo>
                <a:cubicBezTo>
                  <a:pt x="2100" y="1563"/>
                  <a:pt x="2089" y="1599"/>
                  <a:pt x="2070" y="1634"/>
                </a:cubicBezTo>
                <a:cubicBezTo>
                  <a:pt x="2049" y="1672"/>
                  <a:pt x="2036" y="1712"/>
                  <a:pt x="2017" y="1750"/>
                </a:cubicBezTo>
                <a:cubicBezTo>
                  <a:pt x="1995" y="1795"/>
                  <a:pt x="1966" y="1837"/>
                  <a:pt x="1943" y="1882"/>
                </a:cubicBezTo>
                <a:cubicBezTo>
                  <a:pt x="1927" y="1912"/>
                  <a:pt x="1904" y="1938"/>
                  <a:pt x="1885" y="1966"/>
                </a:cubicBezTo>
                <a:cubicBezTo>
                  <a:pt x="1874" y="1982"/>
                  <a:pt x="1853" y="2014"/>
                  <a:pt x="1853" y="2014"/>
                </a:cubicBezTo>
                <a:cubicBezTo>
                  <a:pt x="1843" y="2045"/>
                  <a:pt x="1822" y="2066"/>
                  <a:pt x="1806" y="2093"/>
                </a:cubicBezTo>
                <a:cubicBezTo>
                  <a:pt x="1754" y="2183"/>
                  <a:pt x="1698" y="2273"/>
                  <a:pt x="1647" y="2363"/>
                </a:cubicBezTo>
                <a:cubicBezTo>
                  <a:pt x="1607" y="2433"/>
                  <a:pt x="1645" y="2391"/>
                  <a:pt x="1610" y="2426"/>
                </a:cubicBezTo>
                <a:cubicBezTo>
                  <a:pt x="1603" y="2442"/>
                  <a:pt x="1598" y="2459"/>
                  <a:pt x="1589" y="2474"/>
                </a:cubicBezTo>
                <a:cubicBezTo>
                  <a:pt x="1586" y="2479"/>
                  <a:pt x="1576" y="2479"/>
                  <a:pt x="1573" y="2484"/>
                </a:cubicBezTo>
                <a:cubicBezTo>
                  <a:pt x="1564" y="2499"/>
                  <a:pt x="1560" y="2517"/>
                  <a:pt x="1552" y="2532"/>
                </a:cubicBezTo>
                <a:cubicBezTo>
                  <a:pt x="1510" y="2608"/>
                  <a:pt x="1453" y="2674"/>
                  <a:pt x="1409" y="2749"/>
                </a:cubicBezTo>
                <a:cubicBezTo>
                  <a:pt x="1387" y="2786"/>
                  <a:pt x="1362" y="2847"/>
                  <a:pt x="1325" y="2870"/>
                </a:cubicBezTo>
                <a:cubicBezTo>
                  <a:pt x="1225" y="3020"/>
                  <a:pt x="1094" y="3163"/>
                  <a:pt x="907" y="3192"/>
                </a:cubicBezTo>
                <a:cubicBezTo>
                  <a:pt x="884" y="3201"/>
                  <a:pt x="857" y="3211"/>
                  <a:pt x="833" y="3214"/>
                </a:cubicBezTo>
                <a:cubicBezTo>
                  <a:pt x="798" y="3219"/>
                  <a:pt x="728" y="3224"/>
                  <a:pt x="728" y="3224"/>
                </a:cubicBezTo>
                <a:cubicBezTo>
                  <a:pt x="679" y="3220"/>
                  <a:pt x="564" y="3221"/>
                  <a:pt x="501" y="3192"/>
                </a:cubicBezTo>
                <a:cubicBezTo>
                  <a:pt x="472" y="3178"/>
                  <a:pt x="416" y="3145"/>
                  <a:pt x="416" y="3145"/>
                </a:cubicBezTo>
                <a:cubicBezTo>
                  <a:pt x="401" y="3123"/>
                  <a:pt x="383" y="3111"/>
                  <a:pt x="358" y="3103"/>
                </a:cubicBezTo>
                <a:cubicBezTo>
                  <a:pt x="312" y="3057"/>
                  <a:pt x="266" y="3011"/>
                  <a:pt x="220" y="2965"/>
                </a:cubicBezTo>
                <a:cubicBezTo>
                  <a:pt x="199" y="2944"/>
                  <a:pt x="189" y="2913"/>
                  <a:pt x="168" y="2891"/>
                </a:cubicBezTo>
                <a:cubicBezTo>
                  <a:pt x="151" y="2854"/>
                  <a:pt x="135" y="2826"/>
                  <a:pt x="115" y="2791"/>
                </a:cubicBezTo>
                <a:cubicBezTo>
                  <a:pt x="56" y="2411"/>
                  <a:pt x="47" y="1985"/>
                  <a:pt x="36" y="1602"/>
                </a:cubicBezTo>
                <a:cubicBezTo>
                  <a:pt x="37" y="1485"/>
                  <a:pt x="0" y="1049"/>
                  <a:pt x="99" y="904"/>
                </a:cubicBezTo>
                <a:cubicBezTo>
                  <a:pt x="131" y="809"/>
                  <a:pt x="190" y="723"/>
                  <a:pt x="226" y="630"/>
                </a:cubicBezTo>
                <a:cubicBezTo>
                  <a:pt x="264" y="533"/>
                  <a:pt x="284" y="431"/>
                  <a:pt x="294" y="328"/>
                </a:cubicBezTo>
                <a:cubicBezTo>
                  <a:pt x="291" y="269"/>
                  <a:pt x="296" y="196"/>
                  <a:pt x="263" y="143"/>
                </a:cubicBezTo>
                <a:cubicBezTo>
                  <a:pt x="252" y="99"/>
                  <a:pt x="252" y="115"/>
                  <a:pt x="252" y="96"/>
                </a:cubicBezTo>
              </a:path>
            </a:pathLst>
          </a:custGeom>
          <a:gradFill rotWithShape="1">
            <a:gsLst>
              <a:gs pos="0">
                <a:schemeClr val="accent1">
                  <a:alpha val="33000"/>
                </a:schemeClr>
              </a:gs>
              <a:gs pos="100000">
                <a:schemeClr val="accent1">
                  <a:gamma/>
                  <a:shade val="46275"/>
                  <a:invGamma/>
                  <a:alpha val="33000"/>
                </a:schemeClr>
              </a:gs>
            </a:gsLst>
            <a:lin ang="5400000" scaled="1"/>
          </a:gradFill>
          <a:ln w="9525" cap="flat" cmpd="sng">
            <a:no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
        <p:nvSpPr>
          <p:cNvPr id="227398" name="Freeform 70"/>
          <p:cNvSpPr>
            <a:spLocks/>
          </p:cNvSpPr>
          <p:nvPr/>
        </p:nvSpPr>
        <p:spPr bwMode="auto">
          <a:xfrm>
            <a:off x="4975225" y="377825"/>
            <a:ext cx="4268788" cy="4932363"/>
          </a:xfrm>
          <a:custGeom>
            <a:avLst/>
            <a:gdLst/>
            <a:ahLst/>
            <a:cxnLst>
              <a:cxn ang="0">
                <a:pos x="100" y="1014"/>
              </a:cxn>
              <a:cxn ang="0">
                <a:pos x="243" y="676"/>
              </a:cxn>
              <a:cxn ang="0">
                <a:pos x="301" y="571"/>
              </a:cxn>
              <a:cxn ang="0">
                <a:pos x="354" y="475"/>
              </a:cxn>
              <a:cxn ang="0">
                <a:pos x="396" y="433"/>
              </a:cxn>
              <a:cxn ang="0">
                <a:pos x="459" y="370"/>
              </a:cxn>
              <a:cxn ang="0">
                <a:pos x="533" y="306"/>
              </a:cxn>
              <a:cxn ang="0">
                <a:pos x="718" y="222"/>
              </a:cxn>
              <a:cxn ang="0">
                <a:pos x="1315" y="21"/>
              </a:cxn>
              <a:cxn ang="0">
                <a:pos x="1495" y="0"/>
              </a:cxn>
              <a:cxn ang="0">
                <a:pos x="1659" y="5"/>
              </a:cxn>
              <a:cxn ang="0">
                <a:pos x="1707" y="21"/>
              </a:cxn>
              <a:cxn ang="0">
                <a:pos x="1913" y="84"/>
              </a:cxn>
              <a:cxn ang="0">
                <a:pos x="2182" y="227"/>
              </a:cxn>
              <a:cxn ang="0">
                <a:pos x="2314" y="312"/>
              </a:cxn>
              <a:cxn ang="0">
                <a:pos x="2393" y="407"/>
              </a:cxn>
              <a:cxn ang="0">
                <a:pos x="2526" y="819"/>
              </a:cxn>
              <a:cxn ang="0">
                <a:pos x="2578" y="999"/>
              </a:cxn>
              <a:cxn ang="0">
                <a:pos x="2584" y="1046"/>
              </a:cxn>
              <a:cxn ang="0">
                <a:pos x="2600" y="1088"/>
              </a:cxn>
              <a:cxn ang="0">
                <a:pos x="2621" y="1384"/>
              </a:cxn>
              <a:cxn ang="0">
                <a:pos x="2652" y="2383"/>
              </a:cxn>
              <a:cxn ang="0">
                <a:pos x="2610" y="2943"/>
              </a:cxn>
              <a:cxn ang="0">
                <a:pos x="2541" y="3022"/>
              </a:cxn>
              <a:cxn ang="0">
                <a:pos x="2404" y="3065"/>
              </a:cxn>
              <a:cxn ang="0">
                <a:pos x="2261" y="3107"/>
              </a:cxn>
              <a:cxn ang="0">
                <a:pos x="1796" y="3086"/>
              </a:cxn>
              <a:cxn ang="0">
                <a:pos x="1231" y="3028"/>
              </a:cxn>
              <a:cxn ang="0">
                <a:pos x="1109" y="3012"/>
              </a:cxn>
              <a:cxn ang="0">
                <a:pos x="835" y="2954"/>
              </a:cxn>
              <a:cxn ang="0">
                <a:pos x="650" y="2917"/>
              </a:cxn>
              <a:cxn ang="0">
                <a:pos x="211" y="2811"/>
              </a:cxn>
              <a:cxn ang="0">
                <a:pos x="68" y="2716"/>
              </a:cxn>
              <a:cxn ang="0">
                <a:pos x="16" y="2383"/>
              </a:cxn>
              <a:cxn ang="0">
                <a:pos x="0" y="2262"/>
              </a:cxn>
              <a:cxn ang="0">
                <a:pos x="26" y="1532"/>
              </a:cxn>
              <a:cxn ang="0">
                <a:pos x="74" y="1226"/>
              </a:cxn>
              <a:cxn ang="0">
                <a:pos x="84" y="1062"/>
              </a:cxn>
              <a:cxn ang="0">
                <a:pos x="100" y="983"/>
              </a:cxn>
            </a:cxnLst>
            <a:rect l="0" t="0" r="r" b="b"/>
            <a:pathLst>
              <a:path w="2689" h="3107">
                <a:moveTo>
                  <a:pt x="100" y="1014"/>
                </a:moveTo>
                <a:cubicBezTo>
                  <a:pt x="112" y="912"/>
                  <a:pt x="197" y="768"/>
                  <a:pt x="243" y="676"/>
                </a:cubicBezTo>
                <a:cubicBezTo>
                  <a:pt x="294" y="574"/>
                  <a:pt x="260" y="610"/>
                  <a:pt x="301" y="571"/>
                </a:cubicBezTo>
                <a:cubicBezTo>
                  <a:pt x="315" y="543"/>
                  <a:pt x="334" y="500"/>
                  <a:pt x="354" y="475"/>
                </a:cubicBezTo>
                <a:cubicBezTo>
                  <a:pt x="366" y="459"/>
                  <a:pt x="384" y="448"/>
                  <a:pt x="396" y="433"/>
                </a:cubicBezTo>
                <a:cubicBezTo>
                  <a:pt x="405" y="404"/>
                  <a:pt x="436" y="388"/>
                  <a:pt x="459" y="370"/>
                </a:cubicBezTo>
                <a:cubicBezTo>
                  <a:pt x="485" y="350"/>
                  <a:pt x="508" y="327"/>
                  <a:pt x="533" y="306"/>
                </a:cubicBezTo>
                <a:cubicBezTo>
                  <a:pt x="563" y="280"/>
                  <a:pt x="669" y="234"/>
                  <a:pt x="718" y="222"/>
                </a:cubicBezTo>
                <a:cubicBezTo>
                  <a:pt x="889" y="104"/>
                  <a:pt x="1110" y="43"/>
                  <a:pt x="1315" y="21"/>
                </a:cubicBezTo>
                <a:cubicBezTo>
                  <a:pt x="1374" y="8"/>
                  <a:pt x="1495" y="0"/>
                  <a:pt x="1495" y="0"/>
                </a:cubicBezTo>
                <a:cubicBezTo>
                  <a:pt x="1550" y="2"/>
                  <a:pt x="1605" y="0"/>
                  <a:pt x="1659" y="5"/>
                </a:cubicBezTo>
                <a:cubicBezTo>
                  <a:pt x="1676" y="7"/>
                  <a:pt x="1691" y="17"/>
                  <a:pt x="1707" y="21"/>
                </a:cubicBezTo>
                <a:cubicBezTo>
                  <a:pt x="1777" y="40"/>
                  <a:pt x="1843" y="63"/>
                  <a:pt x="1913" y="84"/>
                </a:cubicBezTo>
                <a:cubicBezTo>
                  <a:pt x="1994" y="144"/>
                  <a:pt x="2096" y="175"/>
                  <a:pt x="2182" y="227"/>
                </a:cubicBezTo>
                <a:cubicBezTo>
                  <a:pt x="2227" y="254"/>
                  <a:pt x="2267" y="288"/>
                  <a:pt x="2314" y="312"/>
                </a:cubicBezTo>
                <a:cubicBezTo>
                  <a:pt x="2339" y="346"/>
                  <a:pt x="2371" y="371"/>
                  <a:pt x="2393" y="407"/>
                </a:cubicBezTo>
                <a:cubicBezTo>
                  <a:pt x="2411" y="548"/>
                  <a:pt x="2456" y="694"/>
                  <a:pt x="2526" y="819"/>
                </a:cubicBezTo>
                <a:cubicBezTo>
                  <a:pt x="2540" y="879"/>
                  <a:pt x="2559" y="940"/>
                  <a:pt x="2578" y="999"/>
                </a:cubicBezTo>
                <a:cubicBezTo>
                  <a:pt x="2580" y="1015"/>
                  <a:pt x="2580" y="1031"/>
                  <a:pt x="2584" y="1046"/>
                </a:cubicBezTo>
                <a:cubicBezTo>
                  <a:pt x="2588" y="1061"/>
                  <a:pt x="2597" y="1073"/>
                  <a:pt x="2600" y="1088"/>
                </a:cubicBezTo>
                <a:cubicBezTo>
                  <a:pt x="2618" y="1184"/>
                  <a:pt x="2610" y="1287"/>
                  <a:pt x="2621" y="1384"/>
                </a:cubicBezTo>
                <a:cubicBezTo>
                  <a:pt x="2637" y="1717"/>
                  <a:pt x="2638" y="2050"/>
                  <a:pt x="2652" y="2383"/>
                </a:cubicBezTo>
                <a:cubicBezTo>
                  <a:pt x="2650" y="2503"/>
                  <a:pt x="2689" y="2793"/>
                  <a:pt x="2610" y="2943"/>
                </a:cubicBezTo>
                <a:cubicBezTo>
                  <a:pt x="2603" y="2989"/>
                  <a:pt x="2590" y="3013"/>
                  <a:pt x="2541" y="3022"/>
                </a:cubicBezTo>
                <a:cubicBezTo>
                  <a:pt x="2496" y="3040"/>
                  <a:pt x="2452" y="3056"/>
                  <a:pt x="2404" y="3065"/>
                </a:cubicBezTo>
                <a:cubicBezTo>
                  <a:pt x="2361" y="3087"/>
                  <a:pt x="2309" y="3098"/>
                  <a:pt x="2261" y="3107"/>
                </a:cubicBezTo>
                <a:cubicBezTo>
                  <a:pt x="2104" y="3101"/>
                  <a:pt x="1952" y="3092"/>
                  <a:pt x="1796" y="3086"/>
                </a:cubicBezTo>
                <a:cubicBezTo>
                  <a:pt x="1609" y="3064"/>
                  <a:pt x="1419" y="3040"/>
                  <a:pt x="1231" y="3028"/>
                </a:cubicBezTo>
                <a:cubicBezTo>
                  <a:pt x="1120" y="3005"/>
                  <a:pt x="1242" y="3028"/>
                  <a:pt x="1109" y="3012"/>
                </a:cubicBezTo>
                <a:cubicBezTo>
                  <a:pt x="1016" y="3001"/>
                  <a:pt x="928" y="2963"/>
                  <a:pt x="835" y="2954"/>
                </a:cubicBezTo>
                <a:cubicBezTo>
                  <a:pt x="770" y="2930"/>
                  <a:pt x="717" y="2922"/>
                  <a:pt x="650" y="2917"/>
                </a:cubicBezTo>
                <a:cubicBezTo>
                  <a:pt x="505" y="2880"/>
                  <a:pt x="360" y="2825"/>
                  <a:pt x="211" y="2811"/>
                </a:cubicBezTo>
                <a:cubicBezTo>
                  <a:pt x="142" y="2790"/>
                  <a:pt x="103" y="2786"/>
                  <a:pt x="68" y="2716"/>
                </a:cubicBezTo>
                <a:cubicBezTo>
                  <a:pt x="42" y="2606"/>
                  <a:pt x="42" y="2493"/>
                  <a:pt x="16" y="2383"/>
                </a:cubicBezTo>
                <a:cubicBezTo>
                  <a:pt x="12" y="2341"/>
                  <a:pt x="4" y="2304"/>
                  <a:pt x="0" y="2262"/>
                </a:cubicBezTo>
                <a:cubicBezTo>
                  <a:pt x="4" y="2018"/>
                  <a:pt x="3" y="1775"/>
                  <a:pt x="26" y="1532"/>
                </a:cubicBezTo>
                <a:cubicBezTo>
                  <a:pt x="36" y="1429"/>
                  <a:pt x="37" y="1324"/>
                  <a:pt x="74" y="1226"/>
                </a:cubicBezTo>
                <a:cubicBezTo>
                  <a:pt x="76" y="1171"/>
                  <a:pt x="72" y="1116"/>
                  <a:pt x="84" y="1062"/>
                </a:cubicBezTo>
                <a:cubicBezTo>
                  <a:pt x="91" y="1030"/>
                  <a:pt x="100" y="1017"/>
                  <a:pt x="100" y="983"/>
                </a:cubicBezTo>
              </a:path>
            </a:pathLst>
          </a:custGeom>
          <a:gradFill rotWithShape="1">
            <a:gsLst>
              <a:gs pos="0">
                <a:schemeClr val="folHlink">
                  <a:alpha val="46001"/>
                </a:schemeClr>
              </a:gs>
              <a:gs pos="100000">
                <a:schemeClr val="folHlink">
                  <a:gamma/>
                  <a:tint val="50980"/>
                  <a:invGamma/>
                  <a:alpha val="32001"/>
                </a:schemeClr>
              </a:gs>
            </a:gsLst>
            <a:lin ang="5400000" scaled="1"/>
          </a:gradFill>
          <a:ln w="9525" cap="flat" cmpd="sng">
            <a:solidFill>
              <a:schemeClr val="tx1"/>
            </a:solid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7397"/>
                                        </p:tgtEl>
                                        <p:attrNameLst>
                                          <p:attrName>style.visibility</p:attrName>
                                        </p:attrNameLst>
                                      </p:cBhvr>
                                      <p:to>
                                        <p:strVal val="visible"/>
                                      </p:to>
                                    </p:set>
                                    <p:animEffect transition="in" filter="blinds(horizontal)">
                                      <p:cBhvr>
                                        <p:cTn id="7" dur="500"/>
                                        <p:tgtEl>
                                          <p:spTgt spid="22739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7398"/>
                                        </p:tgtEl>
                                        <p:attrNameLst>
                                          <p:attrName>style.visibility</p:attrName>
                                        </p:attrNameLst>
                                      </p:cBhvr>
                                      <p:to>
                                        <p:strVal val="visible"/>
                                      </p:to>
                                    </p:set>
                                    <p:animEffect transition="in" filter="box(in)">
                                      <p:cBhvr>
                                        <p:cTn id="12" dur="500"/>
                                        <p:tgtEl>
                                          <p:spTgt spid="227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97" grpId="0" animBg="1"/>
      <p:bldP spid="227398" grpId="0" animBg="1"/>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3AD16CBD-5A12-D141-A54F-946D901FAB57}" type="slidenum">
              <a:rPr lang="en-US" altLang="zh-CN"/>
              <a:pPr>
                <a:defRPr/>
              </a:pPr>
              <a:t>45</a:t>
            </a:fld>
            <a:r>
              <a:rPr lang="en-US" altLang="zh-CN"/>
              <a:t> </a:t>
            </a:r>
            <a:endParaRPr lang="en-US">
              <a:ea typeface="Arial Unicode MS" charset="0"/>
              <a:cs typeface="Arial Unicode MS" charset="0"/>
            </a:endParaRPr>
          </a:p>
        </p:txBody>
      </p:sp>
      <p:sp>
        <p:nvSpPr>
          <p:cNvPr id="63491" name="Rectangle 2"/>
          <p:cNvSpPr>
            <a:spLocks noGrp="1" noChangeArrowheads="1"/>
          </p:cNvSpPr>
          <p:nvPr>
            <p:ph type="title"/>
          </p:nvPr>
        </p:nvSpPr>
        <p:spPr/>
        <p:txBody>
          <a:bodyPr/>
          <a:lstStyle/>
          <a:p>
            <a:pPr eaLnBrk="1" hangingPunct="1"/>
            <a:r>
              <a:rPr lang="en-US" sz="2600"/>
              <a:t>Users</a:t>
            </a:r>
          </a:p>
        </p:txBody>
      </p:sp>
      <p:sp>
        <p:nvSpPr>
          <p:cNvPr id="63492" name="Rectangle 3"/>
          <p:cNvSpPr>
            <a:spLocks noGrp="1" noChangeArrowheads="1"/>
          </p:cNvSpPr>
          <p:nvPr>
            <p:ph type="body" idx="1"/>
          </p:nvPr>
        </p:nvSpPr>
        <p:spPr/>
        <p:txBody>
          <a:bodyPr/>
          <a:lstStyle/>
          <a:p>
            <a:pPr eaLnBrk="1" hangingPunct="1"/>
            <a:r>
              <a:rPr lang="en-US" sz="2000" dirty="0"/>
              <a:t>Use short queries (average &lt; 3)</a:t>
            </a:r>
          </a:p>
          <a:p>
            <a:pPr eaLnBrk="1" hangingPunct="1"/>
            <a:r>
              <a:rPr lang="en-US" sz="2000" dirty="0"/>
              <a:t>Rarely use operators</a:t>
            </a:r>
          </a:p>
          <a:p>
            <a:pPr eaLnBrk="1" hangingPunct="1"/>
            <a:r>
              <a:rPr lang="en-US" sz="2000" dirty="0"/>
              <a:t>Don’t want to spend a lot of time on composing a query</a:t>
            </a:r>
          </a:p>
          <a:p>
            <a:pPr eaLnBrk="1" hangingPunct="1"/>
            <a:r>
              <a:rPr lang="en-US" sz="2000" dirty="0"/>
              <a:t>Only look at the first couple of results</a:t>
            </a:r>
          </a:p>
          <a:p>
            <a:pPr eaLnBrk="1" hangingPunct="1"/>
            <a:r>
              <a:rPr lang="en-US" sz="2000" dirty="0"/>
              <a:t>Want a simple UI, not a search engine start page overloaded with graphics</a:t>
            </a:r>
          </a:p>
          <a:p>
            <a:pPr eaLnBrk="1" hangingPunct="1"/>
            <a:r>
              <a:rPr lang="en-US" sz="2000" dirty="0"/>
              <a:t>Extreme variability in terms of user needs, user expectations, experience, knowledge, . . .</a:t>
            </a:r>
          </a:p>
          <a:p>
            <a:pPr lvl="1" eaLnBrk="1" hangingPunct="1"/>
            <a:r>
              <a:rPr lang="en-US" sz="1800" dirty="0"/>
              <a:t>Industrial/developing world, English/Estonian, old/young, rich/poor, differences in culture and class</a:t>
            </a:r>
          </a:p>
          <a:p>
            <a:pPr eaLnBrk="1" hangingPunct="1"/>
            <a:r>
              <a:rPr lang="en-US" sz="2000" dirty="0"/>
              <a:t>One interface for hugely divergent needs</a:t>
            </a:r>
          </a:p>
        </p:txBody>
      </p:sp>
      <p:sp>
        <p:nvSpPr>
          <p:cNvPr id="63493" name="Rectangle 19"/>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3494" name="Rectangle 20"/>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3495" name="Rectangle 21"/>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3496" name="Rectangle 22"/>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3497" name="Rectangle 23"/>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D5EFCB50-CE7C-8747-9A02-FBD78C2C25E7}" type="slidenum">
              <a:rPr lang="en-US" altLang="zh-CN"/>
              <a:pPr>
                <a:defRPr/>
              </a:pPr>
              <a:t>46</a:t>
            </a:fld>
            <a:r>
              <a:rPr lang="en-US" altLang="zh-CN"/>
              <a:t> </a:t>
            </a:r>
            <a:endParaRPr lang="en-US">
              <a:ea typeface="Arial Unicode MS" charset="0"/>
              <a:cs typeface="Arial Unicode MS" charset="0"/>
            </a:endParaRPr>
          </a:p>
        </p:txBody>
      </p:sp>
      <p:sp>
        <p:nvSpPr>
          <p:cNvPr id="65539" name="Rectangle 2"/>
          <p:cNvSpPr>
            <a:spLocks noGrp="1" noChangeArrowheads="1"/>
          </p:cNvSpPr>
          <p:nvPr>
            <p:ph type="title"/>
          </p:nvPr>
        </p:nvSpPr>
        <p:spPr/>
        <p:txBody>
          <a:bodyPr/>
          <a:lstStyle/>
          <a:p>
            <a:pPr eaLnBrk="1" hangingPunct="1"/>
            <a:r>
              <a:rPr lang="en-US" sz="2600"/>
              <a:t>Queries</a:t>
            </a:r>
          </a:p>
        </p:txBody>
      </p:sp>
      <p:sp>
        <p:nvSpPr>
          <p:cNvPr id="65540" name="Rectangle 3"/>
          <p:cNvSpPr>
            <a:spLocks noGrp="1" noChangeArrowheads="1"/>
          </p:cNvSpPr>
          <p:nvPr>
            <p:ph type="body" idx="1"/>
          </p:nvPr>
        </p:nvSpPr>
        <p:spPr/>
        <p:txBody>
          <a:bodyPr/>
          <a:lstStyle/>
          <a:p>
            <a:pPr eaLnBrk="1" hangingPunct="1"/>
            <a:r>
              <a:rPr lang="en-US" dirty="0"/>
              <a:t>Queries have a power law distribution </a:t>
            </a:r>
          </a:p>
          <a:p>
            <a:pPr lvl="1" eaLnBrk="1" hangingPunct="1"/>
            <a:r>
              <a:rPr lang="en-US" dirty="0"/>
              <a:t>Power law again !</a:t>
            </a:r>
            <a:endParaRPr lang="en-US" dirty="0" smtClean="0"/>
          </a:p>
          <a:p>
            <a:pPr eaLnBrk="1" hangingPunct="1"/>
            <a:r>
              <a:rPr lang="en-US" dirty="0" smtClean="0"/>
              <a:t> </a:t>
            </a:r>
            <a:r>
              <a:rPr lang="en-US" dirty="0"/>
              <a:t>a few very frequent queries, a large number of very rare queries</a:t>
            </a:r>
          </a:p>
          <a:p>
            <a:pPr eaLnBrk="1" hangingPunct="1"/>
            <a:r>
              <a:rPr lang="en-US" dirty="0"/>
              <a:t>Examples of rare queries: search for names, towns, books etc</a:t>
            </a:r>
          </a:p>
          <a:p>
            <a:pPr eaLnBrk="1" hangingPunct="1"/>
            <a:endParaRPr lang="en-US" dirty="0"/>
          </a:p>
          <a:p>
            <a:pPr eaLnBrk="1" hangingPunct="1"/>
            <a:endParaRPr lang="en-US" dirty="0"/>
          </a:p>
        </p:txBody>
      </p:sp>
      <p:sp>
        <p:nvSpPr>
          <p:cNvPr id="65541" name="Rectangle 18"/>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5542" name="Rectangle 19"/>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5543" name="Rectangle 20"/>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5544" name="Rectangle 21"/>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5545" name="Rectangle 22"/>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E3818BE7-A569-5F48-AC23-142803B93840}" type="slidenum">
              <a:rPr lang="en-US" altLang="zh-CN"/>
              <a:pPr>
                <a:defRPr/>
              </a:pPr>
              <a:t>47</a:t>
            </a:fld>
            <a:r>
              <a:rPr lang="en-US" altLang="zh-CN"/>
              <a:t> </a:t>
            </a:r>
            <a:endParaRPr lang="en-US">
              <a:ea typeface="Arial Unicode MS" charset="0"/>
              <a:cs typeface="Arial Unicode MS" charset="0"/>
            </a:endParaRPr>
          </a:p>
        </p:txBody>
      </p:sp>
      <p:sp>
        <p:nvSpPr>
          <p:cNvPr id="66563" name="Rectangle 2"/>
          <p:cNvSpPr>
            <a:spLocks noGrp="1" noChangeArrowheads="1"/>
          </p:cNvSpPr>
          <p:nvPr>
            <p:ph type="title"/>
          </p:nvPr>
        </p:nvSpPr>
        <p:spPr/>
        <p:txBody>
          <a:bodyPr/>
          <a:lstStyle/>
          <a:p>
            <a:pPr eaLnBrk="1" hangingPunct="1"/>
            <a:r>
              <a:rPr lang="en-US" sz="2600"/>
              <a:t>Types of queries</a:t>
            </a:r>
          </a:p>
        </p:txBody>
      </p:sp>
      <p:sp>
        <p:nvSpPr>
          <p:cNvPr id="140291" name="Rectangle 3"/>
          <p:cNvSpPr>
            <a:spLocks noGrp="1" noChangeArrowheads="1"/>
          </p:cNvSpPr>
          <p:nvPr>
            <p:ph type="body" idx="1"/>
          </p:nvPr>
        </p:nvSpPr>
        <p:spPr>
          <a:xfrm>
            <a:off x="304800" y="1219200"/>
            <a:ext cx="8458200" cy="5105400"/>
          </a:xfrm>
        </p:spPr>
        <p:txBody>
          <a:bodyPr/>
          <a:lstStyle/>
          <a:p>
            <a:pPr eaLnBrk="1" hangingPunct="1">
              <a:lnSpc>
                <a:spcPct val="80000"/>
              </a:lnSpc>
            </a:pPr>
            <a:r>
              <a:rPr lang="en-US" sz="2000" dirty="0"/>
              <a:t>Informational user needs: I need information on something. (~40% /</a:t>
            </a:r>
            <a:r>
              <a:rPr lang="en-US" sz="2000" dirty="0">
                <a:sym typeface="Wingdings" charset="2"/>
              </a:rPr>
              <a:t> 65%</a:t>
            </a:r>
            <a:r>
              <a:rPr lang="en-US" sz="2000" dirty="0"/>
              <a:t>)</a:t>
            </a:r>
          </a:p>
          <a:p>
            <a:pPr lvl="1" eaLnBrk="1" hangingPunct="1">
              <a:lnSpc>
                <a:spcPct val="80000"/>
              </a:lnSpc>
            </a:pPr>
            <a:r>
              <a:rPr lang="en-US" sz="1800" dirty="0"/>
              <a:t>“web service”, “information retrieval”</a:t>
            </a:r>
          </a:p>
          <a:p>
            <a:pPr eaLnBrk="1" hangingPunct="1">
              <a:lnSpc>
                <a:spcPct val="80000"/>
              </a:lnSpc>
            </a:pPr>
            <a:r>
              <a:rPr lang="en-US" sz="2000" dirty="0"/>
              <a:t>Navigational user needs: I want to go to this web site. (~25% </a:t>
            </a:r>
            <a:r>
              <a:rPr lang="en-US" sz="2000" dirty="0">
                <a:sym typeface="Wingdings" charset="2"/>
              </a:rPr>
              <a:t>/ 15%</a:t>
            </a:r>
            <a:r>
              <a:rPr lang="en-US" sz="2000" dirty="0"/>
              <a:t>)</a:t>
            </a:r>
          </a:p>
          <a:p>
            <a:pPr lvl="1" eaLnBrk="1" hangingPunct="1">
              <a:lnSpc>
                <a:spcPct val="80000"/>
              </a:lnSpc>
            </a:pPr>
            <a:r>
              <a:rPr lang="en-US" sz="1800" dirty="0"/>
              <a:t>“hotmail”, “</a:t>
            </a:r>
            <a:r>
              <a:rPr lang="en-US" sz="1800" dirty="0" err="1"/>
              <a:t>myspace</a:t>
            </a:r>
            <a:r>
              <a:rPr lang="en-US" sz="1800" dirty="0"/>
              <a:t>”, “United Airlines”</a:t>
            </a:r>
          </a:p>
          <a:p>
            <a:pPr eaLnBrk="1" hangingPunct="1">
              <a:lnSpc>
                <a:spcPct val="80000"/>
              </a:lnSpc>
            </a:pPr>
            <a:r>
              <a:rPr lang="en-US" sz="2000" dirty="0"/>
              <a:t>Transactional user needs: I want to make a transaction. (~35% </a:t>
            </a:r>
            <a:r>
              <a:rPr lang="en-US" sz="2000" dirty="0">
                <a:sym typeface="Wingdings" charset="2"/>
              </a:rPr>
              <a:t>/ 20%</a:t>
            </a:r>
            <a:r>
              <a:rPr lang="en-US" sz="2000" dirty="0"/>
              <a:t>)</a:t>
            </a:r>
          </a:p>
          <a:p>
            <a:pPr lvl="1" eaLnBrk="1" hangingPunct="1">
              <a:lnSpc>
                <a:spcPct val="80000"/>
              </a:lnSpc>
            </a:pPr>
            <a:r>
              <a:rPr lang="en-US" sz="1800" dirty="0"/>
              <a:t>Buy something: “</a:t>
            </a:r>
            <a:r>
              <a:rPr lang="en-US" sz="1800" dirty="0" err="1"/>
              <a:t>MacBook</a:t>
            </a:r>
            <a:r>
              <a:rPr lang="en-US" sz="1800" dirty="0"/>
              <a:t> Air”</a:t>
            </a:r>
          </a:p>
          <a:p>
            <a:pPr lvl="1" eaLnBrk="1" hangingPunct="1">
              <a:lnSpc>
                <a:spcPct val="80000"/>
              </a:lnSpc>
            </a:pPr>
            <a:r>
              <a:rPr lang="en-US" sz="1800" dirty="0"/>
              <a:t>Download something: “Acrobat Reader”</a:t>
            </a:r>
          </a:p>
          <a:p>
            <a:pPr lvl="1" eaLnBrk="1" hangingPunct="1">
              <a:lnSpc>
                <a:spcPct val="80000"/>
              </a:lnSpc>
            </a:pPr>
            <a:r>
              <a:rPr lang="en-US" sz="1800" dirty="0"/>
              <a:t>Chat with someone: “live soccer chat”</a:t>
            </a:r>
          </a:p>
          <a:p>
            <a:pPr eaLnBrk="1" hangingPunct="1">
              <a:lnSpc>
                <a:spcPct val="80000"/>
              </a:lnSpc>
            </a:pPr>
            <a:r>
              <a:rPr lang="en-US" sz="2000" dirty="0"/>
              <a:t>Gray areas</a:t>
            </a:r>
          </a:p>
          <a:p>
            <a:pPr lvl="1" eaLnBrk="1" hangingPunct="1">
              <a:lnSpc>
                <a:spcPct val="80000"/>
              </a:lnSpc>
            </a:pPr>
            <a:r>
              <a:rPr lang="en-US" sz="1800" dirty="0"/>
              <a:t>Find a good hub</a:t>
            </a:r>
          </a:p>
          <a:p>
            <a:pPr lvl="1" eaLnBrk="1" hangingPunct="1">
              <a:lnSpc>
                <a:spcPct val="80000"/>
              </a:lnSpc>
            </a:pPr>
            <a:r>
              <a:rPr lang="en-US" sz="1800" dirty="0"/>
              <a:t>Exploratory search “see what’s there”</a:t>
            </a:r>
            <a:r>
              <a:rPr lang="en-US" sz="1400" dirty="0"/>
              <a:t> </a:t>
            </a:r>
          </a:p>
          <a:p>
            <a:pPr eaLnBrk="1" hangingPunct="1">
              <a:lnSpc>
                <a:spcPct val="80000"/>
              </a:lnSpc>
            </a:pPr>
            <a:r>
              <a:rPr lang="en-US" sz="2000" dirty="0"/>
              <a:t>Difficult problem: How can the search engine tell what the user need or intent for a particular query is?</a:t>
            </a:r>
          </a:p>
        </p:txBody>
      </p:sp>
      <p:sp>
        <p:nvSpPr>
          <p:cNvPr id="66565" name="Rectangle 18"/>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6566" name="Rectangle 19"/>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6567" name="Rectangle 20"/>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6568" name="Rectangle 21"/>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6569" name="Rectangle 22"/>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animEffect transition="in" filter="blinds(horizontal)">
                                      <p:cBhvr>
                                        <p:cTn id="7" dur="500"/>
                                        <p:tgtEl>
                                          <p:spTgt spid="140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0291">
                                            <p:txEl>
                                              <p:pRg st="3" end="3"/>
                                            </p:txEl>
                                          </p:spTgt>
                                        </p:tgtEl>
                                        <p:attrNameLst>
                                          <p:attrName>style.visibility</p:attrName>
                                        </p:attrNameLst>
                                      </p:cBhvr>
                                      <p:to>
                                        <p:strVal val="visible"/>
                                      </p:to>
                                    </p:set>
                                    <p:animEffect transition="in" filter="blinds(horizontal)">
                                      <p:cBhvr>
                                        <p:cTn id="12" dur="500"/>
                                        <p:tgtEl>
                                          <p:spTgt spid="1402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0291">
                                            <p:txEl>
                                              <p:pRg st="5" end="5"/>
                                            </p:txEl>
                                          </p:spTgt>
                                        </p:tgtEl>
                                        <p:attrNameLst>
                                          <p:attrName>style.visibility</p:attrName>
                                        </p:attrNameLst>
                                      </p:cBhvr>
                                      <p:to>
                                        <p:strVal val="visible"/>
                                      </p:to>
                                    </p:set>
                                    <p:animEffect transition="in" filter="blinds(horizontal)">
                                      <p:cBhvr>
                                        <p:cTn id="17" dur="500"/>
                                        <p:tgtEl>
                                          <p:spTgt spid="140291">
                                            <p:txEl>
                                              <p:pRg st="5" end="5"/>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40291">
                                            <p:txEl>
                                              <p:pRg st="6" end="6"/>
                                            </p:txEl>
                                          </p:spTgt>
                                        </p:tgtEl>
                                        <p:attrNameLst>
                                          <p:attrName>style.visibility</p:attrName>
                                        </p:attrNameLst>
                                      </p:cBhvr>
                                      <p:to>
                                        <p:strVal val="visible"/>
                                      </p:to>
                                    </p:set>
                                    <p:animEffect transition="in" filter="blinds(horizontal)">
                                      <p:cBhvr>
                                        <p:cTn id="20" dur="500"/>
                                        <p:tgtEl>
                                          <p:spTgt spid="140291">
                                            <p:txEl>
                                              <p:pRg st="6" end="6"/>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40291">
                                            <p:txEl>
                                              <p:pRg st="7" end="7"/>
                                            </p:txEl>
                                          </p:spTgt>
                                        </p:tgtEl>
                                        <p:attrNameLst>
                                          <p:attrName>style.visibility</p:attrName>
                                        </p:attrNameLst>
                                      </p:cBhvr>
                                      <p:to>
                                        <p:strVal val="visible"/>
                                      </p:to>
                                    </p:set>
                                    <p:animEffect transition="in" filter="blinds(horizontal)">
                                      <p:cBhvr>
                                        <p:cTn id="23" dur="500"/>
                                        <p:tgtEl>
                                          <p:spTgt spid="140291">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40291">
                                            <p:txEl>
                                              <p:pRg st="8" end="8"/>
                                            </p:txEl>
                                          </p:spTgt>
                                        </p:tgtEl>
                                        <p:attrNameLst>
                                          <p:attrName>style.visibility</p:attrName>
                                        </p:attrNameLst>
                                      </p:cBhvr>
                                      <p:to>
                                        <p:strVal val="visible"/>
                                      </p:to>
                                    </p:set>
                                    <p:animEffect transition="in" filter="blinds(horizontal)">
                                      <p:cBhvr>
                                        <p:cTn id="28" dur="500"/>
                                        <p:tgtEl>
                                          <p:spTgt spid="140291">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40291">
                                            <p:txEl>
                                              <p:pRg st="9" end="9"/>
                                            </p:txEl>
                                          </p:spTgt>
                                        </p:tgtEl>
                                        <p:attrNameLst>
                                          <p:attrName>style.visibility</p:attrName>
                                        </p:attrNameLst>
                                      </p:cBhvr>
                                      <p:to>
                                        <p:strVal val="visible"/>
                                      </p:to>
                                    </p:set>
                                    <p:animEffect transition="in" filter="blinds(horizontal)">
                                      <p:cBhvr>
                                        <p:cTn id="31" dur="500"/>
                                        <p:tgtEl>
                                          <p:spTgt spid="140291">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40291">
                                            <p:txEl>
                                              <p:pRg st="10" end="10"/>
                                            </p:txEl>
                                          </p:spTgt>
                                        </p:tgtEl>
                                        <p:attrNameLst>
                                          <p:attrName>style.visibility</p:attrName>
                                        </p:attrNameLst>
                                      </p:cBhvr>
                                      <p:to>
                                        <p:strVal val="visible"/>
                                      </p:to>
                                    </p:set>
                                    <p:animEffect transition="in" filter="blinds(horizontal)">
                                      <p:cBhvr>
                                        <p:cTn id="34" dur="500"/>
                                        <p:tgtEl>
                                          <p:spTgt spid="140291">
                                            <p:txEl>
                                              <p:pRg st="10" end="10"/>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40291">
                                            <p:txEl>
                                              <p:pRg st="11" end="11"/>
                                            </p:txEl>
                                          </p:spTgt>
                                        </p:tgtEl>
                                        <p:attrNameLst>
                                          <p:attrName>style.visibility</p:attrName>
                                        </p:attrNameLst>
                                      </p:cBhvr>
                                      <p:to>
                                        <p:strVal val="visible"/>
                                      </p:to>
                                    </p:set>
                                    <p:animEffect transition="in" filter="blinds(horizontal)">
                                      <p:cBhvr>
                                        <p:cTn id="37" dur="500"/>
                                        <p:tgtEl>
                                          <p:spTgt spid="14029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1"/>
          <p:cNvSpPr>
            <a:spLocks noGrp="1"/>
          </p:cNvSpPr>
          <p:nvPr>
            <p:ph type="sldNum" sz="quarter" idx="10"/>
          </p:nvPr>
        </p:nvSpPr>
        <p:spPr/>
        <p:txBody>
          <a:bodyPr/>
          <a:lstStyle/>
          <a:p>
            <a:pPr>
              <a:defRPr/>
            </a:pPr>
            <a:fld id="{8A789F78-82BB-4645-A842-4F10516EFD02}" type="slidenum">
              <a:rPr lang="en-US" altLang="zh-CN"/>
              <a:pPr>
                <a:defRPr/>
              </a:pPr>
              <a:t>48</a:t>
            </a:fld>
            <a:r>
              <a:rPr lang="en-US" altLang="zh-CN"/>
              <a:t> </a:t>
            </a:r>
            <a:endParaRPr lang="en-US">
              <a:ea typeface="Arial Unicode MS" charset="0"/>
              <a:cs typeface="Arial Unicode MS" charset="0"/>
            </a:endParaRPr>
          </a:p>
        </p:txBody>
      </p:sp>
      <p:sp>
        <p:nvSpPr>
          <p:cNvPr id="67587" name="Rectangle 2"/>
          <p:cNvSpPr>
            <a:spLocks noGrp="1" noChangeArrowheads="1"/>
          </p:cNvSpPr>
          <p:nvPr>
            <p:ph type="title" idx="4294967295"/>
          </p:nvPr>
        </p:nvSpPr>
        <p:spPr/>
        <p:txBody>
          <a:bodyPr anchor="b"/>
          <a:lstStyle/>
          <a:p>
            <a:pPr eaLnBrk="1" hangingPunct="1"/>
            <a:r>
              <a:rPr lang="en-US" sz="2600"/>
              <a:t>How far do people look for results?</a:t>
            </a:r>
          </a:p>
        </p:txBody>
      </p:sp>
      <p:pic>
        <p:nvPicPr>
          <p:cNvPr id="67588" name="Picture 3"/>
          <p:cNvPicPr>
            <a:picLocks noChangeAspect="1" noChangeArrowheads="1"/>
          </p:cNvPicPr>
          <p:nvPr/>
        </p:nvPicPr>
        <p:blipFill>
          <a:blip r:embed="rId2"/>
          <a:srcRect/>
          <a:stretch>
            <a:fillRect/>
          </a:stretch>
        </p:blipFill>
        <p:spPr bwMode="auto">
          <a:xfrm>
            <a:off x="190500" y="1935216"/>
            <a:ext cx="8191500" cy="4236983"/>
          </a:xfrm>
          <a:prstGeom prst="rect">
            <a:avLst/>
          </a:prstGeom>
          <a:noFill/>
          <a:ln w="9525">
            <a:solidFill>
              <a:schemeClr val="tx1"/>
            </a:solidFill>
            <a:miter lim="800000"/>
            <a:headEnd/>
            <a:tailEnd/>
          </a:ln>
        </p:spPr>
      </p:pic>
      <p:sp>
        <p:nvSpPr>
          <p:cNvPr id="67589" name="Text Box 4"/>
          <p:cNvSpPr txBox="1">
            <a:spLocks noChangeArrowheads="1"/>
          </p:cNvSpPr>
          <p:nvPr/>
        </p:nvSpPr>
        <p:spPr bwMode="auto">
          <a:xfrm>
            <a:off x="304800" y="6172200"/>
            <a:ext cx="8839200" cy="336550"/>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600" b="1">
                <a:solidFill>
                  <a:srgbClr val="7B0099"/>
                </a:solidFill>
              </a:rPr>
              <a:t>(Source: </a:t>
            </a:r>
            <a:r>
              <a:rPr lang="en-US" sz="1600" b="1">
                <a:solidFill>
                  <a:srgbClr val="7B0099"/>
                </a:solidFill>
                <a:hlinkClick r:id="rId3"/>
              </a:rPr>
              <a:t>iprospect.com</a:t>
            </a:r>
            <a:r>
              <a:rPr lang="en-US" sz="1600" b="1">
                <a:solidFill>
                  <a:srgbClr val="7B0099"/>
                </a:solidFill>
              </a:rPr>
              <a:t> WhitePaper_2006_SearchEngineUserBehavior.pdf)</a:t>
            </a:r>
          </a:p>
        </p:txBody>
      </p:sp>
      <p:sp>
        <p:nvSpPr>
          <p:cNvPr id="67590" name="Rectangle 12"/>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7591" name="Rectangle 13"/>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7592" name="Rectangle 14"/>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7593" name="Rectangle 15"/>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7594" name="Rectangle 16"/>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
        <p:nvSpPr>
          <p:cNvPr id="12" name="Rectangle 3"/>
          <p:cNvSpPr txBox="1">
            <a:spLocks noChangeArrowheads="1"/>
          </p:cNvSpPr>
          <p:nvPr/>
        </p:nvSpPr>
        <p:spPr bwMode="auto">
          <a:xfrm>
            <a:off x="304800" y="1219200"/>
            <a:ext cx="80772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6538" marR="0" lvl="0" indent="-236538" algn="l" defTabSz="914400" rtl="0" eaLnBrk="1" fontAlgn="base" latinLnBrk="0" hangingPunct="1">
              <a:lnSpc>
                <a:spcPct val="80000"/>
              </a:lnSpc>
              <a:spcBef>
                <a:spcPct val="70000"/>
              </a:spcBef>
              <a:spcAft>
                <a:spcPct val="0"/>
              </a:spcAft>
              <a:buClrTx/>
              <a:buSzPct val="115000"/>
              <a:buFontTx/>
              <a:buChar char="•"/>
              <a:tabLst/>
              <a:defRPr/>
            </a:pPr>
            <a:r>
              <a:rPr kumimoji="0" lang="en-US" sz="2000" b="0" i="0" u="none" strike="noStrike" kern="0" cap="none" spc="0" normalizeH="0" baseline="0" noProof="0" dirty="0" smtClean="0">
                <a:ln>
                  <a:noFill/>
                </a:ln>
                <a:solidFill>
                  <a:srgbClr val="663300"/>
                </a:solidFill>
                <a:effectLst/>
                <a:uLnTx/>
                <a:uFillTx/>
                <a:latin typeface="Calibri"/>
                <a:ea typeface="ＭＳ Ｐゴシック" charset="-128"/>
                <a:cs typeface="Calibri"/>
              </a:rPr>
              <a:t>40%</a:t>
            </a:r>
            <a:r>
              <a:rPr kumimoji="0" lang="en-US" sz="2000" b="0" i="0" u="none" strike="noStrike" kern="0" cap="none" spc="0" normalizeH="0" noProof="0" dirty="0" smtClean="0">
                <a:ln>
                  <a:noFill/>
                </a:ln>
                <a:solidFill>
                  <a:srgbClr val="663300"/>
                </a:solidFill>
                <a:effectLst/>
                <a:uLnTx/>
                <a:uFillTx/>
                <a:latin typeface="Calibri"/>
                <a:ea typeface="ＭＳ Ｐゴシック" charset="-128"/>
                <a:cs typeface="Calibri"/>
              </a:rPr>
              <a:t> users look at first page only</a:t>
            </a:r>
            <a:endParaRPr kumimoji="0" lang="en-US" sz="2000" b="0" i="0" u="none" strike="noStrike" kern="0" cap="none" spc="0" normalizeH="0" baseline="0" noProof="0" dirty="0">
              <a:ln>
                <a:noFill/>
              </a:ln>
              <a:solidFill>
                <a:srgbClr val="663300"/>
              </a:solidFill>
              <a:effectLst/>
              <a:uLnTx/>
              <a:uFillTx/>
              <a:latin typeface="Calibri"/>
              <a:ea typeface="ＭＳ Ｐゴシック" charset="-128"/>
              <a:cs typeface="Calibri"/>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24BA7479-462D-224D-AE05-C725374BA96D}" type="slidenum">
              <a:rPr lang="en-US" altLang="zh-CN"/>
              <a:pPr>
                <a:defRPr/>
              </a:pPr>
              <a:t>49</a:t>
            </a:fld>
            <a:r>
              <a:rPr lang="en-US" altLang="zh-CN"/>
              <a:t> </a:t>
            </a:r>
            <a:endParaRPr lang="en-US">
              <a:ea typeface="Arial Unicode MS" charset="0"/>
              <a:cs typeface="Arial Unicode MS" charset="0"/>
            </a:endParaRPr>
          </a:p>
        </p:txBody>
      </p:sp>
      <p:sp>
        <p:nvSpPr>
          <p:cNvPr id="64515" name="Rectangle 2"/>
          <p:cNvSpPr>
            <a:spLocks noGrp="1" noChangeArrowheads="1"/>
          </p:cNvSpPr>
          <p:nvPr>
            <p:ph type="title"/>
          </p:nvPr>
        </p:nvSpPr>
        <p:spPr>
          <a:xfrm>
            <a:off x="304800" y="457200"/>
            <a:ext cx="8305800" cy="457200"/>
          </a:xfrm>
        </p:spPr>
        <p:txBody>
          <a:bodyPr/>
          <a:lstStyle/>
          <a:p>
            <a:pPr eaLnBrk="1" hangingPunct="1"/>
            <a:r>
              <a:rPr lang="en-US" sz="2600" dirty="0"/>
              <a:t>User’s evaluation on</a:t>
            </a:r>
            <a:r>
              <a:rPr lang="en-US" sz="2600" dirty="0" smtClean="0"/>
              <a:t> result  </a:t>
            </a:r>
            <a:endParaRPr lang="en-US" sz="2600" dirty="0"/>
          </a:p>
        </p:txBody>
      </p:sp>
      <p:sp>
        <p:nvSpPr>
          <p:cNvPr id="64516" name="Rectangle 3"/>
          <p:cNvSpPr>
            <a:spLocks noGrp="1" noChangeArrowheads="1"/>
          </p:cNvSpPr>
          <p:nvPr>
            <p:ph type="body" idx="1"/>
          </p:nvPr>
        </p:nvSpPr>
        <p:spPr>
          <a:xfrm>
            <a:off x="304800" y="1143000"/>
            <a:ext cx="6629400" cy="5486400"/>
          </a:xfrm>
        </p:spPr>
        <p:txBody>
          <a:bodyPr/>
          <a:lstStyle/>
          <a:p>
            <a:pPr eaLnBrk="1" hangingPunct="1"/>
            <a:r>
              <a:rPr lang="en-US" sz="1800" dirty="0"/>
              <a:t>Classic IR relevance (as measured by F, or precision and recall) can also be used for web IR</a:t>
            </a:r>
            <a:r>
              <a:rPr lang="en-US" sz="1800" dirty="0" smtClean="0"/>
              <a:t>.</a:t>
            </a:r>
          </a:p>
          <a:p>
            <a:pPr lvl="1" eaLnBrk="1" hangingPunct="1"/>
            <a:r>
              <a:rPr lang="en-US" sz="1600" dirty="0" smtClean="0"/>
              <a:t>Precision: fraction of retrieved instances that are relevant, </a:t>
            </a:r>
          </a:p>
          <a:p>
            <a:pPr lvl="1" eaLnBrk="1" hangingPunct="1"/>
            <a:r>
              <a:rPr lang="en-US" sz="1600" dirty="0" smtClean="0"/>
              <a:t>Recall: fraction of relevant instances that are retrieved</a:t>
            </a:r>
          </a:p>
          <a:p>
            <a:pPr lvl="1" eaLnBrk="1" hangingPunct="1"/>
            <a:endParaRPr lang="en-US" sz="1600" dirty="0" smtClean="0"/>
          </a:p>
          <a:p>
            <a:pPr eaLnBrk="1" hangingPunct="1"/>
            <a:endParaRPr lang="en-US" sz="1800" dirty="0" smtClean="0"/>
          </a:p>
          <a:p>
            <a:pPr eaLnBrk="1" hangingPunct="1"/>
            <a:endParaRPr lang="en-US" sz="1800" dirty="0" smtClean="0"/>
          </a:p>
          <a:p>
            <a:pPr eaLnBrk="1" hangingPunct="1"/>
            <a:endParaRPr lang="en-US" sz="1800" dirty="0" smtClean="0"/>
          </a:p>
          <a:p>
            <a:pPr lvl="1" eaLnBrk="1" hangingPunct="1"/>
            <a:r>
              <a:rPr lang="en-US" sz="1400" dirty="0" smtClean="0"/>
              <a:t> relevant items are to the left of the straight line</a:t>
            </a:r>
          </a:p>
          <a:p>
            <a:pPr lvl="1" eaLnBrk="1" hangingPunct="1"/>
            <a:r>
              <a:rPr lang="en-US" sz="1400" dirty="0" smtClean="0"/>
              <a:t> the retrieved items are within the oval. </a:t>
            </a:r>
          </a:p>
          <a:p>
            <a:pPr lvl="1" eaLnBrk="1" hangingPunct="1"/>
            <a:r>
              <a:rPr lang="en-US" sz="1400" dirty="0" smtClean="0"/>
              <a:t>The red regions represent errors. On the left these are the relevant items not retrieved (false negatives), while on the right they are the retrieved items that are not relevant (false positives). </a:t>
            </a:r>
          </a:p>
          <a:p>
            <a:pPr lvl="1" eaLnBrk="1" hangingPunct="1"/>
            <a:r>
              <a:rPr lang="en-US" sz="1400" dirty="0" smtClean="0"/>
              <a:t>Precision and recall are the quotient of the left green region by respectively the oval (horizontal arrow) and the left region (diagonal arrow).</a:t>
            </a:r>
          </a:p>
        </p:txBody>
      </p:sp>
      <p:sp>
        <p:nvSpPr>
          <p:cNvPr id="64517" name="Rectangle 17"/>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4518" name="Rectangle 18"/>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4519" name="Rectangle 19"/>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4520" name="Rectangle 20"/>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4521" name="Rectangle 21"/>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pic>
        <p:nvPicPr>
          <p:cNvPr id="11" name="Picture 10" descr="531de241d25a02032bafe4fbceccf584.png"/>
          <p:cNvPicPr>
            <a:picLocks noChangeAspect="1"/>
          </p:cNvPicPr>
          <p:nvPr/>
        </p:nvPicPr>
        <p:blipFill>
          <a:blip r:embed="rId2"/>
          <a:stretch>
            <a:fillRect/>
          </a:stretch>
        </p:blipFill>
        <p:spPr>
          <a:xfrm>
            <a:off x="990600" y="2667000"/>
            <a:ext cx="6527800" cy="596900"/>
          </a:xfrm>
          <a:prstGeom prst="rect">
            <a:avLst/>
          </a:prstGeom>
        </p:spPr>
      </p:pic>
      <p:pic>
        <p:nvPicPr>
          <p:cNvPr id="12" name="Picture 11" descr="3cb5a8e4492f4b12fa87059b6ee18a80.png"/>
          <p:cNvPicPr>
            <a:picLocks noChangeAspect="1"/>
          </p:cNvPicPr>
          <p:nvPr/>
        </p:nvPicPr>
        <p:blipFill>
          <a:blip r:embed="rId3"/>
          <a:stretch>
            <a:fillRect/>
          </a:stretch>
        </p:blipFill>
        <p:spPr>
          <a:xfrm>
            <a:off x="1143000" y="3429000"/>
            <a:ext cx="6159500" cy="596900"/>
          </a:xfrm>
          <a:prstGeom prst="rect">
            <a:avLst/>
          </a:prstGeom>
        </p:spPr>
      </p:pic>
      <p:pic>
        <p:nvPicPr>
          <p:cNvPr id="14" name="Picture 13" descr="180px-Recall-precision.svg.png"/>
          <p:cNvPicPr>
            <a:picLocks noChangeAspect="1"/>
          </p:cNvPicPr>
          <p:nvPr/>
        </p:nvPicPr>
        <p:blipFill>
          <a:blip r:embed="rId4"/>
          <a:stretch>
            <a:fillRect/>
          </a:stretch>
        </p:blipFill>
        <p:spPr>
          <a:xfrm>
            <a:off x="6858000" y="3962400"/>
            <a:ext cx="2286000" cy="2286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 name="Slide Number Placeholder 1"/>
          <p:cNvSpPr>
            <a:spLocks noGrp="1"/>
          </p:cNvSpPr>
          <p:nvPr>
            <p:ph type="sldNum" sz="quarter" idx="10"/>
          </p:nvPr>
        </p:nvSpPr>
        <p:spPr/>
        <p:txBody>
          <a:bodyPr/>
          <a:lstStyle/>
          <a:p>
            <a:pPr>
              <a:defRPr/>
            </a:pPr>
            <a:fld id="{D6156833-6E8A-7A40-9C7B-EFC1DBBC5569}" type="slidenum">
              <a:rPr lang="en-US" altLang="zh-CN"/>
              <a:pPr>
                <a:defRPr/>
              </a:pPr>
              <a:t>5</a:t>
            </a:fld>
            <a:r>
              <a:rPr lang="en-US" altLang="zh-CN"/>
              <a:t> </a:t>
            </a:r>
            <a:endParaRPr lang="en-US">
              <a:ea typeface="Arial Unicode MS" charset="0"/>
              <a:cs typeface="Arial Unicode MS" charset="0"/>
            </a:endParaRPr>
          </a:p>
        </p:txBody>
      </p:sp>
      <p:sp>
        <p:nvSpPr>
          <p:cNvPr id="26628" name="Rectangle 2"/>
          <p:cNvSpPr>
            <a:spLocks noGrp="1" noChangeArrowheads="1"/>
          </p:cNvSpPr>
          <p:nvPr>
            <p:ph type="title" idx="4294967295"/>
          </p:nvPr>
        </p:nvSpPr>
        <p:spPr/>
        <p:txBody>
          <a:bodyPr anchor="b"/>
          <a:lstStyle/>
          <a:p>
            <a:pPr eaLnBrk="1" hangingPunct="1"/>
            <a:r>
              <a:rPr lang="en-US"/>
              <a:t>Web search overall picture</a:t>
            </a:r>
          </a:p>
        </p:txBody>
      </p:sp>
      <p:grpSp>
        <p:nvGrpSpPr>
          <p:cNvPr id="26629" name="Group 4"/>
          <p:cNvGrpSpPr>
            <a:grpSpLocks/>
          </p:cNvGrpSpPr>
          <p:nvPr/>
        </p:nvGrpSpPr>
        <p:grpSpPr bwMode="auto">
          <a:xfrm>
            <a:off x="457200" y="1981200"/>
            <a:ext cx="2438400" cy="3581400"/>
            <a:chOff x="384" y="1968"/>
            <a:chExt cx="1536" cy="2256"/>
          </a:xfrm>
        </p:grpSpPr>
        <p:sp>
          <p:nvSpPr>
            <p:cNvPr id="26677" name="Rectangle 5"/>
            <p:cNvSpPr>
              <a:spLocks noChangeArrowheads="1"/>
            </p:cNvSpPr>
            <p:nvPr/>
          </p:nvSpPr>
          <p:spPr bwMode="auto">
            <a:xfrm>
              <a:off x="864" y="196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78" name="Rectangle 6"/>
            <p:cNvSpPr>
              <a:spLocks noChangeArrowheads="1"/>
            </p:cNvSpPr>
            <p:nvPr/>
          </p:nvSpPr>
          <p:spPr bwMode="auto">
            <a:xfrm>
              <a:off x="576" y="268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79" name="Rectangle 7"/>
            <p:cNvSpPr>
              <a:spLocks noChangeArrowheads="1"/>
            </p:cNvSpPr>
            <p:nvPr/>
          </p:nvSpPr>
          <p:spPr bwMode="auto">
            <a:xfrm>
              <a:off x="672" y="278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0" name="Rectangle 8"/>
            <p:cNvSpPr>
              <a:spLocks noChangeArrowheads="1"/>
            </p:cNvSpPr>
            <p:nvPr/>
          </p:nvSpPr>
          <p:spPr bwMode="auto">
            <a:xfrm>
              <a:off x="768" y="288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1" name="Rectangle 9"/>
            <p:cNvSpPr>
              <a:spLocks noChangeArrowheads="1"/>
            </p:cNvSpPr>
            <p:nvPr/>
          </p:nvSpPr>
          <p:spPr bwMode="auto">
            <a:xfrm>
              <a:off x="384" y="35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2" name="Rectangle 10"/>
            <p:cNvSpPr>
              <a:spLocks noChangeArrowheads="1"/>
            </p:cNvSpPr>
            <p:nvPr/>
          </p:nvSpPr>
          <p:spPr bwMode="auto">
            <a:xfrm>
              <a:off x="1440" y="312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3" name="Rectangle 11"/>
            <p:cNvSpPr>
              <a:spLocks noChangeArrowheads="1"/>
            </p:cNvSpPr>
            <p:nvPr/>
          </p:nvSpPr>
          <p:spPr bwMode="auto">
            <a:xfrm>
              <a:off x="1536" y="23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4" name="Rectangle 12"/>
            <p:cNvSpPr>
              <a:spLocks noChangeArrowheads="1"/>
            </p:cNvSpPr>
            <p:nvPr/>
          </p:nvSpPr>
          <p:spPr bwMode="auto">
            <a:xfrm>
              <a:off x="480" y="36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5" name="Rectangle 13"/>
            <p:cNvSpPr>
              <a:spLocks noChangeArrowheads="1"/>
            </p:cNvSpPr>
            <p:nvPr/>
          </p:nvSpPr>
          <p:spPr bwMode="auto">
            <a:xfrm>
              <a:off x="576" y="374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6" name="Rectangle 14"/>
            <p:cNvSpPr>
              <a:spLocks noChangeArrowheads="1"/>
            </p:cNvSpPr>
            <p:nvPr/>
          </p:nvSpPr>
          <p:spPr bwMode="auto">
            <a:xfrm>
              <a:off x="672" y="384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7" name="Rectangle 15"/>
            <p:cNvSpPr>
              <a:spLocks noChangeArrowheads="1"/>
            </p:cNvSpPr>
            <p:nvPr/>
          </p:nvSpPr>
          <p:spPr bwMode="auto">
            <a:xfrm>
              <a:off x="1632" y="24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26688" name="Line 16"/>
            <p:cNvSpPr>
              <a:spLocks noChangeShapeType="1"/>
            </p:cNvSpPr>
            <p:nvPr/>
          </p:nvSpPr>
          <p:spPr bwMode="auto">
            <a:xfrm flipV="1">
              <a:off x="912" y="3504"/>
              <a:ext cx="432"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6689" name="Line 17"/>
            <p:cNvSpPr>
              <a:spLocks noChangeShapeType="1"/>
            </p:cNvSpPr>
            <p:nvPr/>
          </p:nvSpPr>
          <p:spPr bwMode="auto">
            <a:xfrm flipH="1" flipV="1">
              <a:off x="1104" y="2976"/>
              <a:ext cx="288"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6690" name="Line 18"/>
            <p:cNvSpPr>
              <a:spLocks noChangeShapeType="1"/>
            </p:cNvSpPr>
            <p:nvPr/>
          </p:nvSpPr>
          <p:spPr bwMode="auto">
            <a:xfrm flipV="1">
              <a:off x="1056" y="2640"/>
              <a:ext cx="432" cy="14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6691" name="Line 19"/>
            <p:cNvSpPr>
              <a:spLocks noChangeShapeType="1"/>
            </p:cNvSpPr>
            <p:nvPr/>
          </p:nvSpPr>
          <p:spPr bwMode="auto">
            <a:xfrm>
              <a:off x="1200" y="2400"/>
              <a:ext cx="240" cy="67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6692" name="Line 20"/>
            <p:cNvSpPr>
              <a:spLocks noChangeShapeType="1"/>
            </p:cNvSpPr>
            <p:nvPr/>
          </p:nvSpPr>
          <p:spPr bwMode="auto">
            <a:xfrm flipV="1">
              <a:off x="1632" y="2880"/>
              <a:ext cx="96"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6693" name="Line 21"/>
            <p:cNvSpPr>
              <a:spLocks noChangeShapeType="1"/>
            </p:cNvSpPr>
            <p:nvPr/>
          </p:nvSpPr>
          <p:spPr bwMode="auto">
            <a:xfrm flipH="1">
              <a:off x="816" y="3360"/>
              <a:ext cx="48"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
        <p:nvSpPr>
          <p:cNvPr id="26630" name="Text Box 22"/>
          <p:cNvSpPr txBox="1">
            <a:spLocks noChangeArrowheads="1"/>
          </p:cNvSpPr>
          <p:nvPr/>
        </p:nvSpPr>
        <p:spPr bwMode="auto">
          <a:xfrm>
            <a:off x="674688" y="5535613"/>
            <a:ext cx="1230312" cy="396875"/>
          </a:xfrm>
          <a:prstGeom prst="rect">
            <a:avLst/>
          </a:prstGeom>
          <a:noFill/>
          <a:ln w="9525">
            <a:noFill/>
            <a:miter lim="800000"/>
            <a:headEnd/>
            <a:tailEnd/>
          </a:ln>
        </p:spPr>
        <p:txBody>
          <a:bodyPr wrap="none">
            <a:prstTxWarp prst="textNoShape">
              <a:avLst/>
            </a:prstTxWarp>
            <a:spAutoFit/>
          </a:bodyPr>
          <a:lstStyle/>
          <a:p>
            <a:pPr algn="r"/>
            <a:r>
              <a:rPr lang="en-US" sz="2000"/>
              <a:t>The Web</a:t>
            </a:r>
          </a:p>
        </p:txBody>
      </p:sp>
      <p:grpSp>
        <p:nvGrpSpPr>
          <p:cNvPr id="3" name="Group 23"/>
          <p:cNvGrpSpPr>
            <a:grpSpLocks/>
          </p:cNvGrpSpPr>
          <p:nvPr/>
        </p:nvGrpSpPr>
        <p:grpSpPr bwMode="auto">
          <a:xfrm>
            <a:off x="7508875" y="5562600"/>
            <a:ext cx="1558925" cy="1219200"/>
            <a:chOff x="4730" y="3504"/>
            <a:chExt cx="982" cy="768"/>
          </a:xfrm>
        </p:grpSpPr>
        <p:grpSp>
          <p:nvGrpSpPr>
            <p:cNvPr id="26673" name="Group 24"/>
            <p:cNvGrpSpPr>
              <a:grpSpLocks/>
            </p:cNvGrpSpPr>
            <p:nvPr/>
          </p:nvGrpSpPr>
          <p:grpSpPr bwMode="auto">
            <a:xfrm>
              <a:off x="4800" y="3504"/>
              <a:ext cx="768" cy="528"/>
              <a:chOff x="3264" y="2496"/>
              <a:chExt cx="768" cy="528"/>
            </a:xfrm>
          </p:grpSpPr>
          <p:sp>
            <p:nvSpPr>
              <p:cNvPr id="26675" name="Rectangle 25"/>
              <p:cNvSpPr>
                <a:spLocks noChangeArrowheads="1"/>
              </p:cNvSpPr>
              <p:nvPr/>
            </p:nvSpPr>
            <p:spPr bwMode="auto">
              <a:xfrm>
                <a:off x="3264" y="2592"/>
                <a:ext cx="768" cy="432"/>
              </a:xfrm>
              <a:prstGeom prst="rect">
                <a:avLst/>
              </a:prstGeom>
              <a:gradFill rotWithShape="0">
                <a:gsLst>
                  <a:gs pos="0">
                    <a:srgbClr val="489C62"/>
                  </a:gs>
                  <a:gs pos="100000">
                    <a:srgbClr val="00A000">
                      <a:alpha val="50000"/>
                    </a:srgb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26676" name="Oval 26"/>
              <p:cNvSpPr>
                <a:spLocks noChangeArrowheads="1"/>
              </p:cNvSpPr>
              <p:nvPr/>
            </p:nvSpPr>
            <p:spPr bwMode="auto">
              <a:xfrm>
                <a:off x="3264" y="2496"/>
                <a:ext cx="768" cy="144"/>
              </a:xfrm>
              <a:prstGeom prst="ellipse">
                <a:avLst/>
              </a:prstGeom>
              <a:gradFill rotWithShape="0">
                <a:gsLst>
                  <a:gs pos="0">
                    <a:srgbClr val="489C62"/>
                  </a:gs>
                  <a:gs pos="100000">
                    <a:srgbClr val="00A000"/>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26674" name="Text Box 27"/>
            <p:cNvSpPr txBox="1">
              <a:spLocks noChangeArrowheads="1"/>
            </p:cNvSpPr>
            <p:nvPr/>
          </p:nvSpPr>
          <p:spPr bwMode="auto">
            <a:xfrm>
              <a:off x="4730" y="4022"/>
              <a:ext cx="982" cy="250"/>
            </a:xfrm>
            <a:prstGeom prst="rect">
              <a:avLst/>
            </a:prstGeom>
            <a:noFill/>
            <a:ln w="9525">
              <a:noFill/>
              <a:miter lim="800000"/>
              <a:headEnd/>
              <a:tailEnd/>
            </a:ln>
          </p:spPr>
          <p:txBody>
            <a:bodyPr wrap="none">
              <a:prstTxWarp prst="textNoShape">
                <a:avLst/>
              </a:prstTxWarp>
              <a:spAutoFit/>
            </a:bodyPr>
            <a:lstStyle/>
            <a:p>
              <a:pPr algn="r"/>
              <a:r>
                <a:rPr lang="en-US" sz="2000"/>
                <a:t>Ad indexes</a:t>
              </a:r>
            </a:p>
          </p:txBody>
        </p:sp>
      </p:grpSp>
      <p:graphicFrame>
        <p:nvGraphicFramePr>
          <p:cNvPr id="794652" name="Object 28"/>
          <p:cNvGraphicFramePr>
            <a:graphicFrameLocks noGrp="1" noChangeAspect="1"/>
          </p:cNvGraphicFramePr>
          <p:nvPr>
            <p:ph idx="4294967295"/>
          </p:nvPr>
        </p:nvGraphicFramePr>
        <p:xfrm>
          <a:off x="7038975" y="1300163"/>
          <a:ext cx="1701800" cy="2513012"/>
        </p:xfrm>
        <a:graphic>
          <a:graphicData uri="http://schemas.openxmlformats.org/presentationml/2006/ole">
            <p:oleObj spid="_x0000_s26626" name="Document" r:id="rId3" imgW="5537200" imgH="8039100" progId="Word.Document.8">
              <p:embed/>
            </p:oleObj>
          </a:graphicData>
        </a:graphic>
      </p:graphicFrame>
      <p:grpSp>
        <p:nvGrpSpPr>
          <p:cNvPr id="5" name="Group 29"/>
          <p:cNvGrpSpPr>
            <a:grpSpLocks/>
          </p:cNvGrpSpPr>
          <p:nvPr/>
        </p:nvGrpSpPr>
        <p:grpSpPr bwMode="auto">
          <a:xfrm>
            <a:off x="2971800" y="2895600"/>
            <a:ext cx="1828800" cy="1128713"/>
            <a:chOff x="1872" y="1824"/>
            <a:chExt cx="1152" cy="711"/>
          </a:xfrm>
        </p:grpSpPr>
        <p:grpSp>
          <p:nvGrpSpPr>
            <p:cNvPr id="26669" name="Group 30"/>
            <p:cNvGrpSpPr>
              <a:grpSpLocks/>
            </p:cNvGrpSpPr>
            <p:nvPr/>
          </p:nvGrpSpPr>
          <p:grpSpPr bwMode="auto">
            <a:xfrm>
              <a:off x="2132" y="1824"/>
              <a:ext cx="892" cy="711"/>
              <a:chOff x="2132" y="2313"/>
              <a:chExt cx="892" cy="711"/>
            </a:xfrm>
          </p:grpSpPr>
          <p:pic>
            <p:nvPicPr>
              <p:cNvPr id="26671" name="Picture 31" descr="MCj02149840000[1]"/>
              <p:cNvPicPr>
                <a:picLocks noChangeAspect="1" noChangeArrowheads="1"/>
              </p:cNvPicPr>
              <p:nvPr/>
            </p:nvPicPr>
            <p:blipFill>
              <a:blip r:embed="rId4"/>
              <a:srcRect/>
              <a:stretch>
                <a:fillRect/>
              </a:stretch>
            </p:blipFill>
            <p:spPr bwMode="auto">
              <a:xfrm>
                <a:off x="2277" y="2521"/>
                <a:ext cx="507" cy="503"/>
              </a:xfrm>
              <a:prstGeom prst="rect">
                <a:avLst/>
              </a:prstGeom>
              <a:noFill/>
              <a:ln w="9525">
                <a:noFill/>
                <a:miter lim="800000"/>
                <a:headEnd/>
                <a:tailEnd/>
              </a:ln>
            </p:spPr>
          </p:pic>
          <p:sp>
            <p:nvSpPr>
              <p:cNvPr id="26672" name="Text Box 32"/>
              <p:cNvSpPr txBox="1">
                <a:spLocks noChangeArrowheads="1"/>
              </p:cNvSpPr>
              <p:nvPr/>
            </p:nvSpPr>
            <p:spPr bwMode="auto">
              <a:xfrm>
                <a:off x="2132" y="2313"/>
                <a:ext cx="892" cy="231"/>
              </a:xfrm>
              <a:prstGeom prst="rect">
                <a:avLst/>
              </a:prstGeom>
              <a:noFill/>
              <a:ln w="9525">
                <a:noFill/>
                <a:miter lim="800000"/>
                <a:headEnd/>
                <a:tailEnd/>
              </a:ln>
            </p:spPr>
            <p:txBody>
              <a:bodyPr wrap="none">
                <a:prstTxWarp prst="textNoShape">
                  <a:avLst/>
                </a:prstTxWarp>
                <a:spAutoFit/>
              </a:bodyPr>
              <a:lstStyle/>
              <a:p>
                <a:pPr algn="r"/>
                <a:r>
                  <a:rPr lang="en-US" sz="1800"/>
                  <a:t>Web spider</a:t>
                </a:r>
              </a:p>
            </p:txBody>
          </p:sp>
        </p:grpSp>
        <p:sp>
          <p:nvSpPr>
            <p:cNvPr id="26670" name="Line 33"/>
            <p:cNvSpPr>
              <a:spLocks noChangeShapeType="1"/>
            </p:cNvSpPr>
            <p:nvPr/>
          </p:nvSpPr>
          <p:spPr bwMode="auto">
            <a:xfrm flipH="1" flipV="1">
              <a:off x="1872" y="2016"/>
              <a:ext cx="432" cy="192"/>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sp>
        <p:nvSpPr>
          <p:cNvPr id="794658" name="Line 34"/>
          <p:cNvSpPr>
            <a:spLocks noChangeShapeType="1"/>
          </p:cNvSpPr>
          <p:nvPr/>
        </p:nvSpPr>
        <p:spPr bwMode="auto">
          <a:xfrm>
            <a:off x="2971800" y="3352800"/>
            <a:ext cx="685800" cy="304800"/>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nvGrpSpPr>
          <p:cNvPr id="7" name="Group 35"/>
          <p:cNvGrpSpPr>
            <a:grpSpLocks/>
          </p:cNvGrpSpPr>
          <p:nvPr/>
        </p:nvGrpSpPr>
        <p:grpSpPr bwMode="auto">
          <a:xfrm>
            <a:off x="3446463" y="4038600"/>
            <a:ext cx="1125537" cy="939800"/>
            <a:chOff x="2171" y="2544"/>
            <a:chExt cx="709" cy="592"/>
          </a:xfrm>
        </p:grpSpPr>
        <p:sp>
          <p:nvSpPr>
            <p:cNvPr id="26667" name="Text Box 36"/>
            <p:cNvSpPr txBox="1">
              <a:spLocks noChangeArrowheads="1"/>
            </p:cNvSpPr>
            <p:nvPr/>
          </p:nvSpPr>
          <p:spPr bwMode="auto">
            <a:xfrm>
              <a:off x="2171" y="2880"/>
              <a:ext cx="709" cy="256"/>
            </a:xfrm>
            <a:prstGeom prst="rect">
              <a:avLst/>
            </a:prstGeom>
            <a:solidFill>
              <a:schemeClr val="folHlink">
                <a:alpha val="70195"/>
              </a:schemeClr>
            </a:solidFill>
            <a:ln w="9525">
              <a:solidFill>
                <a:schemeClr val="tx1"/>
              </a:solidFill>
              <a:miter lim="800000"/>
              <a:headEnd/>
              <a:tailEnd/>
            </a:ln>
          </p:spPr>
          <p:txBody>
            <a:bodyPr wrap="none">
              <a:prstTxWarp prst="textNoShape">
                <a:avLst/>
              </a:prstTxWarp>
              <a:spAutoFit/>
            </a:bodyPr>
            <a:lstStyle/>
            <a:p>
              <a:pPr algn="r"/>
              <a:r>
                <a:rPr lang="en-US" sz="2000"/>
                <a:t>Indexer</a:t>
              </a:r>
            </a:p>
          </p:txBody>
        </p:sp>
        <p:sp>
          <p:nvSpPr>
            <p:cNvPr id="26668" name="AutoShape 37"/>
            <p:cNvSpPr>
              <a:spLocks noChangeArrowheads="1"/>
            </p:cNvSpPr>
            <p:nvPr/>
          </p:nvSpPr>
          <p:spPr bwMode="auto">
            <a:xfrm>
              <a:off x="2448" y="2544"/>
              <a:ext cx="192" cy="336"/>
            </a:xfrm>
            <a:prstGeom prst="downArrow">
              <a:avLst>
                <a:gd name="adj1" fmla="val 50000"/>
                <a:gd name="adj2" fmla="val 4375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38"/>
          <p:cNvGrpSpPr>
            <a:grpSpLocks/>
          </p:cNvGrpSpPr>
          <p:nvPr/>
        </p:nvGrpSpPr>
        <p:grpSpPr bwMode="auto">
          <a:xfrm>
            <a:off x="2743200" y="4978400"/>
            <a:ext cx="3962400" cy="1803400"/>
            <a:chOff x="1728" y="3136"/>
            <a:chExt cx="2496" cy="1136"/>
          </a:xfrm>
        </p:grpSpPr>
        <p:grpSp>
          <p:nvGrpSpPr>
            <p:cNvPr id="26653" name="Group 39"/>
            <p:cNvGrpSpPr>
              <a:grpSpLocks/>
            </p:cNvGrpSpPr>
            <p:nvPr/>
          </p:nvGrpSpPr>
          <p:grpSpPr bwMode="auto">
            <a:xfrm>
              <a:off x="1728" y="3504"/>
              <a:ext cx="2496" cy="768"/>
              <a:chOff x="1728" y="3504"/>
              <a:chExt cx="2496" cy="768"/>
            </a:xfrm>
          </p:grpSpPr>
          <p:grpSp>
            <p:nvGrpSpPr>
              <p:cNvPr id="26657" name="Group 40"/>
              <p:cNvGrpSpPr>
                <a:grpSpLocks/>
              </p:cNvGrpSpPr>
              <p:nvPr/>
            </p:nvGrpSpPr>
            <p:grpSpPr bwMode="auto">
              <a:xfrm>
                <a:off x="1728" y="3504"/>
                <a:ext cx="768" cy="528"/>
                <a:chOff x="3264" y="2496"/>
                <a:chExt cx="768" cy="528"/>
              </a:xfrm>
            </p:grpSpPr>
            <p:sp>
              <p:nvSpPr>
                <p:cNvPr id="26665" name="Rectangle 41"/>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26666" name="Oval 42"/>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26658" name="Group 43"/>
              <p:cNvGrpSpPr>
                <a:grpSpLocks/>
              </p:cNvGrpSpPr>
              <p:nvPr/>
            </p:nvGrpSpPr>
            <p:grpSpPr bwMode="auto">
              <a:xfrm>
                <a:off x="2592" y="3504"/>
                <a:ext cx="768" cy="528"/>
                <a:chOff x="3264" y="2496"/>
                <a:chExt cx="768" cy="528"/>
              </a:xfrm>
            </p:grpSpPr>
            <p:sp>
              <p:nvSpPr>
                <p:cNvPr id="26663" name="Rectangle 44"/>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26664" name="Oval 45"/>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26659" name="Group 46"/>
              <p:cNvGrpSpPr>
                <a:grpSpLocks/>
              </p:cNvGrpSpPr>
              <p:nvPr/>
            </p:nvGrpSpPr>
            <p:grpSpPr bwMode="auto">
              <a:xfrm>
                <a:off x="3456" y="3504"/>
                <a:ext cx="768" cy="528"/>
                <a:chOff x="3264" y="2496"/>
                <a:chExt cx="768" cy="528"/>
              </a:xfrm>
            </p:grpSpPr>
            <p:sp>
              <p:nvSpPr>
                <p:cNvPr id="26661" name="Rectangle 47"/>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26662" name="Oval 48"/>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26660" name="Text Box 49"/>
              <p:cNvSpPr txBox="1">
                <a:spLocks noChangeArrowheads="1"/>
              </p:cNvSpPr>
              <p:nvPr/>
            </p:nvSpPr>
            <p:spPr bwMode="auto">
              <a:xfrm>
                <a:off x="2640" y="4022"/>
                <a:ext cx="720" cy="250"/>
              </a:xfrm>
              <a:prstGeom prst="rect">
                <a:avLst/>
              </a:prstGeom>
              <a:noFill/>
              <a:ln w="9525">
                <a:noFill/>
                <a:miter lim="800000"/>
                <a:headEnd/>
                <a:tailEnd/>
              </a:ln>
            </p:spPr>
            <p:txBody>
              <a:bodyPr wrap="none">
                <a:prstTxWarp prst="textNoShape">
                  <a:avLst/>
                </a:prstTxWarp>
                <a:spAutoFit/>
              </a:bodyPr>
              <a:lstStyle/>
              <a:p>
                <a:pPr algn="r"/>
                <a:r>
                  <a:rPr lang="en-US" sz="2000"/>
                  <a:t>Indexes</a:t>
                </a:r>
              </a:p>
            </p:txBody>
          </p:sp>
        </p:grpSp>
        <p:cxnSp>
          <p:nvCxnSpPr>
            <p:cNvPr id="26654" name="AutoShape 50"/>
            <p:cNvCxnSpPr>
              <a:cxnSpLocks noChangeShapeType="1"/>
              <a:stCxn id="26667" idx="2"/>
              <a:endCxn id="26666" idx="0"/>
            </p:cNvCxnSpPr>
            <p:nvPr/>
          </p:nvCxnSpPr>
          <p:spPr bwMode="auto">
            <a:xfrm flipH="1">
              <a:off x="2112" y="3136"/>
              <a:ext cx="414" cy="368"/>
            </a:xfrm>
            <a:prstGeom prst="straightConnector1">
              <a:avLst/>
            </a:prstGeom>
            <a:noFill/>
            <a:ln w="9525">
              <a:solidFill>
                <a:schemeClr val="tx1"/>
              </a:solidFill>
              <a:miter lim="800000"/>
              <a:headEnd/>
              <a:tailEnd type="triangle" w="med" len="med"/>
            </a:ln>
          </p:spPr>
        </p:cxnSp>
        <p:cxnSp>
          <p:nvCxnSpPr>
            <p:cNvPr id="26655" name="AutoShape 51"/>
            <p:cNvCxnSpPr>
              <a:cxnSpLocks noChangeShapeType="1"/>
              <a:stCxn id="26667" idx="2"/>
              <a:endCxn id="26664" idx="0"/>
            </p:cNvCxnSpPr>
            <p:nvPr/>
          </p:nvCxnSpPr>
          <p:spPr bwMode="auto">
            <a:xfrm>
              <a:off x="2526" y="3136"/>
              <a:ext cx="450" cy="368"/>
            </a:xfrm>
            <a:prstGeom prst="straightConnector1">
              <a:avLst/>
            </a:prstGeom>
            <a:noFill/>
            <a:ln w="9525">
              <a:solidFill>
                <a:schemeClr val="tx1"/>
              </a:solidFill>
              <a:miter lim="800000"/>
              <a:headEnd/>
              <a:tailEnd type="triangle" w="med" len="med"/>
            </a:ln>
          </p:spPr>
        </p:cxnSp>
        <p:cxnSp>
          <p:nvCxnSpPr>
            <p:cNvPr id="26656" name="AutoShape 52"/>
            <p:cNvCxnSpPr>
              <a:cxnSpLocks noChangeShapeType="1"/>
              <a:stCxn id="26667" idx="2"/>
              <a:endCxn id="26662" idx="0"/>
            </p:cNvCxnSpPr>
            <p:nvPr/>
          </p:nvCxnSpPr>
          <p:spPr bwMode="auto">
            <a:xfrm>
              <a:off x="2526" y="3136"/>
              <a:ext cx="1314" cy="368"/>
            </a:xfrm>
            <a:prstGeom prst="straightConnector1">
              <a:avLst/>
            </a:prstGeom>
            <a:noFill/>
            <a:ln w="9525">
              <a:solidFill>
                <a:schemeClr val="tx1"/>
              </a:solidFill>
              <a:miter lim="800000"/>
              <a:headEnd/>
              <a:tailEnd type="triangle" w="med" len="med"/>
            </a:ln>
          </p:spPr>
        </p:cxnSp>
      </p:grpSp>
      <p:grpSp>
        <p:nvGrpSpPr>
          <p:cNvPr id="13" name="Group 53"/>
          <p:cNvGrpSpPr>
            <a:grpSpLocks/>
          </p:cNvGrpSpPr>
          <p:nvPr/>
        </p:nvGrpSpPr>
        <p:grpSpPr bwMode="auto">
          <a:xfrm>
            <a:off x="5410200" y="4002088"/>
            <a:ext cx="3276600" cy="762000"/>
            <a:chOff x="3408" y="2521"/>
            <a:chExt cx="2064" cy="480"/>
          </a:xfrm>
        </p:grpSpPr>
        <p:sp>
          <p:nvSpPr>
            <p:cNvPr id="26650" name="Rectangle 54"/>
            <p:cNvSpPr>
              <a:spLocks noChangeArrowheads="1"/>
            </p:cNvSpPr>
            <p:nvPr/>
          </p:nvSpPr>
          <p:spPr bwMode="auto">
            <a:xfrm>
              <a:off x="3408" y="2521"/>
              <a:ext cx="2064" cy="48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26651" name="Rectangle 55"/>
            <p:cNvSpPr>
              <a:spLocks noChangeArrowheads="1"/>
            </p:cNvSpPr>
            <p:nvPr/>
          </p:nvSpPr>
          <p:spPr bwMode="auto">
            <a:xfrm>
              <a:off x="3503" y="2616"/>
              <a:ext cx="1393" cy="144"/>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6652" name="AutoShape 56"/>
            <p:cNvSpPr>
              <a:spLocks noChangeArrowheads="1"/>
            </p:cNvSpPr>
            <p:nvPr/>
          </p:nvSpPr>
          <p:spPr bwMode="auto">
            <a:xfrm>
              <a:off x="4992" y="2617"/>
              <a:ext cx="432" cy="144"/>
            </a:xfrm>
            <a:prstGeom prst="roundRect">
              <a:avLst>
                <a:gd name="adj" fmla="val 16667"/>
              </a:avLst>
            </a:prstGeom>
            <a:solidFill>
              <a:srgbClr val="FFFF00">
                <a:alpha val="50195"/>
              </a:srgbClr>
            </a:solidFill>
            <a:ln w="9525">
              <a:solidFill>
                <a:schemeClr val="tx1"/>
              </a:solidFill>
              <a:miter lim="800000"/>
              <a:headEnd/>
              <a:tailEnd/>
            </a:ln>
          </p:spPr>
          <p:txBody>
            <a:bodyPr wrap="none" anchor="ctr">
              <a:prstTxWarp prst="textNoShape">
                <a:avLst/>
              </a:prstTxWarp>
            </a:bodyPr>
            <a:lstStyle/>
            <a:p>
              <a:pPr algn="ctr"/>
              <a:r>
                <a:rPr lang="en-US" sz="1600"/>
                <a:t>Search</a:t>
              </a:r>
            </a:p>
          </p:txBody>
        </p:sp>
      </p:grpSp>
      <p:grpSp>
        <p:nvGrpSpPr>
          <p:cNvPr id="14" name="Group 57"/>
          <p:cNvGrpSpPr>
            <a:grpSpLocks/>
          </p:cNvGrpSpPr>
          <p:nvPr/>
        </p:nvGrpSpPr>
        <p:grpSpPr bwMode="auto">
          <a:xfrm>
            <a:off x="6553200" y="4876800"/>
            <a:ext cx="1371600" cy="609600"/>
            <a:chOff x="4128" y="3072"/>
            <a:chExt cx="864" cy="384"/>
          </a:xfrm>
        </p:grpSpPr>
        <p:sp>
          <p:nvSpPr>
            <p:cNvPr id="26648" name="AutoShape 58"/>
            <p:cNvSpPr>
              <a:spLocks noChangeArrowheads="1"/>
            </p:cNvSpPr>
            <p:nvPr/>
          </p:nvSpPr>
          <p:spPr bwMode="auto">
            <a:xfrm rot="1800000">
              <a:off x="4128"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6649" name="AutoShape 59"/>
            <p:cNvSpPr>
              <a:spLocks noChangeArrowheads="1"/>
            </p:cNvSpPr>
            <p:nvPr/>
          </p:nvSpPr>
          <p:spPr bwMode="auto">
            <a:xfrm rot="-1800000">
              <a:off x="4752"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15" name="Group 60"/>
          <p:cNvGrpSpPr>
            <a:grpSpLocks/>
          </p:cNvGrpSpPr>
          <p:nvPr/>
        </p:nvGrpSpPr>
        <p:grpSpPr bwMode="auto">
          <a:xfrm>
            <a:off x="5562600" y="1600200"/>
            <a:ext cx="1782763" cy="2286000"/>
            <a:chOff x="3504" y="1008"/>
            <a:chExt cx="1123" cy="1440"/>
          </a:xfrm>
        </p:grpSpPr>
        <p:grpSp>
          <p:nvGrpSpPr>
            <p:cNvPr id="26644" name="Group 61"/>
            <p:cNvGrpSpPr>
              <a:grpSpLocks/>
            </p:cNvGrpSpPr>
            <p:nvPr/>
          </p:nvGrpSpPr>
          <p:grpSpPr bwMode="auto">
            <a:xfrm>
              <a:off x="3504" y="1008"/>
              <a:ext cx="1123" cy="691"/>
              <a:chOff x="3504" y="1008"/>
              <a:chExt cx="1123" cy="691"/>
            </a:xfrm>
          </p:grpSpPr>
          <p:pic>
            <p:nvPicPr>
              <p:cNvPr id="26646" name="Picture 62" descr="MCj03871500000[1]"/>
              <p:cNvPicPr>
                <a:picLocks noChangeAspect="1" noChangeArrowheads="1"/>
              </p:cNvPicPr>
              <p:nvPr/>
            </p:nvPicPr>
            <p:blipFill>
              <a:blip r:embed="rId5"/>
              <a:srcRect/>
              <a:stretch>
                <a:fillRect/>
              </a:stretch>
            </p:blipFill>
            <p:spPr bwMode="auto">
              <a:xfrm>
                <a:off x="3504" y="1008"/>
                <a:ext cx="691" cy="691"/>
              </a:xfrm>
              <a:prstGeom prst="rect">
                <a:avLst/>
              </a:prstGeom>
              <a:noFill/>
              <a:ln w="9525">
                <a:noFill/>
                <a:miter lim="800000"/>
                <a:headEnd/>
                <a:tailEnd/>
              </a:ln>
            </p:spPr>
          </p:pic>
          <p:sp>
            <p:nvSpPr>
              <p:cNvPr id="26647" name="Text Box 63"/>
              <p:cNvSpPr txBox="1">
                <a:spLocks noChangeArrowheads="1"/>
              </p:cNvSpPr>
              <p:nvPr/>
            </p:nvSpPr>
            <p:spPr bwMode="auto">
              <a:xfrm>
                <a:off x="4164" y="1159"/>
                <a:ext cx="463" cy="250"/>
              </a:xfrm>
              <a:prstGeom prst="rect">
                <a:avLst/>
              </a:prstGeom>
              <a:noFill/>
              <a:ln w="9525">
                <a:noFill/>
                <a:miter lim="800000"/>
                <a:headEnd/>
                <a:tailEnd/>
              </a:ln>
            </p:spPr>
            <p:txBody>
              <a:bodyPr wrap="none">
                <a:prstTxWarp prst="textNoShape">
                  <a:avLst/>
                </a:prstTxWarp>
                <a:spAutoFit/>
              </a:bodyPr>
              <a:lstStyle/>
              <a:p>
                <a:pPr algn="r"/>
                <a:r>
                  <a:rPr lang="en-US" sz="2000"/>
                  <a:t>User</a:t>
                </a:r>
              </a:p>
            </p:txBody>
          </p:sp>
        </p:grpSp>
        <p:sp>
          <p:nvSpPr>
            <p:cNvPr id="26645" name="AutoShape 64"/>
            <p:cNvSpPr>
              <a:spLocks noChangeArrowheads="1"/>
            </p:cNvSpPr>
            <p:nvPr/>
          </p:nvSpPr>
          <p:spPr bwMode="auto">
            <a:xfrm>
              <a:off x="3696" y="1728"/>
              <a:ext cx="192" cy="720"/>
            </a:xfrm>
            <a:prstGeom prst="downArrow">
              <a:avLst>
                <a:gd name="adj1" fmla="val 50000"/>
                <a:gd name="adj2" fmla="val 93750"/>
              </a:avLst>
            </a:prstGeom>
            <a:noFill/>
            <a:ln w="9525">
              <a:solidFill>
                <a:schemeClr val="tx1"/>
              </a:solidFill>
              <a:miter lim="800000"/>
              <a:headEnd/>
              <a:tailEnd/>
            </a:ln>
          </p:spPr>
          <p:txBody>
            <a:bodyPr wrap="none" anchor="ctr">
              <a:prstTxWarp prst="textNoShape">
                <a:avLst/>
              </a:prstTxWarp>
            </a:bodyPr>
            <a:lstStyle/>
            <a:p>
              <a:endParaRPr lang="en-US"/>
            </a:p>
          </p:txBody>
        </p:sp>
      </p:grpSp>
      <p:sp>
        <p:nvSpPr>
          <p:cNvPr id="26639" name="TextBox 4"/>
          <p:cNvSpPr txBox="1">
            <a:spLocks noChangeArrowheads="1"/>
          </p:cNvSpPr>
          <p:nvPr/>
        </p:nvSpPr>
        <p:spPr bwMode="auto">
          <a:xfrm>
            <a:off x="7620000" y="-33338"/>
            <a:ext cx="1296988"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19.4.1</a:t>
            </a:r>
          </a:p>
        </p:txBody>
      </p:sp>
      <p:sp>
        <p:nvSpPr>
          <p:cNvPr id="1091" name="Text Box 67"/>
          <p:cNvSpPr txBox="1">
            <a:spLocks noChangeArrowheads="1"/>
          </p:cNvSpPr>
          <p:nvPr/>
        </p:nvSpPr>
        <p:spPr bwMode="auto">
          <a:xfrm>
            <a:off x="1447800" y="47244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links</a:t>
            </a:r>
          </a:p>
        </p:txBody>
      </p:sp>
      <p:sp>
        <p:nvSpPr>
          <p:cNvPr id="1092" name="Text Box 68"/>
          <p:cNvSpPr txBox="1">
            <a:spLocks noChangeArrowheads="1"/>
          </p:cNvSpPr>
          <p:nvPr/>
        </p:nvSpPr>
        <p:spPr bwMode="auto">
          <a:xfrm>
            <a:off x="6400800" y="3505200"/>
            <a:ext cx="1371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queries</a:t>
            </a:r>
          </a:p>
        </p:txBody>
      </p:sp>
      <p:sp>
        <p:nvSpPr>
          <p:cNvPr id="1094" name="Freeform 70"/>
          <p:cNvSpPr>
            <a:spLocks/>
          </p:cNvSpPr>
          <p:nvPr/>
        </p:nvSpPr>
        <p:spPr bwMode="auto">
          <a:xfrm>
            <a:off x="195263" y="1139825"/>
            <a:ext cx="3881437" cy="5118100"/>
          </a:xfrm>
          <a:custGeom>
            <a:avLst/>
            <a:gdLst/>
            <a:ahLst/>
            <a:cxnLst>
              <a:cxn ang="0">
                <a:pos x="257" y="265"/>
              </a:cxn>
              <a:cxn ang="0">
                <a:pos x="273" y="180"/>
              </a:cxn>
              <a:cxn ang="0">
                <a:pos x="379" y="112"/>
              </a:cxn>
              <a:cxn ang="0">
                <a:pos x="649" y="27"/>
              </a:cxn>
              <a:cxn ang="0">
                <a:pos x="833" y="11"/>
              </a:cxn>
              <a:cxn ang="0">
                <a:pos x="971" y="38"/>
              </a:cxn>
              <a:cxn ang="0">
                <a:pos x="1077" y="64"/>
              </a:cxn>
              <a:cxn ang="0">
                <a:pos x="1156" y="91"/>
              </a:cxn>
              <a:cxn ang="0">
                <a:pos x="1203" y="117"/>
              </a:cxn>
              <a:cxn ang="0">
                <a:pos x="1568" y="297"/>
              </a:cxn>
              <a:cxn ang="0">
                <a:pos x="1843" y="408"/>
              </a:cxn>
              <a:cxn ang="0">
                <a:pos x="2059" y="524"/>
              </a:cxn>
              <a:cxn ang="0">
                <a:pos x="2160" y="603"/>
              </a:cxn>
              <a:cxn ang="0">
                <a:pos x="2239" y="698"/>
              </a:cxn>
              <a:cxn ang="0">
                <a:pos x="2281" y="762"/>
              </a:cxn>
              <a:cxn ang="0">
                <a:pos x="2445" y="978"/>
              </a:cxn>
              <a:cxn ang="0">
                <a:pos x="2382" y="1005"/>
              </a:cxn>
              <a:cxn ang="0">
                <a:pos x="2292" y="1163"/>
              </a:cxn>
              <a:cxn ang="0">
                <a:pos x="2271" y="1227"/>
              </a:cxn>
              <a:cxn ang="0">
                <a:pos x="2176" y="1433"/>
              </a:cxn>
              <a:cxn ang="0">
                <a:pos x="2149" y="1470"/>
              </a:cxn>
              <a:cxn ang="0">
                <a:pos x="2118" y="1528"/>
              </a:cxn>
              <a:cxn ang="0">
                <a:pos x="2070" y="1634"/>
              </a:cxn>
              <a:cxn ang="0">
                <a:pos x="2017" y="1750"/>
              </a:cxn>
              <a:cxn ang="0">
                <a:pos x="1943" y="1882"/>
              </a:cxn>
              <a:cxn ang="0">
                <a:pos x="1885" y="1966"/>
              </a:cxn>
              <a:cxn ang="0">
                <a:pos x="1853" y="2014"/>
              </a:cxn>
              <a:cxn ang="0">
                <a:pos x="1806" y="2093"/>
              </a:cxn>
              <a:cxn ang="0">
                <a:pos x="1647" y="2363"/>
              </a:cxn>
              <a:cxn ang="0">
                <a:pos x="1610" y="2426"/>
              </a:cxn>
              <a:cxn ang="0">
                <a:pos x="1589" y="2474"/>
              </a:cxn>
              <a:cxn ang="0">
                <a:pos x="1573" y="2484"/>
              </a:cxn>
              <a:cxn ang="0">
                <a:pos x="1552" y="2532"/>
              </a:cxn>
              <a:cxn ang="0">
                <a:pos x="1409" y="2749"/>
              </a:cxn>
              <a:cxn ang="0">
                <a:pos x="1325" y="2870"/>
              </a:cxn>
              <a:cxn ang="0">
                <a:pos x="907" y="3192"/>
              </a:cxn>
              <a:cxn ang="0">
                <a:pos x="833" y="3214"/>
              </a:cxn>
              <a:cxn ang="0">
                <a:pos x="728" y="3224"/>
              </a:cxn>
              <a:cxn ang="0">
                <a:pos x="501" y="3192"/>
              </a:cxn>
              <a:cxn ang="0">
                <a:pos x="416" y="3145"/>
              </a:cxn>
              <a:cxn ang="0">
                <a:pos x="358" y="3103"/>
              </a:cxn>
              <a:cxn ang="0">
                <a:pos x="220" y="2965"/>
              </a:cxn>
              <a:cxn ang="0">
                <a:pos x="168" y="2891"/>
              </a:cxn>
              <a:cxn ang="0">
                <a:pos x="115" y="2791"/>
              </a:cxn>
              <a:cxn ang="0">
                <a:pos x="36" y="1602"/>
              </a:cxn>
              <a:cxn ang="0">
                <a:pos x="99" y="904"/>
              </a:cxn>
              <a:cxn ang="0">
                <a:pos x="226" y="630"/>
              </a:cxn>
              <a:cxn ang="0">
                <a:pos x="294" y="328"/>
              </a:cxn>
              <a:cxn ang="0">
                <a:pos x="263" y="143"/>
              </a:cxn>
              <a:cxn ang="0">
                <a:pos x="252" y="96"/>
              </a:cxn>
            </a:cxnLst>
            <a:rect l="0" t="0" r="r" b="b"/>
            <a:pathLst>
              <a:path w="2445" h="3224">
                <a:moveTo>
                  <a:pt x="257" y="265"/>
                </a:moveTo>
                <a:cubicBezTo>
                  <a:pt x="259" y="248"/>
                  <a:pt x="256" y="201"/>
                  <a:pt x="273" y="180"/>
                </a:cubicBezTo>
                <a:cubicBezTo>
                  <a:pt x="299" y="149"/>
                  <a:pt x="343" y="129"/>
                  <a:pt x="379" y="112"/>
                </a:cubicBezTo>
                <a:cubicBezTo>
                  <a:pt x="464" y="72"/>
                  <a:pt x="555" y="36"/>
                  <a:pt x="649" y="27"/>
                </a:cubicBezTo>
                <a:cubicBezTo>
                  <a:pt x="721" y="0"/>
                  <a:pt x="745" y="7"/>
                  <a:pt x="833" y="11"/>
                </a:cubicBezTo>
                <a:cubicBezTo>
                  <a:pt x="882" y="17"/>
                  <a:pt x="924" y="26"/>
                  <a:pt x="971" y="38"/>
                </a:cubicBezTo>
                <a:cubicBezTo>
                  <a:pt x="1006" y="47"/>
                  <a:pt x="1077" y="64"/>
                  <a:pt x="1077" y="64"/>
                </a:cubicBezTo>
                <a:cubicBezTo>
                  <a:pt x="1127" y="90"/>
                  <a:pt x="1062" y="58"/>
                  <a:pt x="1156" y="91"/>
                </a:cubicBezTo>
                <a:cubicBezTo>
                  <a:pt x="1173" y="97"/>
                  <a:pt x="1187" y="110"/>
                  <a:pt x="1203" y="117"/>
                </a:cubicBezTo>
                <a:cubicBezTo>
                  <a:pt x="1327" y="172"/>
                  <a:pt x="1445" y="241"/>
                  <a:pt x="1568" y="297"/>
                </a:cubicBezTo>
                <a:cubicBezTo>
                  <a:pt x="1658" y="338"/>
                  <a:pt x="1754" y="367"/>
                  <a:pt x="1843" y="408"/>
                </a:cubicBezTo>
                <a:cubicBezTo>
                  <a:pt x="1913" y="441"/>
                  <a:pt x="2000" y="473"/>
                  <a:pt x="2059" y="524"/>
                </a:cubicBezTo>
                <a:cubicBezTo>
                  <a:pt x="2091" y="552"/>
                  <a:pt x="2160" y="603"/>
                  <a:pt x="2160" y="603"/>
                </a:cubicBezTo>
                <a:cubicBezTo>
                  <a:pt x="2182" y="639"/>
                  <a:pt x="2212" y="665"/>
                  <a:pt x="2239" y="698"/>
                </a:cubicBezTo>
                <a:cubicBezTo>
                  <a:pt x="2324" y="799"/>
                  <a:pt x="2186" y="637"/>
                  <a:pt x="2281" y="762"/>
                </a:cubicBezTo>
                <a:cubicBezTo>
                  <a:pt x="2336" y="834"/>
                  <a:pt x="2397" y="901"/>
                  <a:pt x="2445" y="978"/>
                </a:cubicBezTo>
                <a:cubicBezTo>
                  <a:pt x="2424" y="992"/>
                  <a:pt x="2400" y="987"/>
                  <a:pt x="2382" y="1005"/>
                </a:cubicBezTo>
                <a:cubicBezTo>
                  <a:pt x="2342" y="1045"/>
                  <a:pt x="2311" y="1110"/>
                  <a:pt x="2292" y="1163"/>
                </a:cubicBezTo>
                <a:cubicBezTo>
                  <a:pt x="2284" y="1184"/>
                  <a:pt x="2284" y="1208"/>
                  <a:pt x="2271" y="1227"/>
                </a:cubicBezTo>
                <a:cubicBezTo>
                  <a:pt x="2228" y="1289"/>
                  <a:pt x="2213" y="1368"/>
                  <a:pt x="2176" y="1433"/>
                </a:cubicBezTo>
                <a:cubicBezTo>
                  <a:pt x="2168" y="1446"/>
                  <a:pt x="2157" y="1457"/>
                  <a:pt x="2149" y="1470"/>
                </a:cubicBezTo>
                <a:cubicBezTo>
                  <a:pt x="2138" y="1489"/>
                  <a:pt x="2128" y="1508"/>
                  <a:pt x="2118" y="1528"/>
                </a:cubicBezTo>
                <a:cubicBezTo>
                  <a:pt x="2100" y="1563"/>
                  <a:pt x="2089" y="1599"/>
                  <a:pt x="2070" y="1634"/>
                </a:cubicBezTo>
                <a:cubicBezTo>
                  <a:pt x="2049" y="1672"/>
                  <a:pt x="2036" y="1712"/>
                  <a:pt x="2017" y="1750"/>
                </a:cubicBezTo>
                <a:cubicBezTo>
                  <a:pt x="1995" y="1795"/>
                  <a:pt x="1966" y="1837"/>
                  <a:pt x="1943" y="1882"/>
                </a:cubicBezTo>
                <a:cubicBezTo>
                  <a:pt x="1927" y="1912"/>
                  <a:pt x="1904" y="1938"/>
                  <a:pt x="1885" y="1966"/>
                </a:cubicBezTo>
                <a:cubicBezTo>
                  <a:pt x="1874" y="1982"/>
                  <a:pt x="1853" y="2014"/>
                  <a:pt x="1853" y="2014"/>
                </a:cubicBezTo>
                <a:cubicBezTo>
                  <a:pt x="1843" y="2045"/>
                  <a:pt x="1822" y="2066"/>
                  <a:pt x="1806" y="2093"/>
                </a:cubicBezTo>
                <a:cubicBezTo>
                  <a:pt x="1754" y="2183"/>
                  <a:pt x="1698" y="2273"/>
                  <a:pt x="1647" y="2363"/>
                </a:cubicBezTo>
                <a:cubicBezTo>
                  <a:pt x="1607" y="2433"/>
                  <a:pt x="1645" y="2391"/>
                  <a:pt x="1610" y="2426"/>
                </a:cubicBezTo>
                <a:cubicBezTo>
                  <a:pt x="1603" y="2442"/>
                  <a:pt x="1598" y="2459"/>
                  <a:pt x="1589" y="2474"/>
                </a:cubicBezTo>
                <a:cubicBezTo>
                  <a:pt x="1586" y="2479"/>
                  <a:pt x="1576" y="2479"/>
                  <a:pt x="1573" y="2484"/>
                </a:cubicBezTo>
                <a:cubicBezTo>
                  <a:pt x="1564" y="2499"/>
                  <a:pt x="1560" y="2517"/>
                  <a:pt x="1552" y="2532"/>
                </a:cubicBezTo>
                <a:cubicBezTo>
                  <a:pt x="1510" y="2608"/>
                  <a:pt x="1453" y="2674"/>
                  <a:pt x="1409" y="2749"/>
                </a:cubicBezTo>
                <a:cubicBezTo>
                  <a:pt x="1387" y="2786"/>
                  <a:pt x="1362" y="2847"/>
                  <a:pt x="1325" y="2870"/>
                </a:cubicBezTo>
                <a:cubicBezTo>
                  <a:pt x="1225" y="3020"/>
                  <a:pt x="1094" y="3163"/>
                  <a:pt x="907" y="3192"/>
                </a:cubicBezTo>
                <a:cubicBezTo>
                  <a:pt x="884" y="3201"/>
                  <a:pt x="857" y="3211"/>
                  <a:pt x="833" y="3214"/>
                </a:cubicBezTo>
                <a:cubicBezTo>
                  <a:pt x="798" y="3219"/>
                  <a:pt x="728" y="3224"/>
                  <a:pt x="728" y="3224"/>
                </a:cubicBezTo>
                <a:cubicBezTo>
                  <a:pt x="679" y="3220"/>
                  <a:pt x="564" y="3221"/>
                  <a:pt x="501" y="3192"/>
                </a:cubicBezTo>
                <a:cubicBezTo>
                  <a:pt x="472" y="3178"/>
                  <a:pt x="416" y="3145"/>
                  <a:pt x="416" y="3145"/>
                </a:cubicBezTo>
                <a:cubicBezTo>
                  <a:pt x="401" y="3123"/>
                  <a:pt x="383" y="3111"/>
                  <a:pt x="358" y="3103"/>
                </a:cubicBezTo>
                <a:cubicBezTo>
                  <a:pt x="312" y="3057"/>
                  <a:pt x="266" y="3011"/>
                  <a:pt x="220" y="2965"/>
                </a:cubicBezTo>
                <a:cubicBezTo>
                  <a:pt x="199" y="2944"/>
                  <a:pt x="189" y="2913"/>
                  <a:pt x="168" y="2891"/>
                </a:cubicBezTo>
                <a:cubicBezTo>
                  <a:pt x="151" y="2854"/>
                  <a:pt x="135" y="2826"/>
                  <a:pt x="115" y="2791"/>
                </a:cubicBezTo>
                <a:cubicBezTo>
                  <a:pt x="56" y="2411"/>
                  <a:pt x="47" y="1985"/>
                  <a:pt x="36" y="1602"/>
                </a:cubicBezTo>
                <a:cubicBezTo>
                  <a:pt x="37" y="1485"/>
                  <a:pt x="0" y="1049"/>
                  <a:pt x="99" y="904"/>
                </a:cubicBezTo>
                <a:cubicBezTo>
                  <a:pt x="131" y="809"/>
                  <a:pt x="190" y="723"/>
                  <a:pt x="226" y="630"/>
                </a:cubicBezTo>
                <a:cubicBezTo>
                  <a:pt x="264" y="533"/>
                  <a:pt x="284" y="431"/>
                  <a:pt x="294" y="328"/>
                </a:cubicBezTo>
                <a:cubicBezTo>
                  <a:pt x="291" y="269"/>
                  <a:pt x="296" y="196"/>
                  <a:pt x="263" y="143"/>
                </a:cubicBezTo>
                <a:cubicBezTo>
                  <a:pt x="252" y="99"/>
                  <a:pt x="252" y="115"/>
                  <a:pt x="252" y="96"/>
                </a:cubicBezTo>
              </a:path>
            </a:pathLst>
          </a:custGeom>
          <a:gradFill rotWithShape="1">
            <a:gsLst>
              <a:gs pos="0">
                <a:schemeClr val="accent1">
                  <a:alpha val="33000"/>
                </a:schemeClr>
              </a:gs>
              <a:gs pos="100000">
                <a:schemeClr val="accent1">
                  <a:gamma/>
                  <a:shade val="46275"/>
                  <a:invGamma/>
                  <a:alpha val="33000"/>
                </a:schemeClr>
              </a:gs>
            </a:gsLst>
            <a:lin ang="5400000" scaled="1"/>
          </a:gradFill>
          <a:ln w="9525" cap="flat" cmpd="sng">
            <a:no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
        <p:nvSpPr>
          <p:cNvPr id="1095" name="Freeform 71"/>
          <p:cNvSpPr>
            <a:spLocks/>
          </p:cNvSpPr>
          <p:nvPr/>
        </p:nvSpPr>
        <p:spPr bwMode="auto">
          <a:xfrm>
            <a:off x="4975225" y="377825"/>
            <a:ext cx="4268788" cy="4932363"/>
          </a:xfrm>
          <a:custGeom>
            <a:avLst/>
            <a:gdLst/>
            <a:ahLst/>
            <a:cxnLst>
              <a:cxn ang="0">
                <a:pos x="100" y="1014"/>
              </a:cxn>
              <a:cxn ang="0">
                <a:pos x="243" y="676"/>
              </a:cxn>
              <a:cxn ang="0">
                <a:pos x="301" y="571"/>
              </a:cxn>
              <a:cxn ang="0">
                <a:pos x="354" y="475"/>
              </a:cxn>
              <a:cxn ang="0">
                <a:pos x="396" y="433"/>
              </a:cxn>
              <a:cxn ang="0">
                <a:pos x="459" y="370"/>
              </a:cxn>
              <a:cxn ang="0">
                <a:pos x="533" y="306"/>
              </a:cxn>
              <a:cxn ang="0">
                <a:pos x="718" y="222"/>
              </a:cxn>
              <a:cxn ang="0">
                <a:pos x="1315" y="21"/>
              </a:cxn>
              <a:cxn ang="0">
                <a:pos x="1495" y="0"/>
              </a:cxn>
              <a:cxn ang="0">
                <a:pos x="1659" y="5"/>
              </a:cxn>
              <a:cxn ang="0">
                <a:pos x="1707" y="21"/>
              </a:cxn>
              <a:cxn ang="0">
                <a:pos x="1913" y="84"/>
              </a:cxn>
              <a:cxn ang="0">
                <a:pos x="2182" y="227"/>
              </a:cxn>
              <a:cxn ang="0">
                <a:pos x="2314" y="312"/>
              </a:cxn>
              <a:cxn ang="0">
                <a:pos x="2393" y="407"/>
              </a:cxn>
              <a:cxn ang="0">
                <a:pos x="2526" y="819"/>
              </a:cxn>
              <a:cxn ang="0">
                <a:pos x="2578" y="999"/>
              </a:cxn>
              <a:cxn ang="0">
                <a:pos x="2584" y="1046"/>
              </a:cxn>
              <a:cxn ang="0">
                <a:pos x="2600" y="1088"/>
              </a:cxn>
              <a:cxn ang="0">
                <a:pos x="2621" y="1384"/>
              </a:cxn>
              <a:cxn ang="0">
                <a:pos x="2652" y="2383"/>
              </a:cxn>
              <a:cxn ang="0">
                <a:pos x="2610" y="2943"/>
              </a:cxn>
              <a:cxn ang="0">
                <a:pos x="2541" y="3022"/>
              </a:cxn>
              <a:cxn ang="0">
                <a:pos x="2404" y="3065"/>
              </a:cxn>
              <a:cxn ang="0">
                <a:pos x="2261" y="3107"/>
              </a:cxn>
              <a:cxn ang="0">
                <a:pos x="1796" y="3086"/>
              </a:cxn>
              <a:cxn ang="0">
                <a:pos x="1231" y="3028"/>
              </a:cxn>
              <a:cxn ang="0">
                <a:pos x="1109" y="3012"/>
              </a:cxn>
              <a:cxn ang="0">
                <a:pos x="835" y="2954"/>
              </a:cxn>
              <a:cxn ang="0">
                <a:pos x="650" y="2917"/>
              </a:cxn>
              <a:cxn ang="0">
                <a:pos x="211" y="2811"/>
              </a:cxn>
              <a:cxn ang="0">
                <a:pos x="68" y="2716"/>
              </a:cxn>
              <a:cxn ang="0">
                <a:pos x="16" y="2383"/>
              </a:cxn>
              <a:cxn ang="0">
                <a:pos x="0" y="2262"/>
              </a:cxn>
              <a:cxn ang="0">
                <a:pos x="26" y="1532"/>
              </a:cxn>
              <a:cxn ang="0">
                <a:pos x="74" y="1226"/>
              </a:cxn>
              <a:cxn ang="0">
                <a:pos x="84" y="1062"/>
              </a:cxn>
              <a:cxn ang="0">
                <a:pos x="100" y="983"/>
              </a:cxn>
            </a:cxnLst>
            <a:rect l="0" t="0" r="r" b="b"/>
            <a:pathLst>
              <a:path w="2689" h="3107">
                <a:moveTo>
                  <a:pt x="100" y="1014"/>
                </a:moveTo>
                <a:cubicBezTo>
                  <a:pt x="112" y="912"/>
                  <a:pt x="197" y="768"/>
                  <a:pt x="243" y="676"/>
                </a:cubicBezTo>
                <a:cubicBezTo>
                  <a:pt x="294" y="574"/>
                  <a:pt x="260" y="610"/>
                  <a:pt x="301" y="571"/>
                </a:cubicBezTo>
                <a:cubicBezTo>
                  <a:pt x="315" y="543"/>
                  <a:pt x="334" y="500"/>
                  <a:pt x="354" y="475"/>
                </a:cubicBezTo>
                <a:cubicBezTo>
                  <a:pt x="366" y="459"/>
                  <a:pt x="384" y="448"/>
                  <a:pt x="396" y="433"/>
                </a:cubicBezTo>
                <a:cubicBezTo>
                  <a:pt x="405" y="404"/>
                  <a:pt x="436" y="388"/>
                  <a:pt x="459" y="370"/>
                </a:cubicBezTo>
                <a:cubicBezTo>
                  <a:pt x="485" y="350"/>
                  <a:pt x="508" y="327"/>
                  <a:pt x="533" y="306"/>
                </a:cubicBezTo>
                <a:cubicBezTo>
                  <a:pt x="563" y="280"/>
                  <a:pt x="669" y="234"/>
                  <a:pt x="718" y="222"/>
                </a:cubicBezTo>
                <a:cubicBezTo>
                  <a:pt x="889" y="104"/>
                  <a:pt x="1110" y="43"/>
                  <a:pt x="1315" y="21"/>
                </a:cubicBezTo>
                <a:cubicBezTo>
                  <a:pt x="1374" y="8"/>
                  <a:pt x="1495" y="0"/>
                  <a:pt x="1495" y="0"/>
                </a:cubicBezTo>
                <a:cubicBezTo>
                  <a:pt x="1550" y="2"/>
                  <a:pt x="1605" y="0"/>
                  <a:pt x="1659" y="5"/>
                </a:cubicBezTo>
                <a:cubicBezTo>
                  <a:pt x="1676" y="7"/>
                  <a:pt x="1691" y="17"/>
                  <a:pt x="1707" y="21"/>
                </a:cubicBezTo>
                <a:cubicBezTo>
                  <a:pt x="1777" y="40"/>
                  <a:pt x="1843" y="63"/>
                  <a:pt x="1913" y="84"/>
                </a:cubicBezTo>
                <a:cubicBezTo>
                  <a:pt x="1994" y="144"/>
                  <a:pt x="2096" y="175"/>
                  <a:pt x="2182" y="227"/>
                </a:cubicBezTo>
                <a:cubicBezTo>
                  <a:pt x="2227" y="254"/>
                  <a:pt x="2267" y="288"/>
                  <a:pt x="2314" y="312"/>
                </a:cubicBezTo>
                <a:cubicBezTo>
                  <a:pt x="2339" y="346"/>
                  <a:pt x="2371" y="371"/>
                  <a:pt x="2393" y="407"/>
                </a:cubicBezTo>
                <a:cubicBezTo>
                  <a:pt x="2411" y="548"/>
                  <a:pt x="2456" y="694"/>
                  <a:pt x="2526" y="819"/>
                </a:cubicBezTo>
                <a:cubicBezTo>
                  <a:pt x="2540" y="879"/>
                  <a:pt x="2559" y="940"/>
                  <a:pt x="2578" y="999"/>
                </a:cubicBezTo>
                <a:cubicBezTo>
                  <a:pt x="2580" y="1015"/>
                  <a:pt x="2580" y="1031"/>
                  <a:pt x="2584" y="1046"/>
                </a:cubicBezTo>
                <a:cubicBezTo>
                  <a:pt x="2588" y="1061"/>
                  <a:pt x="2597" y="1073"/>
                  <a:pt x="2600" y="1088"/>
                </a:cubicBezTo>
                <a:cubicBezTo>
                  <a:pt x="2618" y="1184"/>
                  <a:pt x="2610" y="1287"/>
                  <a:pt x="2621" y="1384"/>
                </a:cubicBezTo>
                <a:cubicBezTo>
                  <a:pt x="2637" y="1717"/>
                  <a:pt x="2638" y="2050"/>
                  <a:pt x="2652" y="2383"/>
                </a:cubicBezTo>
                <a:cubicBezTo>
                  <a:pt x="2650" y="2503"/>
                  <a:pt x="2689" y="2793"/>
                  <a:pt x="2610" y="2943"/>
                </a:cubicBezTo>
                <a:cubicBezTo>
                  <a:pt x="2603" y="2989"/>
                  <a:pt x="2590" y="3013"/>
                  <a:pt x="2541" y="3022"/>
                </a:cubicBezTo>
                <a:cubicBezTo>
                  <a:pt x="2496" y="3040"/>
                  <a:pt x="2452" y="3056"/>
                  <a:pt x="2404" y="3065"/>
                </a:cubicBezTo>
                <a:cubicBezTo>
                  <a:pt x="2361" y="3087"/>
                  <a:pt x="2309" y="3098"/>
                  <a:pt x="2261" y="3107"/>
                </a:cubicBezTo>
                <a:cubicBezTo>
                  <a:pt x="2104" y="3101"/>
                  <a:pt x="1952" y="3092"/>
                  <a:pt x="1796" y="3086"/>
                </a:cubicBezTo>
                <a:cubicBezTo>
                  <a:pt x="1609" y="3064"/>
                  <a:pt x="1419" y="3040"/>
                  <a:pt x="1231" y="3028"/>
                </a:cubicBezTo>
                <a:cubicBezTo>
                  <a:pt x="1120" y="3005"/>
                  <a:pt x="1242" y="3028"/>
                  <a:pt x="1109" y="3012"/>
                </a:cubicBezTo>
                <a:cubicBezTo>
                  <a:pt x="1016" y="3001"/>
                  <a:pt x="928" y="2963"/>
                  <a:pt x="835" y="2954"/>
                </a:cubicBezTo>
                <a:cubicBezTo>
                  <a:pt x="770" y="2930"/>
                  <a:pt x="717" y="2922"/>
                  <a:pt x="650" y="2917"/>
                </a:cubicBezTo>
                <a:cubicBezTo>
                  <a:pt x="505" y="2880"/>
                  <a:pt x="360" y="2825"/>
                  <a:pt x="211" y="2811"/>
                </a:cubicBezTo>
                <a:cubicBezTo>
                  <a:pt x="142" y="2790"/>
                  <a:pt x="103" y="2786"/>
                  <a:pt x="68" y="2716"/>
                </a:cubicBezTo>
                <a:cubicBezTo>
                  <a:pt x="42" y="2606"/>
                  <a:pt x="42" y="2493"/>
                  <a:pt x="16" y="2383"/>
                </a:cubicBezTo>
                <a:cubicBezTo>
                  <a:pt x="12" y="2341"/>
                  <a:pt x="4" y="2304"/>
                  <a:pt x="0" y="2262"/>
                </a:cubicBezTo>
                <a:cubicBezTo>
                  <a:pt x="4" y="2018"/>
                  <a:pt x="3" y="1775"/>
                  <a:pt x="26" y="1532"/>
                </a:cubicBezTo>
                <a:cubicBezTo>
                  <a:pt x="36" y="1429"/>
                  <a:pt x="37" y="1324"/>
                  <a:pt x="74" y="1226"/>
                </a:cubicBezTo>
                <a:cubicBezTo>
                  <a:pt x="76" y="1171"/>
                  <a:pt x="72" y="1116"/>
                  <a:pt x="84" y="1062"/>
                </a:cubicBezTo>
                <a:cubicBezTo>
                  <a:pt x="91" y="1030"/>
                  <a:pt x="100" y="1017"/>
                  <a:pt x="100" y="983"/>
                </a:cubicBezTo>
              </a:path>
            </a:pathLst>
          </a:custGeom>
          <a:gradFill rotWithShape="1">
            <a:gsLst>
              <a:gs pos="0">
                <a:schemeClr val="folHlink">
                  <a:alpha val="46001"/>
                </a:schemeClr>
              </a:gs>
              <a:gs pos="100000">
                <a:schemeClr val="folHlink">
                  <a:gamma/>
                  <a:tint val="50980"/>
                  <a:invGamma/>
                  <a:alpha val="32001"/>
                </a:schemeClr>
              </a:gs>
            </a:gsLst>
            <a:lin ang="5400000" scaled="1"/>
          </a:gradFill>
          <a:ln w="9525" cap="flat" cmpd="sng">
            <a:solidFill>
              <a:schemeClr val="tx1"/>
            </a:solid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46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946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91"/>
                                        </p:tgtEl>
                                        <p:attrNameLst>
                                          <p:attrName>style.visibility</p:attrName>
                                        </p:attrNameLst>
                                      </p:cBhvr>
                                      <p:to>
                                        <p:strVal val="visible"/>
                                      </p:to>
                                    </p:set>
                                    <p:animEffect transition="in" filter="blinds(horizontal)">
                                      <p:cBhvr>
                                        <p:cTn id="43" dur="500"/>
                                        <p:tgtEl>
                                          <p:spTgt spid="109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092"/>
                                        </p:tgtEl>
                                        <p:attrNameLst>
                                          <p:attrName>style.visibility</p:attrName>
                                        </p:attrNameLst>
                                      </p:cBhvr>
                                      <p:to>
                                        <p:strVal val="visible"/>
                                      </p:to>
                                    </p:set>
                                    <p:animEffect transition="in" filter="blinds(horizontal)">
                                      <p:cBhvr>
                                        <p:cTn id="48" dur="500"/>
                                        <p:tgtEl>
                                          <p:spTgt spid="109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094"/>
                                        </p:tgtEl>
                                        <p:attrNameLst>
                                          <p:attrName>style.visibility</p:attrName>
                                        </p:attrNameLst>
                                      </p:cBhvr>
                                      <p:to>
                                        <p:strVal val="visible"/>
                                      </p:to>
                                    </p:set>
                                    <p:animEffect transition="in" filter="blinds(horizontal)">
                                      <p:cBhvr>
                                        <p:cTn id="53" dur="500"/>
                                        <p:tgtEl>
                                          <p:spTgt spid="1094"/>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095"/>
                                        </p:tgtEl>
                                        <p:attrNameLst>
                                          <p:attrName>style.visibility</p:attrName>
                                        </p:attrNameLst>
                                      </p:cBhvr>
                                      <p:to>
                                        <p:strVal val="visible"/>
                                      </p:to>
                                    </p:set>
                                    <p:animEffect transition="in" filter="box(in)">
                                      <p:cBhvr>
                                        <p:cTn id="58" dur="500"/>
                                        <p:tgtEl>
                                          <p:spTgt spid="1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4658" grpId="0" animBg="1"/>
      <p:bldP spid="1091" grpId="0"/>
      <p:bldP spid="1092" grpId="0"/>
      <p:bldP spid="1094" grpId="0" animBg="1"/>
      <p:bldP spid="1095" grpId="0" animBg="1"/>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1"/>
          <p:cNvSpPr>
            <a:spLocks noGrp="1"/>
          </p:cNvSpPr>
          <p:nvPr>
            <p:ph type="sldNum" sz="quarter" idx="10"/>
          </p:nvPr>
        </p:nvSpPr>
        <p:spPr/>
        <p:txBody>
          <a:bodyPr/>
          <a:lstStyle/>
          <a:p>
            <a:pPr>
              <a:defRPr/>
            </a:pPr>
            <a:fld id="{9BC4DEE7-AC2F-FB42-9C73-1734A7D8F868}" type="slidenum">
              <a:rPr lang="en-US" altLang="zh-CN"/>
              <a:pPr>
                <a:defRPr/>
              </a:pPr>
              <a:t>50</a:t>
            </a:fld>
            <a:r>
              <a:rPr lang="en-US" altLang="zh-CN"/>
              <a:t> </a:t>
            </a:r>
            <a:endParaRPr lang="en-US">
              <a:ea typeface="Arial Unicode MS" charset="0"/>
              <a:cs typeface="Arial Unicode MS" charset="0"/>
            </a:endParaRPr>
          </a:p>
        </p:txBody>
      </p:sp>
      <p:sp>
        <p:nvSpPr>
          <p:cNvPr id="68611" name="Rectangle 2"/>
          <p:cNvSpPr>
            <a:spLocks noGrp="1" noChangeArrowheads="1"/>
          </p:cNvSpPr>
          <p:nvPr>
            <p:ph type="title" idx="4294967295"/>
          </p:nvPr>
        </p:nvSpPr>
        <p:spPr/>
        <p:txBody>
          <a:bodyPr anchor="b"/>
          <a:lstStyle/>
          <a:p>
            <a:pPr eaLnBrk="1" hangingPunct="1"/>
            <a:r>
              <a:rPr lang="en-US" sz="2600" dirty="0"/>
              <a:t>Users’ empirical evaluation of </a:t>
            </a:r>
            <a:r>
              <a:rPr lang="en-US" sz="2600" dirty="0" smtClean="0"/>
              <a:t>results (cont.)</a:t>
            </a:r>
            <a:endParaRPr lang="en-US" sz="2600" dirty="0"/>
          </a:p>
        </p:txBody>
      </p:sp>
      <p:sp>
        <p:nvSpPr>
          <p:cNvPr id="803843" name="Rectangle 3"/>
          <p:cNvSpPr>
            <a:spLocks noGrp="1" noChangeArrowheads="1"/>
          </p:cNvSpPr>
          <p:nvPr>
            <p:ph type="body" idx="4294967295"/>
          </p:nvPr>
        </p:nvSpPr>
        <p:spPr>
          <a:xfrm>
            <a:off x="612775" y="1293813"/>
            <a:ext cx="7842250" cy="5030787"/>
          </a:xfrm>
        </p:spPr>
        <p:txBody>
          <a:bodyPr/>
          <a:lstStyle/>
          <a:p>
            <a:pPr eaLnBrk="1" hangingPunct="1"/>
            <a:r>
              <a:rPr lang="en-US" sz="2000" dirty="0" smtClean="0"/>
              <a:t>On the web, precision is more important than recall.</a:t>
            </a:r>
          </a:p>
          <a:p>
            <a:pPr lvl="1" eaLnBrk="1" hangingPunct="1">
              <a:lnSpc>
                <a:spcPct val="80000"/>
              </a:lnSpc>
            </a:pPr>
            <a:r>
              <a:rPr lang="en-US" sz="1800" dirty="0" smtClean="0"/>
              <a:t>Precision is relative to the top </a:t>
            </a:r>
            <a:r>
              <a:rPr lang="en-US" sz="1800" dirty="0" err="1" smtClean="0"/>
              <a:t>k</a:t>
            </a:r>
            <a:r>
              <a:rPr lang="en-US" sz="1800" dirty="0" smtClean="0"/>
              <a:t> </a:t>
            </a:r>
            <a:r>
              <a:rPr lang="en-US" sz="1800" dirty="0" smtClean="0"/>
              <a:t>results</a:t>
            </a:r>
            <a:endParaRPr lang="en-US" sz="1800" dirty="0" smtClean="0"/>
          </a:p>
          <a:p>
            <a:pPr lvl="1" eaLnBrk="1" hangingPunct="1">
              <a:lnSpc>
                <a:spcPct val="80000"/>
              </a:lnSpc>
            </a:pPr>
            <a:r>
              <a:rPr lang="en-US" sz="1800" dirty="0" smtClean="0"/>
              <a:t>Precision at page 1 or page 10? Precision for the first 20 results?</a:t>
            </a:r>
          </a:p>
          <a:p>
            <a:pPr eaLnBrk="1" hangingPunct="1">
              <a:lnSpc>
                <a:spcPct val="80000"/>
              </a:lnSpc>
            </a:pPr>
            <a:r>
              <a:rPr lang="en-US" sz="2000" dirty="0" smtClean="0"/>
              <a:t>Comprehensiveness – must be able to deal with obscure queries</a:t>
            </a:r>
          </a:p>
          <a:p>
            <a:pPr lvl="1" eaLnBrk="1" hangingPunct="1">
              <a:lnSpc>
                <a:spcPct val="80000"/>
              </a:lnSpc>
            </a:pPr>
            <a:r>
              <a:rPr lang="en-US" sz="1600" dirty="0" smtClean="0"/>
              <a:t>Recall matters when the number of matches is very small</a:t>
            </a:r>
            <a:endParaRPr lang="en-US" dirty="0" smtClean="0"/>
          </a:p>
          <a:p>
            <a:pPr eaLnBrk="1" hangingPunct="1">
              <a:lnSpc>
                <a:spcPct val="80000"/>
              </a:lnSpc>
            </a:pPr>
            <a:r>
              <a:rPr lang="en-US" sz="2000" dirty="0" smtClean="0"/>
              <a:t>Quality </a:t>
            </a:r>
            <a:r>
              <a:rPr lang="en-US" sz="2000" dirty="0"/>
              <a:t>of pages varies widely</a:t>
            </a:r>
          </a:p>
          <a:p>
            <a:pPr lvl="1" eaLnBrk="1" hangingPunct="1">
              <a:lnSpc>
                <a:spcPct val="80000"/>
              </a:lnSpc>
            </a:pPr>
            <a:r>
              <a:rPr lang="en-US" sz="1600" dirty="0"/>
              <a:t>Relevance is not enough</a:t>
            </a:r>
          </a:p>
          <a:p>
            <a:pPr eaLnBrk="1" hangingPunct="1">
              <a:lnSpc>
                <a:spcPct val="80000"/>
              </a:lnSpc>
            </a:pPr>
            <a:r>
              <a:rPr lang="en-US" sz="2000" dirty="0"/>
              <a:t>Other desirable qualities (non IR!!)</a:t>
            </a:r>
          </a:p>
          <a:p>
            <a:pPr lvl="1" eaLnBrk="1" hangingPunct="1">
              <a:lnSpc>
                <a:spcPct val="80000"/>
              </a:lnSpc>
            </a:pPr>
            <a:r>
              <a:rPr lang="en-US" sz="1800" dirty="0"/>
              <a:t>Content: Trustworthy,</a:t>
            </a:r>
            <a:r>
              <a:rPr lang="en-US" sz="1800" dirty="0" smtClean="0"/>
              <a:t> objective, diverse</a:t>
            </a:r>
            <a:r>
              <a:rPr lang="en-US" sz="1800" dirty="0"/>
              <a:t>, non-duplicated, well </a:t>
            </a:r>
            <a:r>
              <a:rPr lang="en-US" sz="1800" dirty="0" smtClean="0"/>
              <a:t>maintained, coverage of topics for </a:t>
            </a:r>
            <a:r>
              <a:rPr lang="en-US" sz="1800" dirty="0" err="1" smtClean="0"/>
              <a:t>polysemic</a:t>
            </a:r>
            <a:r>
              <a:rPr lang="en-US" sz="1800" dirty="0" smtClean="0"/>
              <a:t> queries</a:t>
            </a:r>
          </a:p>
          <a:p>
            <a:pPr lvl="1" eaLnBrk="1" hangingPunct="1">
              <a:lnSpc>
                <a:spcPct val="80000"/>
              </a:lnSpc>
            </a:pPr>
            <a:r>
              <a:rPr lang="en-US" sz="1800" dirty="0"/>
              <a:t>Web readability: display correctly &amp; fast</a:t>
            </a:r>
          </a:p>
          <a:p>
            <a:pPr lvl="1" eaLnBrk="1" hangingPunct="1">
              <a:lnSpc>
                <a:spcPct val="80000"/>
              </a:lnSpc>
            </a:pPr>
            <a:r>
              <a:rPr lang="en-US" sz="1800" dirty="0"/>
              <a:t>No annoyances: pop-ups, etc</a:t>
            </a:r>
            <a:endParaRPr lang="en-US" sz="1800" dirty="0" smtClean="0"/>
          </a:p>
          <a:p>
            <a:pPr eaLnBrk="1" hangingPunct="1">
              <a:lnSpc>
                <a:spcPct val="80000"/>
              </a:lnSpc>
            </a:pPr>
            <a:r>
              <a:rPr lang="en-US" sz="2000" dirty="0" smtClean="0">
                <a:solidFill>
                  <a:schemeClr val="tx2"/>
                </a:solidFill>
              </a:rPr>
              <a:t>User </a:t>
            </a:r>
            <a:r>
              <a:rPr lang="en-US" sz="2000" dirty="0">
                <a:solidFill>
                  <a:schemeClr val="tx2"/>
                </a:solidFill>
              </a:rPr>
              <a:t>perceptions may be unscientific, but are significant over a large aggregate</a:t>
            </a:r>
            <a:endParaRPr lang="en-US" sz="1400" dirty="0">
              <a:solidFill>
                <a:schemeClr val="tx2"/>
              </a:solidFill>
            </a:endParaRPr>
          </a:p>
        </p:txBody>
      </p:sp>
      <p:sp>
        <p:nvSpPr>
          <p:cNvPr id="68613" name="Rectangle 11"/>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8614" name="Rectangle 12"/>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8615" name="Rectangle 13"/>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8616" name="Rectangle 14"/>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8617" name="Rectangle 15"/>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3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 name="Slide Number Placeholder 1"/>
          <p:cNvSpPr>
            <a:spLocks noGrp="1"/>
          </p:cNvSpPr>
          <p:nvPr>
            <p:ph type="sldNum" sz="quarter" idx="10"/>
          </p:nvPr>
        </p:nvSpPr>
        <p:spPr/>
        <p:txBody>
          <a:bodyPr/>
          <a:lstStyle/>
          <a:p>
            <a:pPr>
              <a:defRPr/>
            </a:pPr>
            <a:fld id="{AD873B5D-22A3-6143-8D47-48A07A9E3695}" type="slidenum">
              <a:rPr lang="en-US" altLang="zh-CN"/>
              <a:pPr>
                <a:defRPr/>
              </a:pPr>
              <a:t>51</a:t>
            </a:fld>
            <a:r>
              <a:rPr lang="en-US" altLang="zh-CN"/>
              <a:t> </a:t>
            </a:r>
            <a:endParaRPr lang="en-US">
              <a:ea typeface="Arial Unicode MS" charset="0"/>
              <a:cs typeface="Arial Unicode MS" charset="0"/>
            </a:endParaRPr>
          </a:p>
        </p:txBody>
      </p:sp>
      <p:sp>
        <p:nvSpPr>
          <p:cNvPr id="69635" name="Rectangle 2"/>
          <p:cNvSpPr>
            <a:spLocks noGrp="1" noChangeArrowheads="1"/>
          </p:cNvSpPr>
          <p:nvPr>
            <p:ph type="title" idx="4294967295"/>
          </p:nvPr>
        </p:nvSpPr>
        <p:spPr>
          <a:xfrm>
            <a:off x="228600" y="457200"/>
            <a:ext cx="8305800" cy="457200"/>
          </a:xfrm>
        </p:spPr>
        <p:txBody>
          <a:bodyPr anchor="b"/>
          <a:lstStyle/>
          <a:p>
            <a:pPr eaLnBrk="1" hangingPunct="1"/>
            <a:r>
              <a:rPr lang="en-US" sz="2600" dirty="0"/>
              <a:t>Users’ empirical evaluation of</a:t>
            </a:r>
            <a:r>
              <a:rPr lang="en-US" sz="2600" dirty="0" smtClean="0"/>
              <a:t> engines</a:t>
            </a:r>
            <a:endParaRPr lang="en-US" sz="2600" dirty="0"/>
          </a:p>
        </p:txBody>
      </p:sp>
      <p:sp>
        <p:nvSpPr>
          <p:cNvPr id="804867" name="Rectangle 3"/>
          <p:cNvSpPr>
            <a:spLocks noGrp="1" noChangeArrowheads="1"/>
          </p:cNvSpPr>
          <p:nvPr>
            <p:ph type="body" idx="4294967295"/>
          </p:nvPr>
        </p:nvSpPr>
        <p:spPr>
          <a:xfrm>
            <a:off x="419894" y="1143000"/>
            <a:ext cx="8304212" cy="4879975"/>
          </a:xfrm>
        </p:spPr>
        <p:txBody>
          <a:bodyPr/>
          <a:lstStyle/>
          <a:p>
            <a:pPr eaLnBrk="1" hangingPunct="1">
              <a:lnSpc>
                <a:spcPct val="90000"/>
              </a:lnSpc>
            </a:pPr>
            <a:r>
              <a:rPr lang="en-US" sz="2000" dirty="0"/>
              <a:t>Relevance and validity of </a:t>
            </a:r>
            <a:r>
              <a:rPr lang="en-US" sz="2000" dirty="0" smtClean="0"/>
              <a:t>results (discussed)</a:t>
            </a:r>
          </a:p>
          <a:p>
            <a:pPr eaLnBrk="1" hangingPunct="1">
              <a:lnSpc>
                <a:spcPct val="90000"/>
              </a:lnSpc>
            </a:pPr>
            <a:r>
              <a:rPr lang="en-US" sz="2000" dirty="0"/>
              <a:t>UI – Simple, no clutter, error tolerant</a:t>
            </a:r>
            <a:endParaRPr lang="en-US" sz="2000" dirty="0" smtClean="0"/>
          </a:p>
          <a:p>
            <a:pPr eaLnBrk="1" hangingPunct="1">
              <a:lnSpc>
                <a:spcPct val="90000"/>
              </a:lnSpc>
            </a:pPr>
            <a:r>
              <a:rPr lang="en-US" sz="2000" dirty="0" smtClean="0"/>
              <a:t>Pre</a:t>
            </a:r>
            <a:r>
              <a:rPr lang="en-US" sz="2000" dirty="0"/>
              <a:t>/Post process tools provided</a:t>
            </a:r>
          </a:p>
          <a:p>
            <a:pPr lvl="1" eaLnBrk="1" hangingPunct="1">
              <a:lnSpc>
                <a:spcPct val="90000"/>
              </a:lnSpc>
            </a:pPr>
            <a:r>
              <a:rPr lang="en-US" sz="1800" dirty="0"/>
              <a:t>Mitigate user errors (auto spell check, search assist,…)</a:t>
            </a:r>
          </a:p>
          <a:p>
            <a:pPr lvl="1" eaLnBrk="1" hangingPunct="1">
              <a:lnSpc>
                <a:spcPct val="90000"/>
              </a:lnSpc>
            </a:pPr>
            <a:r>
              <a:rPr lang="en-US" sz="1800" dirty="0"/>
              <a:t>Explicit: Search within results, more like this, refine ...</a:t>
            </a:r>
          </a:p>
          <a:p>
            <a:pPr lvl="1" eaLnBrk="1" hangingPunct="1">
              <a:lnSpc>
                <a:spcPct val="90000"/>
              </a:lnSpc>
            </a:pPr>
            <a:r>
              <a:rPr lang="en-US" sz="1800" dirty="0"/>
              <a:t>Anticipative: related searches</a:t>
            </a:r>
          </a:p>
          <a:p>
            <a:pPr eaLnBrk="1" hangingPunct="1">
              <a:lnSpc>
                <a:spcPct val="90000"/>
              </a:lnSpc>
            </a:pPr>
            <a:r>
              <a:rPr lang="en-US" sz="2000" dirty="0"/>
              <a:t>Deal with idiosyncrasies</a:t>
            </a:r>
          </a:p>
          <a:p>
            <a:pPr lvl="1" eaLnBrk="1" hangingPunct="1">
              <a:lnSpc>
                <a:spcPct val="90000"/>
              </a:lnSpc>
            </a:pPr>
            <a:r>
              <a:rPr lang="en-US" sz="1800" dirty="0"/>
              <a:t>Web specific vocabulary</a:t>
            </a:r>
          </a:p>
          <a:p>
            <a:pPr lvl="2" eaLnBrk="1" hangingPunct="1">
              <a:lnSpc>
                <a:spcPct val="90000"/>
              </a:lnSpc>
            </a:pPr>
            <a:r>
              <a:rPr lang="en-US" sz="1600" dirty="0"/>
              <a:t>Impact on stemming, spell-check, etc</a:t>
            </a:r>
          </a:p>
          <a:p>
            <a:pPr lvl="1" eaLnBrk="1" hangingPunct="1">
              <a:lnSpc>
                <a:spcPct val="90000"/>
              </a:lnSpc>
            </a:pPr>
            <a:r>
              <a:rPr lang="en-US" sz="1800" dirty="0"/>
              <a:t>Web addresses typed in the search </a:t>
            </a:r>
            <a:r>
              <a:rPr lang="en-US" sz="1800" dirty="0" smtClean="0"/>
              <a:t>box</a:t>
            </a:r>
            <a:endParaRPr lang="en-US" sz="1800" dirty="0"/>
          </a:p>
        </p:txBody>
      </p:sp>
      <p:sp>
        <p:nvSpPr>
          <p:cNvPr id="69637" name="Rectangle 11"/>
          <p:cNvSpPr>
            <a:spLocks noChangeArrowheads="1"/>
          </p:cNvSpPr>
          <p:nvPr/>
        </p:nvSpPr>
        <p:spPr bwMode="auto">
          <a:xfrm>
            <a:off x="44196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69638" name="Rectangle 12"/>
          <p:cNvSpPr>
            <a:spLocks noChangeArrowheads="1"/>
          </p:cNvSpPr>
          <p:nvPr/>
        </p:nvSpPr>
        <p:spPr bwMode="auto">
          <a:xfrm>
            <a:off x="34290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69639" name="Rectangle 13"/>
          <p:cNvSpPr>
            <a:spLocks noChangeArrowheads="1"/>
          </p:cNvSpPr>
          <p:nvPr/>
        </p:nvSpPr>
        <p:spPr bwMode="auto">
          <a:xfrm>
            <a:off x="1371600" y="0"/>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69640" name="Rectangle 14"/>
          <p:cNvSpPr>
            <a:spLocks noChangeArrowheads="1"/>
          </p:cNvSpPr>
          <p:nvPr/>
        </p:nvSpPr>
        <p:spPr bwMode="auto">
          <a:xfrm>
            <a:off x="2438400" y="0"/>
            <a:ext cx="990600" cy="30480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69641" name="Rectangle 15"/>
          <p:cNvSpPr>
            <a:spLocks noChangeArrowheads="1"/>
          </p:cNvSpPr>
          <p:nvPr/>
        </p:nvSpPr>
        <p:spPr bwMode="auto">
          <a:xfrm>
            <a:off x="5410200" y="15875"/>
            <a:ext cx="990600" cy="30480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804867">
                                            <p:txEl>
                                              <p:pRg st="1" end="1"/>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2000"/>
                                  </p:stCondLst>
                                  <p:childTnLst>
                                    <p:set>
                                      <p:cBhvr>
                                        <p:cTn id="9" dur="1" fill="hold">
                                          <p:stCondLst>
                                            <p:cond delay="0"/>
                                          </p:stCondLst>
                                        </p:cTn>
                                        <p:tgtEl>
                                          <p:spTgt spid="804867">
                                            <p:txEl>
                                              <p:pRg st="2" end="2"/>
                                            </p:txEl>
                                          </p:spTgt>
                                        </p:tgtEl>
                                        <p:attrNameLst>
                                          <p:attrName>style.visibility</p:attrName>
                                        </p:attrNameLst>
                                      </p:cBhvr>
                                      <p:to>
                                        <p:strVal val="visible"/>
                                      </p:to>
                                    </p:set>
                                  </p:childTnLst>
                                </p:cTn>
                              </p:par>
                              <p:par>
                                <p:cTn id="10" presetID="1" presetClass="entr" presetSubtype="0" fill="hold" nodeType="withEffect">
                                  <p:stCondLst>
                                    <p:cond delay="2000"/>
                                  </p:stCondLst>
                                  <p:childTnLst>
                                    <p:set>
                                      <p:cBhvr>
                                        <p:cTn id="11" dur="1" fill="hold">
                                          <p:stCondLst>
                                            <p:cond delay="0"/>
                                          </p:stCondLst>
                                        </p:cTn>
                                        <p:tgtEl>
                                          <p:spTgt spid="804867">
                                            <p:txEl>
                                              <p:pRg st="3" end="3"/>
                                            </p:txEl>
                                          </p:spTgt>
                                        </p:tgtEl>
                                        <p:attrNameLst>
                                          <p:attrName>style.visibility</p:attrName>
                                        </p:attrNameLst>
                                      </p:cBhvr>
                                      <p:to>
                                        <p:strVal val="visible"/>
                                      </p:to>
                                    </p:set>
                                  </p:childTnLst>
                                </p:cTn>
                              </p:par>
                              <p:par>
                                <p:cTn id="12" presetID="1" presetClass="entr" presetSubtype="0" fill="hold" nodeType="withEffect">
                                  <p:stCondLst>
                                    <p:cond delay="2000"/>
                                  </p:stCondLst>
                                  <p:childTnLst>
                                    <p:set>
                                      <p:cBhvr>
                                        <p:cTn id="13" dur="1" fill="hold">
                                          <p:stCondLst>
                                            <p:cond delay="0"/>
                                          </p:stCondLst>
                                        </p:cTn>
                                        <p:tgtEl>
                                          <p:spTgt spid="804867">
                                            <p:txEl>
                                              <p:pRg st="4" end="4"/>
                                            </p:txEl>
                                          </p:spTgt>
                                        </p:tgtEl>
                                        <p:attrNameLst>
                                          <p:attrName>style.visibility</p:attrName>
                                        </p:attrNameLst>
                                      </p:cBhvr>
                                      <p:to>
                                        <p:strVal val="visible"/>
                                      </p:to>
                                    </p:set>
                                  </p:childTnLst>
                                </p:cTn>
                              </p:par>
                              <p:par>
                                <p:cTn id="14" presetID="1" presetClass="entr" presetSubtype="0" fill="hold" nodeType="withEffect">
                                  <p:stCondLst>
                                    <p:cond delay="2000"/>
                                  </p:stCondLst>
                                  <p:childTnLst>
                                    <p:set>
                                      <p:cBhvr>
                                        <p:cTn id="15" dur="1" fill="hold">
                                          <p:stCondLst>
                                            <p:cond delay="0"/>
                                          </p:stCondLst>
                                        </p:cTn>
                                        <p:tgtEl>
                                          <p:spTgt spid="804867">
                                            <p:txEl>
                                              <p:pRg st="5" end="5"/>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nodeType="afterEffect">
                                  <p:stCondLst>
                                    <p:cond delay="2000"/>
                                  </p:stCondLst>
                                  <p:childTnLst>
                                    <p:set>
                                      <p:cBhvr>
                                        <p:cTn id="18" dur="1" fill="hold">
                                          <p:stCondLst>
                                            <p:cond delay="0"/>
                                          </p:stCondLst>
                                        </p:cTn>
                                        <p:tgtEl>
                                          <p:spTgt spid="804867">
                                            <p:txEl>
                                              <p:pRg st="6" end="6"/>
                                            </p:txEl>
                                          </p:spTgt>
                                        </p:tgtEl>
                                        <p:attrNameLst>
                                          <p:attrName>style.visibility</p:attrName>
                                        </p:attrNameLst>
                                      </p:cBhvr>
                                      <p:to>
                                        <p:strVal val="visible"/>
                                      </p:to>
                                    </p:set>
                                  </p:childTnLst>
                                </p:cTn>
                              </p:par>
                              <p:par>
                                <p:cTn id="19" presetID="1" presetClass="entr" presetSubtype="0" fill="hold" nodeType="withEffect">
                                  <p:stCondLst>
                                    <p:cond delay="2000"/>
                                  </p:stCondLst>
                                  <p:childTnLst>
                                    <p:set>
                                      <p:cBhvr>
                                        <p:cTn id="20" dur="1" fill="hold">
                                          <p:stCondLst>
                                            <p:cond delay="0"/>
                                          </p:stCondLst>
                                        </p:cTn>
                                        <p:tgtEl>
                                          <p:spTgt spid="804867">
                                            <p:txEl>
                                              <p:pRg st="7" end="7"/>
                                            </p:txEl>
                                          </p:spTgt>
                                        </p:tgtEl>
                                        <p:attrNameLst>
                                          <p:attrName>style.visibility</p:attrName>
                                        </p:attrNameLst>
                                      </p:cBhvr>
                                      <p:to>
                                        <p:strVal val="visible"/>
                                      </p:to>
                                    </p:set>
                                  </p:childTnLst>
                                </p:cTn>
                              </p:par>
                              <p:par>
                                <p:cTn id="21" presetID="1" presetClass="entr" presetSubtype="0" fill="hold" nodeType="withEffect">
                                  <p:stCondLst>
                                    <p:cond delay="2000"/>
                                  </p:stCondLst>
                                  <p:childTnLst>
                                    <p:set>
                                      <p:cBhvr>
                                        <p:cTn id="22" dur="1" fill="hold">
                                          <p:stCondLst>
                                            <p:cond delay="0"/>
                                          </p:stCondLst>
                                        </p:cTn>
                                        <p:tgtEl>
                                          <p:spTgt spid="804867">
                                            <p:txEl>
                                              <p:pRg st="8" end="8"/>
                                            </p:txEl>
                                          </p:spTgt>
                                        </p:tgtEl>
                                        <p:attrNameLst>
                                          <p:attrName>style.visibility</p:attrName>
                                        </p:attrNameLst>
                                      </p:cBhvr>
                                      <p:to>
                                        <p:strVal val="visible"/>
                                      </p:to>
                                    </p:set>
                                  </p:childTnLst>
                                </p:cTn>
                              </p:par>
                              <p:par>
                                <p:cTn id="23" presetID="1" presetClass="entr" presetSubtype="0" fill="hold" nodeType="withEffect">
                                  <p:stCondLst>
                                    <p:cond delay="2000"/>
                                  </p:stCondLst>
                                  <p:childTnLst>
                                    <p:set>
                                      <p:cBhvr>
                                        <p:cTn id="24" dur="1" fill="hold">
                                          <p:stCondLst>
                                            <p:cond delay="0"/>
                                          </p:stCondLst>
                                        </p:cTn>
                                        <p:tgtEl>
                                          <p:spTgt spid="804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Slide Number Placeholder 3"/>
          <p:cNvSpPr>
            <a:spLocks noGrp="1"/>
          </p:cNvSpPr>
          <p:nvPr>
            <p:ph type="sldNum" sz="quarter" idx="10"/>
          </p:nvPr>
        </p:nvSpPr>
        <p:spPr/>
        <p:txBody>
          <a:bodyPr/>
          <a:lstStyle/>
          <a:p>
            <a:pPr>
              <a:defRPr/>
            </a:pPr>
            <a:fld id="{9A01EE8A-C931-6C49-A10B-F31C56A92A6A}" type="slidenum">
              <a:rPr lang="en-US" altLang="zh-CN"/>
              <a:pPr>
                <a:defRPr/>
              </a:pPr>
              <a:t>52</a:t>
            </a:fld>
            <a:r>
              <a:rPr lang="en-US" altLang="zh-CN"/>
              <a:t> </a:t>
            </a:r>
            <a:endParaRPr lang="en-US">
              <a:ea typeface="Arial Unicode MS" charset="0"/>
              <a:cs typeface="Arial Unicode MS" charset="0"/>
            </a:endParaRPr>
          </a:p>
        </p:txBody>
      </p:sp>
      <p:sp>
        <p:nvSpPr>
          <p:cNvPr id="70660" name="Rectangle 2"/>
          <p:cNvSpPr>
            <a:spLocks noGrp="1" noChangeArrowheads="1"/>
          </p:cNvSpPr>
          <p:nvPr>
            <p:ph type="title"/>
          </p:nvPr>
        </p:nvSpPr>
        <p:spPr/>
        <p:txBody>
          <a:bodyPr/>
          <a:lstStyle/>
          <a:p>
            <a:pPr eaLnBrk="1" hangingPunct="1"/>
            <a:r>
              <a:rPr lang="en-US" dirty="0" smtClean="0">
                <a:latin typeface="Arial" charset="0"/>
              </a:rPr>
              <a:t>Web search overall picture</a:t>
            </a:r>
            <a:endParaRPr lang="en-US" dirty="0"/>
          </a:p>
        </p:txBody>
      </p:sp>
      <p:grpSp>
        <p:nvGrpSpPr>
          <p:cNvPr id="70663" name="Group 4"/>
          <p:cNvGrpSpPr>
            <a:grpSpLocks/>
          </p:cNvGrpSpPr>
          <p:nvPr/>
        </p:nvGrpSpPr>
        <p:grpSpPr bwMode="auto">
          <a:xfrm>
            <a:off x="457200" y="1981200"/>
            <a:ext cx="2438400" cy="3581400"/>
            <a:chOff x="384" y="1968"/>
            <a:chExt cx="1536" cy="2256"/>
          </a:xfrm>
        </p:grpSpPr>
        <p:sp>
          <p:nvSpPr>
            <p:cNvPr id="70712" name="Rectangle 5"/>
            <p:cNvSpPr>
              <a:spLocks noChangeArrowheads="1"/>
            </p:cNvSpPr>
            <p:nvPr/>
          </p:nvSpPr>
          <p:spPr bwMode="auto">
            <a:xfrm>
              <a:off x="864" y="196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3" name="Rectangle 6"/>
            <p:cNvSpPr>
              <a:spLocks noChangeArrowheads="1"/>
            </p:cNvSpPr>
            <p:nvPr/>
          </p:nvSpPr>
          <p:spPr bwMode="auto">
            <a:xfrm>
              <a:off x="576" y="268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4" name="Rectangle 7"/>
            <p:cNvSpPr>
              <a:spLocks noChangeArrowheads="1"/>
            </p:cNvSpPr>
            <p:nvPr/>
          </p:nvSpPr>
          <p:spPr bwMode="auto">
            <a:xfrm>
              <a:off x="672" y="278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5" name="Rectangle 8"/>
            <p:cNvSpPr>
              <a:spLocks noChangeArrowheads="1"/>
            </p:cNvSpPr>
            <p:nvPr/>
          </p:nvSpPr>
          <p:spPr bwMode="auto">
            <a:xfrm>
              <a:off x="768" y="288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6" name="Rectangle 9"/>
            <p:cNvSpPr>
              <a:spLocks noChangeArrowheads="1"/>
            </p:cNvSpPr>
            <p:nvPr/>
          </p:nvSpPr>
          <p:spPr bwMode="auto">
            <a:xfrm>
              <a:off x="384" y="35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7" name="Rectangle 10"/>
            <p:cNvSpPr>
              <a:spLocks noChangeArrowheads="1"/>
            </p:cNvSpPr>
            <p:nvPr/>
          </p:nvSpPr>
          <p:spPr bwMode="auto">
            <a:xfrm>
              <a:off x="1440" y="312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8" name="Rectangle 11"/>
            <p:cNvSpPr>
              <a:spLocks noChangeArrowheads="1"/>
            </p:cNvSpPr>
            <p:nvPr/>
          </p:nvSpPr>
          <p:spPr bwMode="auto">
            <a:xfrm>
              <a:off x="1536" y="2352"/>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19" name="Rectangle 12"/>
            <p:cNvSpPr>
              <a:spLocks noChangeArrowheads="1"/>
            </p:cNvSpPr>
            <p:nvPr/>
          </p:nvSpPr>
          <p:spPr bwMode="auto">
            <a:xfrm>
              <a:off x="480" y="36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20" name="Rectangle 13"/>
            <p:cNvSpPr>
              <a:spLocks noChangeArrowheads="1"/>
            </p:cNvSpPr>
            <p:nvPr/>
          </p:nvSpPr>
          <p:spPr bwMode="auto">
            <a:xfrm>
              <a:off x="576" y="3744"/>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21" name="Rectangle 14"/>
            <p:cNvSpPr>
              <a:spLocks noChangeArrowheads="1"/>
            </p:cNvSpPr>
            <p:nvPr/>
          </p:nvSpPr>
          <p:spPr bwMode="auto">
            <a:xfrm>
              <a:off x="672" y="3840"/>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22" name="Rectangle 15"/>
            <p:cNvSpPr>
              <a:spLocks noChangeArrowheads="1"/>
            </p:cNvSpPr>
            <p:nvPr/>
          </p:nvSpPr>
          <p:spPr bwMode="auto">
            <a:xfrm>
              <a:off x="1632" y="2448"/>
              <a:ext cx="288" cy="38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0723" name="Line 16"/>
            <p:cNvSpPr>
              <a:spLocks noChangeShapeType="1"/>
            </p:cNvSpPr>
            <p:nvPr/>
          </p:nvSpPr>
          <p:spPr bwMode="auto">
            <a:xfrm flipV="1">
              <a:off x="912" y="3504"/>
              <a:ext cx="432"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0724" name="Line 17"/>
            <p:cNvSpPr>
              <a:spLocks noChangeShapeType="1"/>
            </p:cNvSpPr>
            <p:nvPr/>
          </p:nvSpPr>
          <p:spPr bwMode="auto">
            <a:xfrm flipH="1" flipV="1">
              <a:off x="1104" y="2976"/>
              <a:ext cx="288"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0725" name="Line 18"/>
            <p:cNvSpPr>
              <a:spLocks noChangeShapeType="1"/>
            </p:cNvSpPr>
            <p:nvPr/>
          </p:nvSpPr>
          <p:spPr bwMode="auto">
            <a:xfrm flipV="1">
              <a:off x="1056" y="2640"/>
              <a:ext cx="432" cy="14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0726" name="Line 19"/>
            <p:cNvSpPr>
              <a:spLocks noChangeShapeType="1"/>
            </p:cNvSpPr>
            <p:nvPr/>
          </p:nvSpPr>
          <p:spPr bwMode="auto">
            <a:xfrm>
              <a:off x="1200" y="2400"/>
              <a:ext cx="240" cy="67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0727" name="Line 20"/>
            <p:cNvSpPr>
              <a:spLocks noChangeShapeType="1"/>
            </p:cNvSpPr>
            <p:nvPr/>
          </p:nvSpPr>
          <p:spPr bwMode="auto">
            <a:xfrm flipV="1">
              <a:off x="1632" y="2880"/>
              <a:ext cx="96" cy="192"/>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0728" name="Line 21"/>
            <p:cNvSpPr>
              <a:spLocks noChangeShapeType="1"/>
            </p:cNvSpPr>
            <p:nvPr/>
          </p:nvSpPr>
          <p:spPr bwMode="auto">
            <a:xfrm flipH="1">
              <a:off x="816" y="3360"/>
              <a:ext cx="48" cy="2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
        <p:nvSpPr>
          <p:cNvPr id="70664" name="Text Box 22"/>
          <p:cNvSpPr txBox="1">
            <a:spLocks noChangeArrowheads="1"/>
          </p:cNvSpPr>
          <p:nvPr/>
        </p:nvSpPr>
        <p:spPr bwMode="auto">
          <a:xfrm>
            <a:off x="674688" y="5535613"/>
            <a:ext cx="1230312" cy="396875"/>
          </a:xfrm>
          <a:prstGeom prst="rect">
            <a:avLst/>
          </a:prstGeom>
          <a:noFill/>
          <a:ln w="9525">
            <a:noFill/>
            <a:miter lim="800000"/>
            <a:headEnd/>
            <a:tailEnd/>
          </a:ln>
        </p:spPr>
        <p:txBody>
          <a:bodyPr wrap="none">
            <a:prstTxWarp prst="textNoShape">
              <a:avLst/>
            </a:prstTxWarp>
            <a:spAutoFit/>
          </a:bodyPr>
          <a:lstStyle/>
          <a:p>
            <a:pPr algn="r"/>
            <a:r>
              <a:rPr lang="en-US" sz="2000"/>
              <a:t>The Web</a:t>
            </a:r>
          </a:p>
        </p:txBody>
      </p:sp>
      <p:grpSp>
        <p:nvGrpSpPr>
          <p:cNvPr id="70665" name="Group 23"/>
          <p:cNvGrpSpPr>
            <a:grpSpLocks/>
          </p:cNvGrpSpPr>
          <p:nvPr/>
        </p:nvGrpSpPr>
        <p:grpSpPr bwMode="auto">
          <a:xfrm>
            <a:off x="7508875" y="5562600"/>
            <a:ext cx="1558925" cy="1219200"/>
            <a:chOff x="4730" y="3504"/>
            <a:chExt cx="982" cy="768"/>
          </a:xfrm>
        </p:grpSpPr>
        <p:grpSp>
          <p:nvGrpSpPr>
            <p:cNvPr id="70708" name="Group 24"/>
            <p:cNvGrpSpPr>
              <a:grpSpLocks/>
            </p:cNvGrpSpPr>
            <p:nvPr/>
          </p:nvGrpSpPr>
          <p:grpSpPr bwMode="auto">
            <a:xfrm>
              <a:off x="4800" y="3504"/>
              <a:ext cx="768" cy="528"/>
              <a:chOff x="3264" y="2496"/>
              <a:chExt cx="768" cy="528"/>
            </a:xfrm>
          </p:grpSpPr>
          <p:sp>
            <p:nvSpPr>
              <p:cNvPr id="70710" name="Rectangle 25"/>
              <p:cNvSpPr>
                <a:spLocks noChangeArrowheads="1"/>
              </p:cNvSpPr>
              <p:nvPr/>
            </p:nvSpPr>
            <p:spPr bwMode="auto">
              <a:xfrm>
                <a:off x="3264" y="2592"/>
                <a:ext cx="768" cy="432"/>
              </a:xfrm>
              <a:prstGeom prst="rect">
                <a:avLst/>
              </a:prstGeom>
              <a:gradFill rotWithShape="0">
                <a:gsLst>
                  <a:gs pos="0">
                    <a:srgbClr val="489C62"/>
                  </a:gs>
                  <a:gs pos="100000">
                    <a:srgbClr val="00A000">
                      <a:alpha val="50000"/>
                    </a:srgb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70711" name="Oval 26"/>
              <p:cNvSpPr>
                <a:spLocks noChangeArrowheads="1"/>
              </p:cNvSpPr>
              <p:nvPr/>
            </p:nvSpPr>
            <p:spPr bwMode="auto">
              <a:xfrm>
                <a:off x="3264" y="2496"/>
                <a:ext cx="768" cy="144"/>
              </a:xfrm>
              <a:prstGeom prst="ellipse">
                <a:avLst/>
              </a:prstGeom>
              <a:gradFill rotWithShape="0">
                <a:gsLst>
                  <a:gs pos="0">
                    <a:srgbClr val="489C62"/>
                  </a:gs>
                  <a:gs pos="100000">
                    <a:srgbClr val="00A000"/>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70709" name="Text Box 27"/>
            <p:cNvSpPr txBox="1">
              <a:spLocks noChangeArrowheads="1"/>
            </p:cNvSpPr>
            <p:nvPr/>
          </p:nvSpPr>
          <p:spPr bwMode="auto">
            <a:xfrm>
              <a:off x="4730" y="4022"/>
              <a:ext cx="982" cy="250"/>
            </a:xfrm>
            <a:prstGeom prst="rect">
              <a:avLst/>
            </a:prstGeom>
            <a:noFill/>
            <a:ln w="9525">
              <a:noFill/>
              <a:miter lim="800000"/>
              <a:headEnd/>
              <a:tailEnd/>
            </a:ln>
          </p:spPr>
          <p:txBody>
            <a:bodyPr wrap="none">
              <a:prstTxWarp prst="textNoShape">
                <a:avLst/>
              </a:prstTxWarp>
              <a:spAutoFit/>
            </a:bodyPr>
            <a:lstStyle/>
            <a:p>
              <a:pPr algn="r"/>
              <a:r>
                <a:rPr lang="en-US" sz="2000"/>
                <a:t>Ad indexes</a:t>
              </a:r>
            </a:p>
          </p:txBody>
        </p:sp>
      </p:grpSp>
      <p:graphicFrame>
        <p:nvGraphicFramePr>
          <p:cNvPr id="794652" name="Object 28"/>
          <p:cNvGraphicFramePr>
            <a:graphicFrameLocks noChangeAspect="1"/>
          </p:cNvGraphicFramePr>
          <p:nvPr/>
        </p:nvGraphicFramePr>
        <p:xfrm>
          <a:off x="7038975" y="1300163"/>
          <a:ext cx="1701800" cy="2513012"/>
        </p:xfrm>
        <a:graphic>
          <a:graphicData uri="http://schemas.openxmlformats.org/presentationml/2006/ole">
            <p:oleObj spid="_x0000_s70658" name="Document" r:id="rId3" imgW="5537200" imgH="8039100" progId="Word.Document.8">
              <p:embed/>
            </p:oleObj>
          </a:graphicData>
        </a:graphic>
      </p:graphicFrame>
      <p:grpSp>
        <p:nvGrpSpPr>
          <p:cNvPr id="70666" name="Group 29"/>
          <p:cNvGrpSpPr>
            <a:grpSpLocks/>
          </p:cNvGrpSpPr>
          <p:nvPr/>
        </p:nvGrpSpPr>
        <p:grpSpPr bwMode="auto">
          <a:xfrm>
            <a:off x="2971800" y="2895600"/>
            <a:ext cx="1828800" cy="1128713"/>
            <a:chOff x="1872" y="1824"/>
            <a:chExt cx="1152" cy="711"/>
          </a:xfrm>
        </p:grpSpPr>
        <p:grpSp>
          <p:nvGrpSpPr>
            <p:cNvPr id="70704" name="Group 30"/>
            <p:cNvGrpSpPr>
              <a:grpSpLocks/>
            </p:cNvGrpSpPr>
            <p:nvPr/>
          </p:nvGrpSpPr>
          <p:grpSpPr bwMode="auto">
            <a:xfrm>
              <a:off x="2132" y="1824"/>
              <a:ext cx="892" cy="711"/>
              <a:chOff x="2132" y="2313"/>
              <a:chExt cx="892" cy="711"/>
            </a:xfrm>
          </p:grpSpPr>
          <p:pic>
            <p:nvPicPr>
              <p:cNvPr id="70706" name="Picture 31" descr="MCj02149840000[1]"/>
              <p:cNvPicPr>
                <a:picLocks noChangeAspect="1" noChangeArrowheads="1"/>
              </p:cNvPicPr>
              <p:nvPr/>
            </p:nvPicPr>
            <p:blipFill>
              <a:blip r:embed="rId4"/>
              <a:srcRect/>
              <a:stretch>
                <a:fillRect/>
              </a:stretch>
            </p:blipFill>
            <p:spPr bwMode="auto">
              <a:xfrm>
                <a:off x="2277" y="2521"/>
                <a:ext cx="507" cy="503"/>
              </a:xfrm>
              <a:prstGeom prst="rect">
                <a:avLst/>
              </a:prstGeom>
              <a:noFill/>
              <a:ln w="9525">
                <a:noFill/>
                <a:miter lim="800000"/>
                <a:headEnd/>
                <a:tailEnd/>
              </a:ln>
            </p:spPr>
          </p:pic>
          <p:sp>
            <p:nvSpPr>
              <p:cNvPr id="70707" name="Text Box 32"/>
              <p:cNvSpPr txBox="1">
                <a:spLocks noChangeArrowheads="1"/>
              </p:cNvSpPr>
              <p:nvPr/>
            </p:nvSpPr>
            <p:spPr bwMode="auto">
              <a:xfrm>
                <a:off x="2132" y="2313"/>
                <a:ext cx="892" cy="231"/>
              </a:xfrm>
              <a:prstGeom prst="rect">
                <a:avLst/>
              </a:prstGeom>
              <a:noFill/>
              <a:ln w="9525">
                <a:noFill/>
                <a:miter lim="800000"/>
                <a:headEnd/>
                <a:tailEnd/>
              </a:ln>
            </p:spPr>
            <p:txBody>
              <a:bodyPr wrap="none">
                <a:prstTxWarp prst="textNoShape">
                  <a:avLst/>
                </a:prstTxWarp>
                <a:spAutoFit/>
              </a:bodyPr>
              <a:lstStyle/>
              <a:p>
                <a:pPr algn="r"/>
                <a:r>
                  <a:rPr lang="en-US" sz="1800"/>
                  <a:t>Web spider</a:t>
                </a:r>
              </a:p>
            </p:txBody>
          </p:sp>
        </p:grpSp>
        <p:sp>
          <p:nvSpPr>
            <p:cNvPr id="70705" name="Line 33"/>
            <p:cNvSpPr>
              <a:spLocks noChangeShapeType="1"/>
            </p:cNvSpPr>
            <p:nvPr/>
          </p:nvSpPr>
          <p:spPr bwMode="auto">
            <a:xfrm flipH="1" flipV="1">
              <a:off x="1872" y="2016"/>
              <a:ext cx="432" cy="192"/>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sp>
        <p:nvSpPr>
          <p:cNvPr id="70667" name="Line 34"/>
          <p:cNvSpPr>
            <a:spLocks noChangeShapeType="1"/>
          </p:cNvSpPr>
          <p:nvPr/>
        </p:nvSpPr>
        <p:spPr bwMode="auto">
          <a:xfrm>
            <a:off x="2971800" y="3352800"/>
            <a:ext cx="685800" cy="304800"/>
          </a:xfrm>
          <a:prstGeom prst="line">
            <a:avLst/>
          </a:prstGeom>
          <a:noFill/>
          <a:ln w="28575">
            <a:solidFill>
              <a:schemeClr val="tx1"/>
            </a:solidFill>
            <a:prstDash val="dash"/>
            <a:miter lim="800000"/>
            <a:headEnd/>
            <a:tailEnd type="triangle" w="med" len="med"/>
          </a:ln>
        </p:spPr>
        <p:txBody>
          <a:bodyPr wrap="none" anchor="ctr">
            <a:prstTxWarp prst="textNoShape">
              <a:avLst/>
            </a:prstTxWarp>
          </a:bodyPr>
          <a:lstStyle/>
          <a:p>
            <a:endParaRPr lang="en-US"/>
          </a:p>
        </p:txBody>
      </p:sp>
      <p:grpSp>
        <p:nvGrpSpPr>
          <p:cNvPr id="70668" name="Group 35"/>
          <p:cNvGrpSpPr>
            <a:grpSpLocks/>
          </p:cNvGrpSpPr>
          <p:nvPr/>
        </p:nvGrpSpPr>
        <p:grpSpPr bwMode="auto">
          <a:xfrm>
            <a:off x="3446463" y="4038600"/>
            <a:ext cx="1125537" cy="939800"/>
            <a:chOff x="2171" y="2544"/>
            <a:chExt cx="709" cy="592"/>
          </a:xfrm>
        </p:grpSpPr>
        <p:sp>
          <p:nvSpPr>
            <p:cNvPr id="70702" name="Text Box 36"/>
            <p:cNvSpPr txBox="1">
              <a:spLocks noChangeArrowheads="1"/>
            </p:cNvSpPr>
            <p:nvPr/>
          </p:nvSpPr>
          <p:spPr bwMode="auto">
            <a:xfrm>
              <a:off x="2171" y="2880"/>
              <a:ext cx="709" cy="256"/>
            </a:xfrm>
            <a:prstGeom prst="rect">
              <a:avLst/>
            </a:prstGeom>
            <a:solidFill>
              <a:schemeClr val="folHlink">
                <a:alpha val="70195"/>
              </a:schemeClr>
            </a:solidFill>
            <a:ln w="9525">
              <a:solidFill>
                <a:schemeClr val="tx1"/>
              </a:solidFill>
              <a:miter lim="800000"/>
              <a:headEnd/>
              <a:tailEnd/>
            </a:ln>
          </p:spPr>
          <p:txBody>
            <a:bodyPr wrap="none">
              <a:prstTxWarp prst="textNoShape">
                <a:avLst/>
              </a:prstTxWarp>
              <a:spAutoFit/>
            </a:bodyPr>
            <a:lstStyle/>
            <a:p>
              <a:pPr algn="r"/>
              <a:r>
                <a:rPr lang="en-US" sz="2000"/>
                <a:t>Indexer</a:t>
              </a:r>
            </a:p>
          </p:txBody>
        </p:sp>
        <p:sp>
          <p:nvSpPr>
            <p:cNvPr id="70703" name="AutoShape 37"/>
            <p:cNvSpPr>
              <a:spLocks noChangeArrowheads="1"/>
            </p:cNvSpPr>
            <p:nvPr/>
          </p:nvSpPr>
          <p:spPr bwMode="auto">
            <a:xfrm>
              <a:off x="2448" y="2544"/>
              <a:ext cx="192" cy="336"/>
            </a:xfrm>
            <a:prstGeom prst="downArrow">
              <a:avLst>
                <a:gd name="adj1" fmla="val 50000"/>
                <a:gd name="adj2" fmla="val 4375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70669" name="Group 38"/>
          <p:cNvGrpSpPr>
            <a:grpSpLocks/>
          </p:cNvGrpSpPr>
          <p:nvPr/>
        </p:nvGrpSpPr>
        <p:grpSpPr bwMode="auto">
          <a:xfrm>
            <a:off x="2743200" y="4978400"/>
            <a:ext cx="3962400" cy="1803400"/>
            <a:chOff x="1728" y="3136"/>
            <a:chExt cx="2496" cy="1136"/>
          </a:xfrm>
        </p:grpSpPr>
        <p:grpSp>
          <p:nvGrpSpPr>
            <p:cNvPr id="70688" name="Group 39"/>
            <p:cNvGrpSpPr>
              <a:grpSpLocks/>
            </p:cNvGrpSpPr>
            <p:nvPr/>
          </p:nvGrpSpPr>
          <p:grpSpPr bwMode="auto">
            <a:xfrm>
              <a:off x="1728" y="3504"/>
              <a:ext cx="2496" cy="768"/>
              <a:chOff x="1728" y="3504"/>
              <a:chExt cx="2496" cy="768"/>
            </a:xfrm>
          </p:grpSpPr>
          <p:grpSp>
            <p:nvGrpSpPr>
              <p:cNvPr id="70692" name="Group 40"/>
              <p:cNvGrpSpPr>
                <a:grpSpLocks/>
              </p:cNvGrpSpPr>
              <p:nvPr/>
            </p:nvGrpSpPr>
            <p:grpSpPr bwMode="auto">
              <a:xfrm>
                <a:off x="1728" y="3504"/>
                <a:ext cx="768" cy="528"/>
                <a:chOff x="3264" y="2496"/>
                <a:chExt cx="768" cy="528"/>
              </a:xfrm>
            </p:grpSpPr>
            <p:sp>
              <p:nvSpPr>
                <p:cNvPr id="70700" name="Rectangle 41"/>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70701" name="Oval 42"/>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70693" name="Group 43"/>
              <p:cNvGrpSpPr>
                <a:grpSpLocks/>
              </p:cNvGrpSpPr>
              <p:nvPr/>
            </p:nvGrpSpPr>
            <p:grpSpPr bwMode="auto">
              <a:xfrm>
                <a:off x="2592" y="3504"/>
                <a:ext cx="768" cy="528"/>
                <a:chOff x="3264" y="2496"/>
                <a:chExt cx="768" cy="528"/>
              </a:xfrm>
            </p:grpSpPr>
            <p:sp>
              <p:nvSpPr>
                <p:cNvPr id="70698" name="Rectangle 44"/>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70699" name="Oval 45"/>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grpSp>
            <p:nvGrpSpPr>
              <p:cNvPr id="70694" name="Group 46"/>
              <p:cNvGrpSpPr>
                <a:grpSpLocks/>
              </p:cNvGrpSpPr>
              <p:nvPr/>
            </p:nvGrpSpPr>
            <p:grpSpPr bwMode="auto">
              <a:xfrm>
                <a:off x="3456" y="3504"/>
                <a:ext cx="768" cy="528"/>
                <a:chOff x="3264" y="2496"/>
                <a:chExt cx="768" cy="528"/>
              </a:xfrm>
            </p:grpSpPr>
            <p:sp>
              <p:nvSpPr>
                <p:cNvPr id="70696" name="Rectangle 47"/>
                <p:cNvSpPr>
                  <a:spLocks noChangeArrowheads="1"/>
                </p:cNvSpPr>
                <p:nvPr/>
              </p:nvSpPr>
              <p:spPr bwMode="auto">
                <a:xfrm>
                  <a:off x="3264" y="2592"/>
                  <a:ext cx="768" cy="432"/>
                </a:xfrm>
                <a:prstGeom prst="rect">
                  <a:avLst/>
                </a:prstGeom>
                <a:gradFill rotWithShape="0">
                  <a:gsLst>
                    <a:gs pos="0">
                      <a:srgbClr val="A50021"/>
                    </a:gs>
                    <a:gs pos="100000">
                      <a:schemeClr val="tx1">
                        <a:alpha val="50000"/>
                      </a:schemeClr>
                    </a:gs>
                  </a:gsLst>
                  <a:lin ang="0" scaled="1"/>
                </a:gradFill>
                <a:ln w="9525">
                  <a:solidFill>
                    <a:schemeClr val="tx1"/>
                  </a:solidFill>
                  <a:miter lim="800000"/>
                  <a:headEnd/>
                  <a:tailEnd/>
                </a:ln>
              </p:spPr>
              <p:txBody>
                <a:bodyPr wrap="none" anchor="ctr">
                  <a:prstTxWarp prst="textNoShape">
                    <a:avLst/>
                  </a:prstTxWarp>
                </a:bodyPr>
                <a:lstStyle/>
                <a:p>
                  <a:endParaRPr lang="en-US"/>
                </a:p>
              </p:txBody>
            </p:sp>
            <p:sp>
              <p:nvSpPr>
                <p:cNvPr id="70697" name="Oval 48"/>
                <p:cNvSpPr>
                  <a:spLocks noChangeArrowheads="1"/>
                </p:cNvSpPr>
                <p:nvPr/>
              </p:nvSpPr>
              <p:spPr bwMode="auto">
                <a:xfrm>
                  <a:off x="3264" y="2496"/>
                  <a:ext cx="768" cy="144"/>
                </a:xfrm>
                <a:prstGeom prst="ellipse">
                  <a:avLst/>
                </a:prstGeom>
                <a:gradFill rotWithShape="0">
                  <a:gsLst>
                    <a:gs pos="0">
                      <a:srgbClr val="A50021"/>
                    </a:gs>
                    <a:gs pos="100000">
                      <a:schemeClr val="tx1"/>
                    </a:gs>
                  </a:gsLst>
                  <a:lin ang="0" scaled="1"/>
                </a:gradFill>
                <a:ln w="9525">
                  <a:solidFill>
                    <a:schemeClr val="tx1"/>
                  </a:solidFill>
                  <a:miter lim="800000"/>
                  <a:headEnd/>
                  <a:tailEnd/>
                </a:ln>
              </p:spPr>
              <p:txBody>
                <a:bodyPr wrap="none" anchor="ctr">
                  <a:prstTxWarp prst="textNoShape">
                    <a:avLst/>
                  </a:prstTxWarp>
                </a:bodyPr>
                <a:lstStyle/>
                <a:p>
                  <a:endParaRPr lang="en-US"/>
                </a:p>
              </p:txBody>
            </p:sp>
          </p:grpSp>
          <p:sp>
            <p:nvSpPr>
              <p:cNvPr id="70695" name="Text Box 49"/>
              <p:cNvSpPr txBox="1">
                <a:spLocks noChangeArrowheads="1"/>
              </p:cNvSpPr>
              <p:nvPr/>
            </p:nvSpPr>
            <p:spPr bwMode="auto">
              <a:xfrm>
                <a:off x="2640" y="4022"/>
                <a:ext cx="720" cy="250"/>
              </a:xfrm>
              <a:prstGeom prst="rect">
                <a:avLst/>
              </a:prstGeom>
              <a:noFill/>
              <a:ln w="9525">
                <a:noFill/>
                <a:miter lim="800000"/>
                <a:headEnd/>
                <a:tailEnd/>
              </a:ln>
            </p:spPr>
            <p:txBody>
              <a:bodyPr wrap="none">
                <a:prstTxWarp prst="textNoShape">
                  <a:avLst/>
                </a:prstTxWarp>
                <a:spAutoFit/>
              </a:bodyPr>
              <a:lstStyle/>
              <a:p>
                <a:pPr algn="r"/>
                <a:r>
                  <a:rPr lang="en-US" sz="2000"/>
                  <a:t>Indexes</a:t>
                </a:r>
              </a:p>
            </p:txBody>
          </p:sp>
        </p:grpSp>
        <p:cxnSp>
          <p:nvCxnSpPr>
            <p:cNvPr id="70689" name="AutoShape 50"/>
            <p:cNvCxnSpPr>
              <a:cxnSpLocks noChangeShapeType="1"/>
              <a:stCxn id="70702" idx="2"/>
              <a:endCxn id="70701" idx="0"/>
            </p:cNvCxnSpPr>
            <p:nvPr/>
          </p:nvCxnSpPr>
          <p:spPr bwMode="auto">
            <a:xfrm flipH="1">
              <a:off x="2112" y="3136"/>
              <a:ext cx="414" cy="368"/>
            </a:xfrm>
            <a:prstGeom prst="straightConnector1">
              <a:avLst/>
            </a:prstGeom>
            <a:noFill/>
            <a:ln w="9525">
              <a:solidFill>
                <a:schemeClr val="tx1"/>
              </a:solidFill>
              <a:miter lim="800000"/>
              <a:headEnd/>
              <a:tailEnd type="triangle" w="med" len="med"/>
            </a:ln>
          </p:spPr>
        </p:cxnSp>
        <p:cxnSp>
          <p:nvCxnSpPr>
            <p:cNvPr id="70690" name="AutoShape 51"/>
            <p:cNvCxnSpPr>
              <a:cxnSpLocks noChangeShapeType="1"/>
              <a:stCxn id="70702" idx="2"/>
              <a:endCxn id="70699" idx="0"/>
            </p:cNvCxnSpPr>
            <p:nvPr/>
          </p:nvCxnSpPr>
          <p:spPr bwMode="auto">
            <a:xfrm>
              <a:off x="2526" y="3136"/>
              <a:ext cx="450" cy="368"/>
            </a:xfrm>
            <a:prstGeom prst="straightConnector1">
              <a:avLst/>
            </a:prstGeom>
            <a:noFill/>
            <a:ln w="9525">
              <a:solidFill>
                <a:schemeClr val="tx1"/>
              </a:solidFill>
              <a:miter lim="800000"/>
              <a:headEnd/>
              <a:tailEnd type="triangle" w="med" len="med"/>
            </a:ln>
          </p:spPr>
        </p:cxnSp>
        <p:cxnSp>
          <p:nvCxnSpPr>
            <p:cNvPr id="70691" name="AutoShape 52"/>
            <p:cNvCxnSpPr>
              <a:cxnSpLocks noChangeShapeType="1"/>
              <a:stCxn id="70702" idx="2"/>
              <a:endCxn id="70697" idx="0"/>
            </p:cNvCxnSpPr>
            <p:nvPr/>
          </p:nvCxnSpPr>
          <p:spPr bwMode="auto">
            <a:xfrm>
              <a:off x="2526" y="3136"/>
              <a:ext cx="1314" cy="368"/>
            </a:xfrm>
            <a:prstGeom prst="straightConnector1">
              <a:avLst/>
            </a:prstGeom>
            <a:noFill/>
            <a:ln w="9525">
              <a:solidFill>
                <a:schemeClr val="tx1"/>
              </a:solidFill>
              <a:miter lim="800000"/>
              <a:headEnd/>
              <a:tailEnd type="triangle" w="med" len="med"/>
            </a:ln>
          </p:spPr>
        </p:cxnSp>
      </p:grpSp>
      <p:grpSp>
        <p:nvGrpSpPr>
          <p:cNvPr id="70670" name="Group 53"/>
          <p:cNvGrpSpPr>
            <a:grpSpLocks/>
          </p:cNvGrpSpPr>
          <p:nvPr/>
        </p:nvGrpSpPr>
        <p:grpSpPr bwMode="auto">
          <a:xfrm>
            <a:off x="5410200" y="4002088"/>
            <a:ext cx="3276600" cy="762000"/>
            <a:chOff x="3408" y="2521"/>
            <a:chExt cx="2064" cy="480"/>
          </a:xfrm>
        </p:grpSpPr>
        <p:sp>
          <p:nvSpPr>
            <p:cNvPr id="70685" name="Rectangle 54"/>
            <p:cNvSpPr>
              <a:spLocks noChangeArrowheads="1"/>
            </p:cNvSpPr>
            <p:nvPr/>
          </p:nvSpPr>
          <p:spPr bwMode="auto">
            <a:xfrm>
              <a:off x="3408" y="2521"/>
              <a:ext cx="2064" cy="48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70686" name="Rectangle 55"/>
            <p:cNvSpPr>
              <a:spLocks noChangeArrowheads="1"/>
            </p:cNvSpPr>
            <p:nvPr/>
          </p:nvSpPr>
          <p:spPr bwMode="auto">
            <a:xfrm>
              <a:off x="3503" y="2616"/>
              <a:ext cx="1393" cy="144"/>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0687" name="AutoShape 56"/>
            <p:cNvSpPr>
              <a:spLocks noChangeArrowheads="1"/>
            </p:cNvSpPr>
            <p:nvPr/>
          </p:nvSpPr>
          <p:spPr bwMode="auto">
            <a:xfrm>
              <a:off x="4992" y="2617"/>
              <a:ext cx="432" cy="144"/>
            </a:xfrm>
            <a:prstGeom prst="roundRect">
              <a:avLst>
                <a:gd name="adj" fmla="val 16667"/>
              </a:avLst>
            </a:prstGeom>
            <a:solidFill>
              <a:srgbClr val="FFFF00">
                <a:alpha val="50195"/>
              </a:srgbClr>
            </a:solidFill>
            <a:ln w="9525">
              <a:solidFill>
                <a:schemeClr val="tx1"/>
              </a:solidFill>
              <a:miter lim="800000"/>
              <a:headEnd/>
              <a:tailEnd/>
            </a:ln>
          </p:spPr>
          <p:txBody>
            <a:bodyPr wrap="none" anchor="ctr">
              <a:prstTxWarp prst="textNoShape">
                <a:avLst/>
              </a:prstTxWarp>
            </a:bodyPr>
            <a:lstStyle/>
            <a:p>
              <a:pPr algn="ctr"/>
              <a:r>
                <a:rPr lang="en-US" sz="1600"/>
                <a:t>Search</a:t>
              </a:r>
            </a:p>
          </p:txBody>
        </p:sp>
      </p:grpSp>
      <p:grpSp>
        <p:nvGrpSpPr>
          <p:cNvPr id="70671" name="Group 57"/>
          <p:cNvGrpSpPr>
            <a:grpSpLocks/>
          </p:cNvGrpSpPr>
          <p:nvPr/>
        </p:nvGrpSpPr>
        <p:grpSpPr bwMode="auto">
          <a:xfrm>
            <a:off x="6553200" y="4876800"/>
            <a:ext cx="1371600" cy="609600"/>
            <a:chOff x="4128" y="3072"/>
            <a:chExt cx="864" cy="384"/>
          </a:xfrm>
        </p:grpSpPr>
        <p:sp>
          <p:nvSpPr>
            <p:cNvPr id="70683" name="AutoShape 58"/>
            <p:cNvSpPr>
              <a:spLocks noChangeArrowheads="1"/>
            </p:cNvSpPr>
            <p:nvPr/>
          </p:nvSpPr>
          <p:spPr bwMode="auto">
            <a:xfrm rot="1800000">
              <a:off x="4128"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70684" name="AutoShape 59"/>
            <p:cNvSpPr>
              <a:spLocks noChangeArrowheads="1"/>
            </p:cNvSpPr>
            <p:nvPr/>
          </p:nvSpPr>
          <p:spPr bwMode="auto">
            <a:xfrm rot="-1800000">
              <a:off x="4752" y="3072"/>
              <a:ext cx="240" cy="384"/>
            </a:xfrm>
            <a:prstGeom prst="upDownArrow">
              <a:avLst>
                <a:gd name="adj1" fmla="val 50000"/>
                <a:gd name="adj2" fmla="val 32000"/>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70672" name="Group 60"/>
          <p:cNvGrpSpPr>
            <a:grpSpLocks/>
          </p:cNvGrpSpPr>
          <p:nvPr/>
        </p:nvGrpSpPr>
        <p:grpSpPr bwMode="auto">
          <a:xfrm>
            <a:off x="5562600" y="1600200"/>
            <a:ext cx="1782763" cy="2286000"/>
            <a:chOff x="3504" y="1008"/>
            <a:chExt cx="1123" cy="1440"/>
          </a:xfrm>
        </p:grpSpPr>
        <p:grpSp>
          <p:nvGrpSpPr>
            <p:cNvPr id="70679" name="Group 61"/>
            <p:cNvGrpSpPr>
              <a:grpSpLocks/>
            </p:cNvGrpSpPr>
            <p:nvPr/>
          </p:nvGrpSpPr>
          <p:grpSpPr bwMode="auto">
            <a:xfrm>
              <a:off x="3504" y="1008"/>
              <a:ext cx="1123" cy="691"/>
              <a:chOff x="3504" y="1008"/>
              <a:chExt cx="1123" cy="691"/>
            </a:xfrm>
          </p:grpSpPr>
          <p:pic>
            <p:nvPicPr>
              <p:cNvPr id="70681" name="Picture 62" descr="MCj03871500000[1]"/>
              <p:cNvPicPr>
                <a:picLocks noChangeAspect="1" noChangeArrowheads="1"/>
              </p:cNvPicPr>
              <p:nvPr/>
            </p:nvPicPr>
            <p:blipFill>
              <a:blip r:embed="rId5"/>
              <a:srcRect/>
              <a:stretch>
                <a:fillRect/>
              </a:stretch>
            </p:blipFill>
            <p:spPr bwMode="auto">
              <a:xfrm>
                <a:off x="3504" y="1008"/>
                <a:ext cx="691" cy="691"/>
              </a:xfrm>
              <a:prstGeom prst="rect">
                <a:avLst/>
              </a:prstGeom>
              <a:noFill/>
              <a:ln w="9525">
                <a:noFill/>
                <a:miter lim="800000"/>
                <a:headEnd/>
                <a:tailEnd/>
              </a:ln>
            </p:spPr>
          </p:pic>
          <p:sp>
            <p:nvSpPr>
              <p:cNvPr id="70682" name="Text Box 63"/>
              <p:cNvSpPr txBox="1">
                <a:spLocks noChangeArrowheads="1"/>
              </p:cNvSpPr>
              <p:nvPr/>
            </p:nvSpPr>
            <p:spPr bwMode="auto">
              <a:xfrm>
                <a:off x="4164" y="1159"/>
                <a:ext cx="463" cy="250"/>
              </a:xfrm>
              <a:prstGeom prst="rect">
                <a:avLst/>
              </a:prstGeom>
              <a:noFill/>
              <a:ln w="9525">
                <a:noFill/>
                <a:miter lim="800000"/>
                <a:headEnd/>
                <a:tailEnd/>
              </a:ln>
            </p:spPr>
            <p:txBody>
              <a:bodyPr wrap="none">
                <a:prstTxWarp prst="textNoShape">
                  <a:avLst/>
                </a:prstTxWarp>
                <a:spAutoFit/>
              </a:bodyPr>
              <a:lstStyle/>
              <a:p>
                <a:pPr algn="r"/>
                <a:r>
                  <a:rPr lang="en-US" sz="2000"/>
                  <a:t>User</a:t>
                </a:r>
              </a:p>
            </p:txBody>
          </p:sp>
        </p:grpSp>
        <p:sp>
          <p:nvSpPr>
            <p:cNvPr id="70680" name="AutoShape 64"/>
            <p:cNvSpPr>
              <a:spLocks noChangeArrowheads="1"/>
            </p:cNvSpPr>
            <p:nvPr/>
          </p:nvSpPr>
          <p:spPr bwMode="auto">
            <a:xfrm>
              <a:off x="3696" y="1728"/>
              <a:ext cx="192" cy="720"/>
            </a:xfrm>
            <a:prstGeom prst="downArrow">
              <a:avLst>
                <a:gd name="adj1" fmla="val 50000"/>
                <a:gd name="adj2" fmla="val 93750"/>
              </a:avLst>
            </a:prstGeom>
            <a:noFill/>
            <a:ln w="9525">
              <a:solidFill>
                <a:schemeClr val="tx1"/>
              </a:solidFill>
              <a:miter lim="800000"/>
              <a:headEnd/>
              <a:tailEnd/>
            </a:ln>
          </p:spPr>
          <p:txBody>
            <a:bodyPr wrap="none" anchor="ctr">
              <a:prstTxWarp prst="textNoShape">
                <a:avLst/>
              </a:prstTxWarp>
            </a:bodyPr>
            <a:lstStyle/>
            <a:p>
              <a:endParaRPr lang="en-US"/>
            </a:p>
          </p:txBody>
        </p:sp>
      </p:grpSp>
      <p:sp>
        <p:nvSpPr>
          <p:cNvPr id="70673" name="TextBox 4"/>
          <p:cNvSpPr txBox="1">
            <a:spLocks noChangeArrowheads="1"/>
          </p:cNvSpPr>
          <p:nvPr/>
        </p:nvSpPr>
        <p:spPr bwMode="auto">
          <a:xfrm>
            <a:off x="7620000" y="-33338"/>
            <a:ext cx="1296988" cy="338138"/>
          </a:xfrm>
          <a:prstGeom prst="rect">
            <a:avLst/>
          </a:prstGeom>
          <a:noFill/>
          <a:ln w="9525">
            <a:noFill/>
            <a:miter lim="800000"/>
            <a:headEnd/>
            <a:tailEnd/>
          </a:ln>
        </p:spPr>
        <p:txBody>
          <a:bodyPr wrap="none" anchor="ctr">
            <a:prstTxWarp prst="textNoShape">
              <a:avLst/>
            </a:prstTxWarp>
            <a:spAutoFit/>
          </a:bodyPr>
          <a:lstStyle/>
          <a:p>
            <a:r>
              <a:rPr lang="en-US" sz="1600">
                <a:solidFill>
                  <a:srgbClr val="FBFCFF"/>
                </a:solidFill>
              </a:rPr>
              <a:t>Sec. 19.4.1</a:t>
            </a:r>
          </a:p>
        </p:txBody>
      </p:sp>
      <p:sp>
        <p:nvSpPr>
          <p:cNvPr id="70674" name="Text Box 67"/>
          <p:cNvSpPr txBox="1">
            <a:spLocks noChangeArrowheads="1"/>
          </p:cNvSpPr>
          <p:nvPr/>
        </p:nvSpPr>
        <p:spPr bwMode="auto">
          <a:xfrm>
            <a:off x="1447800" y="47244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links</a:t>
            </a:r>
          </a:p>
        </p:txBody>
      </p:sp>
      <p:sp>
        <p:nvSpPr>
          <p:cNvPr id="70675" name="Text Box 68"/>
          <p:cNvSpPr txBox="1">
            <a:spLocks noChangeArrowheads="1"/>
          </p:cNvSpPr>
          <p:nvPr/>
        </p:nvSpPr>
        <p:spPr bwMode="auto">
          <a:xfrm>
            <a:off x="6400800" y="3505200"/>
            <a:ext cx="1371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queries</a:t>
            </a:r>
          </a:p>
        </p:txBody>
      </p:sp>
      <p:sp>
        <p:nvSpPr>
          <p:cNvPr id="228421" name="Freeform 69"/>
          <p:cNvSpPr>
            <a:spLocks/>
          </p:cNvSpPr>
          <p:nvPr/>
        </p:nvSpPr>
        <p:spPr bwMode="auto">
          <a:xfrm>
            <a:off x="195263" y="1139825"/>
            <a:ext cx="3881437" cy="5118100"/>
          </a:xfrm>
          <a:custGeom>
            <a:avLst/>
            <a:gdLst/>
            <a:ahLst/>
            <a:cxnLst>
              <a:cxn ang="0">
                <a:pos x="257" y="265"/>
              </a:cxn>
              <a:cxn ang="0">
                <a:pos x="273" y="180"/>
              </a:cxn>
              <a:cxn ang="0">
                <a:pos x="379" y="112"/>
              </a:cxn>
              <a:cxn ang="0">
                <a:pos x="649" y="27"/>
              </a:cxn>
              <a:cxn ang="0">
                <a:pos x="833" y="11"/>
              </a:cxn>
              <a:cxn ang="0">
                <a:pos x="971" y="38"/>
              </a:cxn>
              <a:cxn ang="0">
                <a:pos x="1077" y="64"/>
              </a:cxn>
              <a:cxn ang="0">
                <a:pos x="1156" y="91"/>
              </a:cxn>
              <a:cxn ang="0">
                <a:pos x="1203" y="117"/>
              </a:cxn>
              <a:cxn ang="0">
                <a:pos x="1568" y="297"/>
              </a:cxn>
              <a:cxn ang="0">
                <a:pos x="1843" y="408"/>
              </a:cxn>
              <a:cxn ang="0">
                <a:pos x="2059" y="524"/>
              </a:cxn>
              <a:cxn ang="0">
                <a:pos x="2160" y="603"/>
              </a:cxn>
              <a:cxn ang="0">
                <a:pos x="2239" y="698"/>
              </a:cxn>
              <a:cxn ang="0">
                <a:pos x="2281" y="762"/>
              </a:cxn>
              <a:cxn ang="0">
                <a:pos x="2445" y="978"/>
              </a:cxn>
              <a:cxn ang="0">
                <a:pos x="2382" y="1005"/>
              </a:cxn>
              <a:cxn ang="0">
                <a:pos x="2292" y="1163"/>
              </a:cxn>
              <a:cxn ang="0">
                <a:pos x="2271" y="1227"/>
              </a:cxn>
              <a:cxn ang="0">
                <a:pos x="2176" y="1433"/>
              </a:cxn>
              <a:cxn ang="0">
                <a:pos x="2149" y="1470"/>
              </a:cxn>
              <a:cxn ang="0">
                <a:pos x="2118" y="1528"/>
              </a:cxn>
              <a:cxn ang="0">
                <a:pos x="2070" y="1634"/>
              </a:cxn>
              <a:cxn ang="0">
                <a:pos x="2017" y="1750"/>
              </a:cxn>
              <a:cxn ang="0">
                <a:pos x="1943" y="1882"/>
              </a:cxn>
              <a:cxn ang="0">
                <a:pos x="1885" y="1966"/>
              </a:cxn>
              <a:cxn ang="0">
                <a:pos x="1853" y="2014"/>
              </a:cxn>
              <a:cxn ang="0">
                <a:pos x="1806" y="2093"/>
              </a:cxn>
              <a:cxn ang="0">
                <a:pos x="1647" y="2363"/>
              </a:cxn>
              <a:cxn ang="0">
                <a:pos x="1610" y="2426"/>
              </a:cxn>
              <a:cxn ang="0">
                <a:pos x="1589" y="2474"/>
              </a:cxn>
              <a:cxn ang="0">
                <a:pos x="1573" y="2484"/>
              </a:cxn>
              <a:cxn ang="0">
                <a:pos x="1552" y="2532"/>
              </a:cxn>
              <a:cxn ang="0">
                <a:pos x="1409" y="2749"/>
              </a:cxn>
              <a:cxn ang="0">
                <a:pos x="1325" y="2870"/>
              </a:cxn>
              <a:cxn ang="0">
                <a:pos x="907" y="3192"/>
              </a:cxn>
              <a:cxn ang="0">
                <a:pos x="833" y="3214"/>
              </a:cxn>
              <a:cxn ang="0">
                <a:pos x="728" y="3224"/>
              </a:cxn>
              <a:cxn ang="0">
                <a:pos x="501" y="3192"/>
              </a:cxn>
              <a:cxn ang="0">
                <a:pos x="416" y="3145"/>
              </a:cxn>
              <a:cxn ang="0">
                <a:pos x="358" y="3103"/>
              </a:cxn>
              <a:cxn ang="0">
                <a:pos x="220" y="2965"/>
              </a:cxn>
              <a:cxn ang="0">
                <a:pos x="168" y="2891"/>
              </a:cxn>
              <a:cxn ang="0">
                <a:pos x="115" y="2791"/>
              </a:cxn>
              <a:cxn ang="0">
                <a:pos x="36" y="1602"/>
              </a:cxn>
              <a:cxn ang="0">
                <a:pos x="99" y="904"/>
              </a:cxn>
              <a:cxn ang="0">
                <a:pos x="226" y="630"/>
              </a:cxn>
              <a:cxn ang="0">
                <a:pos x="294" y="328"/>
              </a:cxn>
              <a:cxn ang="0">
                <a:pos x="263" y="143"/>
              </a:cxn>
              <a:cxn ang="0">
                <a:pos x="252" y="96"/>
              </a:cxn>
            </a:cxnLst>
            <a:rect l="0" t="0" r="r" b="b"/>
            <a:pathLst>
              <a:path w="2445" h="3224">
                <a:moveTo>
                  <a:pt x="257" y="265"/>
                </a:moveTo>
                <a:cubicBezTo>
                  <a:pt x="259" y="248"/>
                  <a:pt x="256" y="201"/>
                  <a:pt x="273" y="180"/>
                </a:cubicBezTo>
                <a:cubicBezTo>
                  <a:pt x="299" y="149"/>
                  <a:pt x="343" y="129"/>
                  <a:pt x="379" y="112"/>
                </a:cubicBezTo>
                <a:cubicBezTo>
                  <a:pt x="464" y="72"/>
                  <a:pt x="555" y="36"/>
                  <a:pt x="649" y="27"/>
                </a:cubicBezTo>
                <a:cubicBezTo>
                  <a:pt x="721" y="0"/>
                  <a:pt x="745" y="7"/>
                  <a:pt x="833" y="11"/>
                </a:cubicBezTo>
                <a:cubicBezTo>
                  <a:pt x="882" y="17"/>
                  <a:pt x="924" y="26"/>
                  <a:pt x="971" y="38"/>
                </a:cubicBezTo>
                <a:cubicBezTo>
                  <a:pt x="1006" y="47"/>
                  <a:pt x="1077" y="64"/>
                  <a:pt x="1077" y="64"/>
                </a:cubicBezTo>
                <a:cubicBezTo>
                  <a:pt x="1127" y="90"/>
                  <a:pt x="1062" y="58"/>
                  <a:pt x="1156" y="91"/>
                </a:cubicBezTo>
                <a:cubicBezTo>
                  <a:pt x="1173" y="97"/>
                  <a:pt x="1187" y="110"/>
                  <a:pt x="1203" y="117"/>
                </a:cubicBezTo>
                <a:cubicBezTo>
                  <a:pt x="1327" y="172"/>
                  <a:pt x="1445" y="241"/>
                  <a:pt x="1568" y="297"/>
                </a:cubicBezTo>
                <a:cubicBezTo>
                  <a:pt x="1658" y="338"/>
                  <a:pt x="1754" y="367"/>
                  <a:pt x="1843" y="408"/>
                </a:cubicBezTo>
                <a:cubicBezTo>
                  <a:pt x="1913" y="441"/>
                  <a:pt x="2000" y="473"/>
                  <a:pt x="2059" y="524"/>
                </a:cubicBezTo>
                <a:cubicBezTo>
                  <a:pt x="2091" y="552"/>
                  <a:pt x="2160" y="603"/>
                  <a:pt x="2160" y="603"/>
                </a:cubicBezTo>
                <a:cubicBezTo>
                  <a:pt x="2182" y="639"/>
                  <a:pt x="2212" y="665"/>
                  <a:pt x="2239" y="698"/>
                </a:cubicBezTo>
                <a:cubicBezTo>
                  <a:pt x="2324" y="799"/>
                  <a:pt x="2186" y="637"/>
                  <a:pt x="2281" y="762"/>
                </a:cubicBezTo>
                <a:cubicBezTo>
                  <a:pt x="2336" y="834"/>
                  <a:pt x="2397" y="901"/>
                  <a:pt x="2445" y="978"/>
                </a:cubicBezTo>
                <a:cubicBezTo>
                  <a:pt x="2424" y="992"/>
                  <a:pt x="2400" y="987"/>
                  <a:pt x="2382" y="1005"/>
                </a:cubicBezTo>
                <a:cubicBezTo>
                  <a:pt x="2342" y="1045"/>
                  <a:pt x="2311" y="1110"/>
                  <a:pt x="2292" y="1163"/>
                </a:cubicBezTo>
                <a:cubicBezTo>
                  <a:pt x="2284" y="1184"/>
                  <a:pt x="2284" y="1208"/>
                  <a:pt x="2271" y="1227"/>
                </a:cubicBezTo>
                <a:cubicBezTo>
                  <a:pt x="2228" y="1289"/>
                  <a:pt x="2213" y="1368"/>
                  <a:pt x="2176" y="1433"/>
                </a:cubicBezTo>
                <a:cubicBezTo>
                  <a:pt x="2168" y="1446"/>
                  <a:pt x="2157" y="1457"/>
                  <a:pt x="2149" y="1470"/>
                </a:cubicBezTo>
                <a:cubicBezTo>
                  <a:pt x="2138" y="1489"/>
                  <a:pt x="2128" y="1508"/>
                  <a:pt x="2118" y="1528"/>
                </a:cubicBezTo>
                <a:cubicBezTo>
                  <a:pt x="2100" y="1563"/>
                  <a:pt x="2089" y="1599"/>
                  <a:pt x="2070" y="1634"/>
                </a:cubicBezTo>
                <a:cubicBezTo>
                  <a:pt x="2049" y="1672"/>
                  <a:pt x="2036" y="1712"/>
                  <a:pt x="2017" y="1750"/>
                </a:cubicBezTo>
                <a:cubicBezTo>
                  <a:pt x="1995" y="1795"/>
                  <a:pt x="1966" y="1837"/>
                  <a:pt x="1943" y="1882"/>
                </a:cubicBezTo>
                <a:cubicBezTo>
                  <a:pt x="1927" y="1912"/>
                  <a:pt x="1904" y="1938"/>
                  <a:pt x="1885" y="1966"/>
                </a:cubicBezTo>
                <a:cubicBezTo>
                  <a:pt x="1874" y="1982"/>
                  <a:pt x="1853" y="2014"/>
                  <a:pt x="1853" y="2014"/>
                </a:cubicBezTo>
                <a:cubicBezTo>
                  <a:pt x="1843" y="2045"/>
                  <a:pt x="1822" y="2066"/>
                  <a:pt x="1806" y="2093"/>
                </a:cubicBezTo>
                <a:cubicBezTo>
                  <a:pt x="1754" y="2183"/>
                  <a:pt x="1698" y="2273"/>
                  <a:pt x="1647" y="2363"/>
                </a:cubicBezTo>
                <a:cubicBezTo>
                  <a:pt x="1607" y="2433"/>
                  <a:pt x="1645" y="2391"/>
                  <a:pt x="1610" y="2426"/>
                </a:cubicBezTo>
                <a:cubicBezTo>
                  <a:pt x="1603" y="2442"/>
                  <a:pt x="1598" y="2459"/>
                  <a:pt x="1589" y="2474"/>
                </a:cubicBezTo>
                <a:cubicBezTo>
                  <a:pt x="1586" y="2479"/>
                  <a:pt x="1576" y="2479"/>
                  <a:pt x="1573" y="2484"/>
                </a:cubicBezTo>
                <a:cubicBezTo>
                  <a:pt x="1564" y="2499"/>
                  <a:pt x="1560" y="2517"/>
                  <a:pt x="1552" y="2532"/>
                </a:cubicBezTo>
                <a:cubicBezTo>
                  <a:pt x="1510" y="2608"/>
                  <a:pt x="1453" y="2674"/>
                  <a:pt x="1409" y="2749"/>
                </a:cubicBezTo>
                <a:cubicBezTo>
                  <a:pt x="1387" y="2786"/>
                  <a:pt x="1362" y="2847"/>
                  <a:pt x="1325" y="2870"/>
                </a:cubicBezTo>
                <a:cubicBezTo>
                  <a:pt x="1225" y="3020"/>
                  <a:pt x="1094" y="3163"/>
                  <a:pt x="907" y="3192"/>
                </a:cubicBezTo>
                <a:cubicBezTo>
                  <a:pt x="884" y="3201"/>
                  <a:pt x="857" y="3211"/>
                  <a:pt x="833" y="3214"/>
                </a:cubicBezTo>
                <a:cubicBezTo>
                  <a:pt x="798" y="3219"/>
                  <a:pt x="728" y="3224"/>
                  <a:pt x="728" y="3224"/>
                </a:cubicBezTo>
                <a:cubicBezTo>
                  <a:pt x="679" y="3220"/>
                  <a:pt x="564" y="3221"/>
                  <a:pt x="501" y="3192"/>
                </a:cubicBezTo>
                <a:cubicBezTo>
                  <a:pt x="472" y="3178"/>
                  <a:pt x="416" y="3145"/>
                  <a:pt x="416" y="3145"/>
                </a:cubicBezTo>
                <a:cubicBezTo>
                  <a:pt x="401" y="3123"/>
                  <a:pt x="383" y="3111"/>
                  <a:pt x="358" y="3103"/>
                </a:cubicBezTo>
                <a:cubicBezTo>
                  <a:pt x="312" y="3057"/>
                  <a:pt x="266" y="3011"/>
                  <a:pt x="220" y="2965"/>
                </a:cubicBezTo>
                <a:cubicBezTo>
                  <a:pt x="199" y="2944"/>
                  <a:pt x="189" y="2913"/>
                  <a:pt x="168" y="2891"/>
                </a:cubicBezTo>
                <a:cubicBezTo>
                  <a:pt x="151" y="2854"/>
                  <a:pt x="135" y="2826"/>
                  <a:pt x="115" y="2791"/>
                </a:cubicBezTo>
                <a:cubicBezTo>
                  <a:pt x="56" y="2411"/>
                  <a:pt x="47" y="1985"/>
                  <a:pt x="36" y="1602"/>
                </a:cubicBezTo>
                <a:cubicBezTo>
                  <a:pt x="37" y="1485"/>
                  <a:pt x="0" y="1049"/>
                  <a:pt x="99" y="904"/>
                </a:cubicBezTo>
                <a:cubicBezTo>
                  <a:pt x="131" y="809"/>
                  <a:pt x="190" y="723"/>
                  <a:pt x="226" y="630"/>
                </a:cubicBezTo>
                <a:cubicBezTo>
                  <a:pt x="264" y="533"/>
                  <a:pt x="284" y="431"/>
                  <a:pt x="294" y="328"/>
                </a:cubicBezTo>
                <a:cubicBezTo>
                  <a:pt x="291" y="269"/>
                  <a:pt x="296" y="196"/>
                  <a:pt x="263" y="143"/>
                </a:cubicBezTo>
                <a:cubicBezTo>
                  <a:pt x="252" y="99"/>
                  <a:pt x="252" y="115"/>
                  <a:pt x="252" y="96"/>
                </a:cubicBezTo>
              </a:path>
            </a:pathLst>
          </a:custGeom>
          <a:gradFill rotWithShape="1">
            <a:gsLst>
              <a:gs pos="0">
                <a:schemeClr val="accent1">
                  <a:alpha val="33000"/>
                </a:schemeClr>
              </a:gs>
              <a:gs pos="100000">
                <a:schemeClr val="accent1">
                  <a:gamma/>
                  <a:shade val="46275"/>
                  <a:invGamma/>
                  <a:alpha val="33000"/>
                </a:schemeClr>
              </a:gs>
            </a:gsLst>
            <a:lin ang="5400000" scaled="1"/>
          </a:gradFill>
          <a:ln w="9525" cap="flat" cmpd="sng">
            <a:no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
        <p:nvSpPr>
          <p:cNvPr id="228422" name="Freeform 70"/>
          <p:cNvSpPr>
            <a:spLocks/>
          </p:cNvSpPr>
          <p:nvPr/>
        </p:nvSpPr>
        <p:spPr bwMode="auto">
          <a:xfrm>
            <a:off x="4975225" y="377825"/>
            <a:ext cx="4268788" cy="4932363"/>
          </a:xfrm>
          <a:custGeom>
            <a:avLst/>
            <a:gdLst/>
            <a:ahLst/>
            <a:cxnLst>
              <a:cxn ang="0">
                <a:pos x="100" y="1014"/>
              </a:cxn>
              <a:cxn ang="0">
                <a:pos x="243" y="676"/>
              </a:cxn>
              <a:cxn ang="0">
                <a:pos x="301" y="571"/>
              </a:cxn>
              <a:cxn ang="0">
                <a:pos x="354" y="475"/>
              </a:cxn>
              <a:cxn ang="0">
                <a:pos x="396" y="433"/>
              </a:cxn>
              <a:cxn ang="0">
                <a:pos x="459" y="370"/>
              </a:cxn>
              <a:cxn ang="0">
                <a:pos x="533" y="306"/>
              </a:cxn>
              <a:cxn ang="0">
                <a:pos x="718" y="222"/>
              </a:cxn>
              <a:cxn ang="0">
                <a:pos x="1315" y="21"/>
              </a:cxn>
              <a:cxn ang="0">
                <a:pos x="1495" y="0"/>
              </a:cxn>
              <a:cxn ang="0">
                <a:pos x="1659" y="5"/>
              </a:cxn>
              <a:cxn ang="0">
                <a:pos x="1707" y="21"/>
              </a:cxn>
              <a:cxn ang="0">
                <a:pos x="1913" y="84"/>
              </a:cxn>
              <a:cxn ang="0">
                <a:pos x="2182" y="227"/>
              </a:cxn>
              <a:cxn ang="0">
                <a:pos x="2314" y="312"/>
              </a:cxn>
              <a:cxn ang="0">
                <a:pos x="2393" y="407"/>
              </a:cxn>
              <a:cxn ang="0">
                <a:pos x="2526" y="819"/>
              </a:cxn>
              <a:cxn ang="0">
                <a:pos x="2578" y="999"/>
              </a:cxn>
              <a:cxn ang="0">
                <a:pos x="2584" y="1046"/>
              </a:cxn>
              <a:cxn ang="0">
                <a:pos x="2600" y="1088"/>
              </a:cxn>
              <a:cxn ang="0">
                <a:pos x="2621" y="1384"/>
              </a:cxn>
              <a:cxn ang="0">
                <a:pos x="2652" y="2383"/>
              </a:cxn>
              <a:cxn ang="0">
                <a:pos x="2610" y="2943"/>
              </a:cxn>
              <a:cxn ang="0">
                <a:pos x="2541" y="3022"/>
              </a:cxn>
              <a:cxn ang="0">
                <a:pos x="2404" y="3065"/>
              </a:cxn>
              <a:cxn ang="0">
                <a:pos x="2261" y="3107"/>
              </a:cxn>
              <a:cxn ang="0">
                <a:pos x="1796" y="3086"/>
              </a:cxn>
              <a:cxn ang="0">
                <a:pos x="1231" y="3028"/>
              </a:cxn>
              <a:cxn ang="0">
                <a:pos x="1109" y="3012"/>
              </a:cxn>
              <a:cxn ang="0">
                <a:pos x="835" y="2954"/>
              </a:cxn>
              <a:cxn ang="0">
                <a:pos x="650" y="2917"/>
              </a:cxn>
              <a:cxn ang="0">
                <a:pos x="211" y="2811"/>
              </a:cxn>
              <a:cxn ang="0">
                <a:pos x="68" y="2716"/>
              </a:cxn>
              <a:cxn ang="0">
                <a:pos x="16" y="2383"/>
              </a:cxn>
              <a:cxn ang="0">
                <a:pos x="0" y="2262"/>
              </a:cxn>
              <a:cxn ang="0">
                <a:pos x="26" y="1532"/>
              </a:cxn>
              <a:cxn ang="0">
                <a:pos x="74" y="1226"/>
              </a:cxn>
              <a:cxn ang="0">
                <a:pos x="84" y="1062"/>
              </a:cxn>
              <a:cxn ang="0">
                <a:pos x="100" y="983"/>
              </a:cxn>
            </a:cxnLst>
            <a:rect l="0" t="0" r="r" b="b"/>
            <a:pathLst>
              <a:path w="2689" h="3107">
                <a:moveTo>
                  <a:pt x="100" y="1014"/>
                </a:moveTo>
                <a:cubicBezTo>
                  <a:pt x="112" y="912"/>
                  <a:pt x="197" y="768"/>
                  <a:pt x="243" y="676"/>
                </a:cubicBezTo>
                <a:cubicBezTo>
                  <a:pt x="294" y="574"/>
                  <a:pt x="260" y="610"/>
                  <a:pt x="301" y="571"/>
                </a:cubicBezTo>
                <a:cubicBezTo>
                  <a:pt x="315" y="543"/>
                  <a:pt x="334" y="500"/>
                  <a:pt x="354" y="475"/>
                </a:cubicBezTo>
                <a:cubicBezTo>
                  <a:pt x="366" y="459"/>
                  <a:pt x="384" y="448"/>
                  <a:pt x="396" y="433"/>
                </a:cubicBezTo>
                <a:cubicBezTo>
                  <a:pt x="405" y="404"/>
                  <a:pt x="436" y="388"/>
                  <a:pt x="459" y="370"/>
                </a:cubicBezTo>
                <a:cubicBezTo>
                  <a:pt x="485" y="350"/>
                  <a:pt x="508" y="327"/>
                  <a:pt x="533" y="306"/>
                </a:cubicBezTo>
                <a:cubicBezTo>
                  <a:pt x="563" y="280"/>
                  <a:pt x="669" y="234"/>
                  <a:pt x="718" y="222"/>
                </a:cubicBezTo>
                <a:cubicBezTo>
                  <a:pt x="889" y="104"/>
                  <a:pt x="1110" y="43"/>
                  <a:pt x="1315" y="21"/>
                </a:cubicBezTo>
                <a:cubicBezTo>
                  <a:pt x="1374" y="8"/>
                  <a:pt x="1495" y="0"/>
                  <a:pt x="1495" y="0"/>
                </a:cubicBezTo>
                <a:cubicBezTo>
                  <a:pt x="1550" y="2"/>
                  <a:pt x="1605" y="0"/>
                  <a:pt x="1659" y="5"/>
                </a:cubicBezTo>
                <a:cubicBezTo>
                  <a:pt x="1676" y="7"/>
                  <a:pt x="1691" y="17"/>
                  <a:pt x="1707" y="21"/>
                </a:cubicBezTo>
                <a:cubicBezTo>
                  <a:pt x="1777" y="40"/>
                  <a:pt x="1843" y="63"/>
                  <a:pt x="1913" y="84"/>
                </a:cubicBezTo>
                <a:cubicBezTo>
                  <a:pt x="1994" y="144"/>
                  <a:pt x="2096" y="175"/>
                  <a:pt x="2182" y="227"/>
                </a:cubicBezTo>
                <a:cubicBezTo>
                  <a:pt x="2227" y="254"/>
                  <a:pt x="2267" y="288"/>
                  <a:pt x="2314" y="312"/>
                </a:cubicBezTo>
                <a:cubicBezTo>
                  <a:pt x="2339" y="346"/>
                  <a:pt x="2371" y="371"/>
                  <a:pt x="2393" y="407"/>
                </a:cubicBezTo>
                <a:cubicBezTo>
                  <a:pt x="2411" y="548"/>
                  <a:pt x="2456" y="694"/>
                  <a:pt x="2526" y="819"/>
                </a:cubicBezTo>
                <a:cubicBezTo>
                  <a:pt x="2540" y="879"/>
                  <a:pt x="2559" y="940"/>
                  <a:pt x="2578" y="999"/>
                </a:cubicBezTo>
                <a:cubicBezTo>
                  <a:pt x="2580" y="1015"/>
                  <a:pt x="2580" y="1031"/>
                  <a:pt x="2584" y="1046"/>
                </a:cubicBezTo>
                <a:cubicBezTo>
                  <a:pt x="2588" y="1061"/>
                  <a:pt x="2597" y="1073"/>
                  <a:pt x="2600" y="1088"/>
                </a:cubicBezTo>
                <a:cubicBezTo>
                  <a:pt x="2618" y="1184"/>
                  <a:pt x="2610" y="1287"/>
                  <a:pt x="2621" y="1384"/>
                </a:cubicBezTo>
                <a:cubicBezTo>
                  <a:pt x="2637" y="1717"/>
                  <a:pt x="2638" y="2050"/>
                  <a:pt x="2652" y="2383"/>
                </a:cubicBezTo>
                <a:cubicBezTo>
                  <a:pt x="2650" y="2503"/>
                  <a:pt x="2689" y="2793"/>
                  <a:pt x="2610" y="2943"/>
                </a:cubicBezTo>
                <a:cubicBezTo>
                  <a:pt x="2603" y="2989"/>
                  <a:pt x="2590" y="3013"/>
                  <a:pt x="2541" y="3022"/>
                </a:cubicBezTo>
                <a:cubicBezTo>
                  <a:pt x="2496" y="3040"/>
                  <a:pt x="2452" y="3056"/>
                  <a:pt x="2404" y="3065"/>
                </a:cubicBezTo>
                <a:cubicBezTo>
                  <a:pt x="2361" y="3087"/>
                  <a:pt x="2309" y="3098"/>
                  <a:pt x="2261" y="3107"/>
                </a:cubicBezTo>
                <a:cubicBezTo>
                  <a:pt x="2104" y="3101"/>
                  <a:pt x="1952" y="3092"/>
                  <a:pt x="1796" y="3086"/>
                </a:cubicBezTo>
                <a:cubicBezTo>
                  <a:pt x="1609" y="3064"/>
                  <a:pt x="1419" y="3040"/>
                  <a:pt x="1231" y="3028"/>
                </a:cubicBezTo>
                <a:cubicBezTo>
                  <a:pt x="1120" y="3005"/>
                  <a:pt x="1242" y="3028"/>
                  <a:pt x="1109" y="3012"/>
                </a:cubicBezTo>
                <a:cubicBezTo>
                  <a:pt x="1016" y="3001"/>
                  <a:pt x="928" y="2963"/>
                  <a:pt x="835" y="2954"/>
                </a:cubicBezTo>
                <a:cubicBezTo>
                  <a:pt x="770" y="2930"/>
                  <a:pt x="717" y="2922"/>
                  <a:pt x="650" y="2917"/>
                </a:cubicBezTo>
                <a:cubicBezTo>
                  <a:pt x="505" y="2880"/>
                  <a:pt x="360" y="2825"/>
                  <a:pt x="211" y="2811"/>
                </a:cubicBezTo>
                <a:cubicBezTo>
                  <a:pt x="142" y="2790"/>
                  <a:pt x="103" y="2786"/>
                  <a:pt x="68" y="2716"/>
                </a:cubicBezTo>
                <a:cubicBezTo>
                  <a:pt x="42" y="2606"/>
                  <a:pt x="42" y="2493"/>
                  <a:pt x="16" y="2383"/>
                </a:cubicBezTo>
                <a:cubicBezTo>
                  <a:pt x="12" y="2341"/>
                  <a:pt x="4" y="2304"/>
                  <a:pt x="0" y="2262"/>
                </a:cubicBezTo>
                <a:cubicBezTo>
                  <a:pt x="4" y="2018"/>
                  <a:pt x="3" y="1775"/>
                  <a:pt x="26" y="1532"/>
                </a:cubicBezTo>
                <a:cubicBezTo>
                  <a:pt x="36" y="1429"/>
                  <a:pt x="37" y="1324"/>
                  <a:pt x="74" y="1226"/>
                </a:cubicBezTo>
                <a:cubicBezTo>
                  <a:pt x="76" y="1171"/>
                  <a:pt x="72" y="1116"/>
                  <a:pt x="84" y="1062"/>
                </a:cubicBezTo>
                <a:cubicBezTo>
                  <a:pt x="91" y="1030"/>
                  <a:pt x="100" y="1017"/>
                  <a:pt x="100" y="983"/>
                </a:cubicBezTo>
              </a:path>
            </a:pathLst>
          </a:custGeom>
          <a:gradFill rotWithShape="1">
            <a:gsLst>
              <a:gs pos="0">
                <a:schemeClr val="folHlink">
                  <a:alpha val="46001"/>
                </a:schemeClr>
              </a:gs>
              <a:gs pos="100000">
                <a:schemeClr val="folHlink">
                  <a:gamma/>
                  <a:tint val="50980"/>
                  <a:invGamma/>
                  <a:alpha val="32001"/>
                </a:schemeClr>
              </a:gs>
            </a:gsLst>
            <a:lin ang="5400000" scaled="1"/>
          </a:gradFill>
          <a:ln w="9525" cap="flat" cmpd="sng">
            <a:solidFill>
              <a:schemeClr val="tx1"/>
            </a:solidFill>
            <a:prstDash val="solid"/>
            <a:miter lim="800000"/>
            <a:headEnd type="none" w="med" len="med"/>
            <a:tailEnd type="none" w="med" len="med"/>
          </a:ln>
          <a:effectLst/>
        </p:spPr>
        <p:txBody>
          <a:bodyPr wrap="none">
            <a:prstTxWarp prst="textNoShape">
              <a:avLst/>
            </a:prstTxWarp>
            <a:spAutoFit/>
          </a:bodyPr>
          <a:lstStyle/>
          <a:p>
            <a:pPr>
              <a:defRPr/>
            </a:pPr>
            <a:endParaRPr lang="en-US"/>
          </a:p>
        </p:txBody>
      </p:sp>
      <p:sp>
        <p:nvSpPr>
          <p:cNvPr id="228423" name="Freeform 71"/>
          <p:cNvSpPr>
            <a:spLocks/>
          </p:cNvSpPr>
          <p:nvPr/>
        </p:nvSpPr>
        <p:spPr bwMode="auto">
          <a:xfrm>
            <a:off x="2290763" y="4295775"/>
            <a:ext cx="6988175" cy="2609850"/>
          </a:xfrm>
          <a:custGeom>
            <a:avLst/>
            <a:gdLst>
              <a:gd name="T0" fmla="*/ 269 w 4402"/>
              <a:gd name="T1" fmla="*/ 692 h 1644"/>
              <a:gd name="T2" fmla="*/ 454 w 4402"/>
              <a:gd name="T3" fmla="*/ 438 h 1644"/>
              <a:gd name="T4" fmla="*/ 676 w 4402"/>
              <a:gd name="T5" fmla="*/ 200 h 1644"/>
              <a:gd name="T6" fmla="*/ 798 w 4402"/>
              <a:gd name="T7" fmla="*/ 74 h 1644"/>
              <a:gd name="T8" fmla="*/ 824 w 4402"/>
              <a:gd name="T9" fmla="*/ 63 h 1644"/>
              <a:gd name="T10" fmla="*/ 935 w 4402"/>
              <a:gd name="T11" fmla="*/ 0 h 1644"/>
              <a:gd name="T12" fmla="*/ 1099 w 4402"/>
              <a:gd name="T13" fmla="*/ 10 h 1644"/>
              <a:gd name="T14" fmla="*/ 1167 w 4402"/>
              <a:gd name="T15" fmla="*/ 31 h 1644"/>
              <a:gd name="T16" fmla="*/ 1453 w 4402"/>
              <a:gd name="T17" fmla="*/ 95 h 1644"/>
              <a:gd name="T18" fmla="*/ 1580 w 4402"/>
              <a:gd name="T19" fmla="*/ 116 h 1644"/>
              <a:gd name="T20" fmla="*/ 1749 w 4402"/>
              <a:gd name="T21" fmla="*/ 148 h 1644"/>
              <a:gd name="T22" fmla="*/ 1987 w 4402"/>
              <a:gd name="T23" fmla="*/ 200 h 1644"/>
              <a:gd name="T24" fmla="*/ 2230 w 4402"/>
              <a:gd name="T25" fmla="*/ 253 h 1644"/>
              <a:gd name="T26" fmla="*/ 2404 w 4402"/>
              <a:gd name="T27" fmla="*/ 290 h 1644"/>
              <a:gd name="T28" fmla="*/ 2578 w 4402"/>
              <a:gd name="T29" fmla="*/ 333 h 1644"/>
              <a:gd name="T30" fmla="*/ 2721 w 4402"/>
              <a:gd name="T31" fmla="*/ 364 h 1644"/>
              <a:gd name="T32" fmla="*/ 2822 w 4402"/>
              <a:gd name="T33" fmla="*/ 396 h 1644"/>
              <a:gd name="T34" fmla="*/ 2906 w 4402"/>
              <a:gd name="T35" fmla="*/ 428 h 1644"/>
              <a:gd name="T36" fmla="*/ 3022 w 4402"/>
              <a:gd name="T37" fmla="*/ 454 h 1644"/>
              <a:gd name="T38" fmla="*/ 3461 w 4402"/>
              <a:gd name="T39" fmla="*/ 602 h 1644"/>
              <a:gd name="T40" fmla="*/ 3646 w 4402"/>
              <a:gd name="T41" fmla="*/ 660 h 1644"/>
              <a:gd name="T42" fmla="*/ 3915 w 4402"/>
              <a:gd name="T43" fmla="*/ 745 h 1644"/>
              <a:gd name="T44" fmla="*/ 4190 w 4402"/>
              <a:gd name="T45" fmla="*/ 861 h 1644"/>
              <a:gd name="T46" fmla="*/ 4206 w 4402"/>
              <a:gd name="T47" fmla="*/ 866 h 1644"/>
              <a:gd name="T48" fmla="*/ 4259 w 4402"/>
              <a:gd name="T49" fmla="*/ 893 h 1644"/>
              <a:gd name="T50" fmla="*/ 4259 w 4402"/>
              <a:gd name="T51" fmla="*/ 893 h 1644"/>
              <a:gd name="T52" fmla="*/ 4322 w 4402"/>
              <a:gd name="T53" fmla="*/ 935 h 1644"/>
              <a:gd name="T54" fmla="*/ 4386 w 4402"/>
              <a:gd name="T55" fmla="*/ 998 h 1644"/>
              <a:gd name="T56" fmla="*/ 4402 w 4402"/>
              <a:gd name="T57" fmla="*/ 1056 h 1644"/>
              <a:gd name="T58" fmla="*/ 4354 w 4402"/>
              <a:gd name="T59" fmla="*/ 1189 h 1644"/>
              <a:gd name="T60" fmla="*/ 4291 w 4402"/>
              <a:gd name="T61" fmla="*/ 1268 h 1644"/>
              <a:gd name="T62" fmla="*/ 4259 w 4402"/>
              <a:gd name="T63" fmla="*/ 1331 h 1644"/>
              <a:gd name="T64" fmla="*/ 4232 w 4402"/>
              <a:gd name="T65" fmla="*/ 1368 h 1644"/>
              <a:gd name="T66" fmla="*/ 4111 w 4402"/>
              <a:gd name="T67" fmla="*/ 1479 h 1644"/>
              <a:gd name="T68" fmla="*/ 4021 w 4402"/>
              <a:gd name="T69" fmla="*/ 1527 h 1644"/>
              <a:gd name="T70" fmla="*/ 3894 w 4402"/>
              <a:gd name="T71" fmla="*/ 1580 h 1644"/>
              <a:gd name="T72" fmla="*/ 3683 w 4402"/>
              <a:gd name="T73" fmla="*/ 1643 h 1644"/>
              <a:gd name="T74" fmla="*/ 2536 w 4402"/>
              <a:gd name="T75" fmla="*/ 1622 h 1644"/>
              <a:gd name="T76" fmla="*/ 1738 w 4402"/>
              <a:gd name="T77" fmla="*/ 1564 h 1644"/>
              <a:gd name="T78" fmla="*/ 1284 w 4402"/>
              <a:gd name="T79" fmla="*/ 1532 h 1644"/>
              <a:gd name="T80" fmla="*/ 570 w 4402"/>
              <a:gd name="T81" fmla="*/ 1511 h 1644"/>
              <a:gd name="T82" fmla="*/ 475 w 4402"/>
              <a:gd name="T83" fmla="*/ 1485 h 1644"/>
              <a:gd name="T84" fmla="*/ 301 w 4402"/>
              <a:gd name="T85" fmla="*/ 1337 h 1644"/>
              <a:gd name="T86" fmla="*/ 163 w 4402"/>
              <a:gd name="T87" fmla="*/ 1305 h 1644"/>
              <a:gd name="T88" fmla="*/ 21 w 4402"/>
              <a:gd name="T89" fmla="*/ 1257 h 1644"/>
              <a:gd name="T90" fmla="*/ 0 w 4402"/>
              <a:gd name="T91" fmla="*/ 1210 h 1644"/>
              <a:gd name="T92" fmla="*/ 10 w 4402"/>
              <a:gd name="T93" fmla="*/ 1146 h 1644"/>
              <a:gd name="T94" fmla="*/ 52 w 4402"/>
              <a:gd name="T95" fmla="*/ 1078 h 1644"/>
              <a:gd name="T96" fmla="*/ 105 w 4402"/>
              <a:gd name="T97" fmla="*/ 951 h 1644"/>
              <a:gd name="T98" fmla="*/ 274 w 4402"/>
              <a:gd name="T99" fmla="*/ 724 h 1644"/>
              <a:gd name="T100" fmla="*/ 322 w 4402"/>
              <a:gd name="T101" fmla="*/ 681 h 1644"/>
              <a:gd name="T102" fmla="*/ 364 w 4402"/>
              <a:gd name="T103" fmla="*/ 634 h 1644"/>
              <a:gd name="T104" fmla="*/ 364 w 4402"/>
              <a:gd name="T105" fmla="*/ 565 h 16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402"/>
              <a:gd name="T160" fmla="*/ 0 h 1644"/>
              <a:gd name="T161" fmla="*/ 4402 w 4402"/>
              <a:gd name="T162" fmla="*/ 1644 h 164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402" h="1644">
                <a:moveTo>
                  <a:pt x="269" y="692"/>
                </a:moveTo>
                <a:cubicBezTo>
                  <a:pt x="332" y="609"/>
                  <a:pt x="388" y="519"/>
                  <a:pt x="454" y="438"/>
                </a:cubicBezTo>
                <a:cubicBezTo>
                  <a:pt x="522" y="354"/>
                  <a:pt x="600" y="277"/>
                  <a:pt x="676" y="200"/>
                </a:cubicBezTo>
                <a:cubicBezTo>
                  <a:pt x="715" y="160"/>
                  <a:pt x="749" y="104"/>
                  <a:pt x="798" y="74"/>
                </a:cubicBezTo>
                <a:cubicBezTo>
                  <a:pt x="806" y="69"/>
                  <a:pt x="816" y="68"/>
                  <a:pt x="824" y="63"/>
                </a:cubicBezTo>
                <a:cubicBezTo>
                  <a:pt x="877" y="29"/>
                  <a:pt x="868" y="14"/>
                  <a:pt x="935" y="0"/>
                </a:cubicBezTo>
                <a:cubicBezTo>
                  <a:pt x="990" y="3"/>
                  <a:pt x="1045" y="3"/>
                  <a:pt x="1099" y="10"/>
                </a:cubicBezTo>
                <a:cubicBezTo>
                  <a:pt x="1146" y="16"/>
                  <a:pt x="1138" y="24"/>
                  <a:pt x="1167" y="31"/>
                </a:cubicBezTo>
                <a:cubicBezTo>
                  <a:pt x="1263" y="55"/>
                  <a:pt x="1354" y="86"/>
                  <a:pt x="1453" y="95"/>
                </a:cubicBezTo>
                <a:cubicBezTo>
                  <a:pt x="1537" y="116"/>
                  <a:pt x="1494" y="109"/>
                  <a:pt x="1580" y="116"/>
                </a:cubicBezTo>
                <a:cubicBezTo>
                  <a:pt x="1633" y="133"/>
                  <a:pt x="1694" y="142"/>
                  <a:pt x="1749" y="148"/>
                </a:cubicBezTo>
                <a:cubicBezTo>
                  <a:pt x="1827" y="173"/>
                  <a:pt x="1907" y="183"/>
                  <a:pt x="1987" y="200"/>
                </a:cubicBezTo>
                <a:cubicBezTo>
                  <a:pt x="2062" y="232"/>
                  <a:pt x="2151" y="236"/>
                  <a:pt x="2230" y="253"/>
                </a:cubicBezTo>
                <a:cubicBezTo>
                  <a:pt x="2288" y="265"/>
                  <a:pt x="2346" y="277"/>
                  <a:pt x="2404" y="290"/>
                </a:cubicBezTo>
                <a:cubicBezTo>
                  <a:pt x="2461" y="302"/>
                  <a:pt x="2521" y="323"/>
                  <a:pt x="2578" y="333"/>
                </a:cubicBezTo>
                <a:cubicBezTo>
                  <a:pt x="2623" y="341"/>
                  <a:pt x="2678" y="348"/>
                  <a:pt x="2721" y="364"/>
                </a:cubicBezTo>
                <a:cubicBezTo>
                  <a:pt x="2804" y="394"/>
                  <a:pt x="2769" y="386"/>
                  <a:pt x="2822" y="396"/>
                </a:cubicBezTo>
                <a:cubicBezTo>
                  <a:pt x="2850" y="407"/>
                  <a:pt x="2877" y="420"/>
                  <a:pt x="2906" y="428"/>
                </a:cubicBezTo>
                <a:cubicBezTo>
                  <a:pt x="2944" y="439"/>
                  <a:pt x="2985" y="440"/>
                  <a:pt x="3022" y="454"/>
                </a:cubicBezTo>
                <a:cubicBezTo>
                  <a:pt x="3167" y="507"/>
                  <a:pt x="3312" y="561"/>
                  <a:pt x="3461" y="602"/>
                </a:cubicBezTo>
                <a:cubicBezTo>
                  <a:pt x="3502" y="630"/>
                  <a:pt x="3596" y="646"/>
                  <a:pt x="3646" y="660"/>
                </a:cubicBezTo>
                <a:cubicBezTo>
                  <a:pt x="3736" y="686"/>
                  <a:pt x="3825" y="718"/>
                  <a:pt x="3915" y="745"/>
                </a:cubicBezTo>
                <a:cubicBezTo>
                  <a:pt x="4009" y="774"/>
                  <a:pt x="4102" y="818"/>
                  <a:pt x="4190" y="861"/>
                </a:cubicBezTo>
                <a:cubicBezTo>
                  <a:pt x="4195" y="863"/>
                  <a:pt x="4201" y="864"/>
                  <a:pt x="4206" y="866"/>
                </a:cubicBezTo>
                <a:cubicBezTo>
                  <a:pt x="4224" y="874"/>
                  <a:pt x="4241" y="884"/>
                  <a:pt x="4259" y="893"/>
                </a:cubicBezTo>
                <a:cubicBezTo>
                  <a:pt x="4311" y="928"/>
                  <a:pt x="4291" y="913"/>
                  <a:pt x="4322" y="935"/>
                </a:cubicBezTo>
                <a:cubicBezTo>
                  <a:pt x="4350" y="954"/>
                  <a:pt x="4359" y="981"/>
                  <a:pt x="4386" y="998"/>
                </a:cubicBezTo>
                <a:cubicBezTo>
                  <a:pt x="4392" y="1017"/>
                  <a:pt x="4396" y="1037"/>
                  <a:pt x="4402" y="1056"/>
                </a:cubicBezTo>
                <a:cubicBezTo>
                  <a:pt x="4392" y="1101"/>
                  <a:pt x="4379" y="1149"/>
                  <a:pt x="4354" y="1189"/>
                </a:cubicBezTo>
                <a:cubicBezTo>
                  <a:pt x="4337" y="1217"/>
                  <a:pt x="4307" y="1239"/>
                  <a:pt x="4291" y="1268"/>
                </a:cubicBezTo>
                <a:cubicBezTo>
                  <a:pt x="4280" y="1289"/>
                  <a:pt x="4273" y="1312"/>
                  <a:pt x="4259" y="1331"/>
                </a:cubicBezTo>
                <a:cubicBezTo>
                  <a:pt x="4250" y="1343"/>
                  <a:pt x="4232" y="1368"/>
                  <a:pt x="4232" y="1368"/>
                </a:cubicBezTo>
                <a:cubicBezTo>
                  <a:pt x="4222" y="1409"/>
                  <a:pt x="4153" y="1466"/>
                  <a:pt x="4111" y="1479"/>
                </a:cubicBezTo>
                <a:cubicBezTo>
                  <a:pt x="4085" y="1499"/>
                  <a:pt x="4052" y="1517"/>
                  <a:pt x="4021" y="1527"/>
                </a:cubicBezTo>
                <a:cubicBezTo>
                  <a:pt x="3982" y="1557"/>
                  <a:pt x="3940" y="1565"/>
                  <a:pt x="3894" y="1580"/>
                </a:cubicBezTo>
                <a:cubicBezTo>
                  <a:pt x="3822" y="1603"/>
                  <a:pt x="3756" y="1624"/>
                  <a:pt x="3683" y="1643"/>
                </a:cubicBezTo>
                <a:cubicBezTo>
                  <a:pt x="3273" y="1641"/>
                  <a:pt x="2924" y="1644"/>
                  <a:pt x="2536" y="1622"/>
                </a:cubicBezTo>
                <a:cubicBezTo>
                  <a:pt x="2271" y="1590"/>
                  <a:pt x="2004" y="1583"/>
                  <a:pt x="1738" y="1564"/>
                </a:cubicBezTo>
                <a:cubicBezTo>
                  <a:pt x="1587" y="1553"/>
                  <a:pt x="1436" y="1539"/>
                  <a:pt x="1284" y="1532"/>
                </a:cubicBezTo>
                <a:cubicBezTo>
                  <a:pt x="1047" y="1510"/>
                  <a:pt x="808" y="1520"/>
                  <a:pt x="570" y="1511"/>
                </a:cubicBezTo>
                <a:cubicBezTo>
                  <a:pt x="533" y="1506"/>
                  <a:pt x="509" y="1496"/>
                  <a:pt x="475" y="1485"/>
                </a:cubicBezTo>
                <a:cubicBezTo>
                  <a:pt x="422" y="1410"/>
                  <a:pt x="406" y="1359"/>
                  <a:pt x="301" y="1337"/>
                </a:cubicBezTo>
                <a:cubicBezTo>
                  <a:pt x="250" y="1314"/>
                  <a:pt x="219" y="1310"/>
                  <a:pt x="163" y="1305"/>
                </a:cubicBezTo>
                <a:cubicBezTo>
                  <a:pt x="113" y="1293"/>
                  <a:pt x="69" y="1275"/>
                  <a:pt x="21" y="1257"/>
                </a:cubicBezTo>
                <a:cubicBezTo>
                  <a:pt x="15" y="1240"/>
                  <a:pt x="5" y="1227"/>
                  <a:pt x="0" y="1210"/>
                </a:cubicBezTo>
                <a:cubicBezTo>
                  <a:pt x="0" y="1208"/>
                  <a:pt x="7" y="1152"/>
                  <a:pt x="10" y="1146"/>
                </a:cubicBezTo>
                <a:cubicBezTo>
                  <a:pt x="20" y="1123"/>
                  <a:pt x="41" y="1102"/>
                  <a:pt x="52" y="1078"/>
                </a:cubicBezTo>
                <a:cubicBezTo>
                  <a:pt x="71" y="1037"/>
                  <a:pt x="81" y="990"/>
                  <a:pt x="105" y="951"/>
                </a:cubicBezTo>
                <a:cubicBezTo>
                  <a:pt x="127" y="853"/>
                  <a:pt x="206" y="792"/>
                  <a:pt x="274" y="724"/>
                </a:cubicBezTo>
                <a:cubicBezTo>
                  <a:pt x="289" y="709"/>
                  <a:pt x="308" y="697"/>
                  <a:pt x="322" y="681"/>
                </a:cubicBezTo>
                <a:cubicBezTo>
                  <a:pt x="370" y="627"/>
                  <a:pt x="327" y="657"/>
                  <a:pt x="364" y="634"/>
                </a:cubicBezTo>
                <a:cubicBezTo>
                  <a:pt x="345" y="603"/>
                  <a:pt x="364" y="594"/>
                  <a:pt x="364" y="565"/>
                </a:cubicBezTo>
              </a:path>
            </a:pathLst>
          </a:custGeom>
          <a:gradFill rotWithShape="1">
            <a:gsLst>
              <a:gs pos="0">
                <a:srgbClr val="666699">
                  <a:alpha val="32999"/>
                </a:srgbClr>
              </a:gs>
              <a:gs pos="100000">
                <a:srgbClr val="CECEDF">
                  <a:alpha val="18999"/>
                </a:srgbClr>
              </a:gs>
            </a:gsLst>
            <a:lin ang="5400000" scaled="1"/>
          </a:gradFill>
          <a:ln w="9525">
            <a:solidFill>
              <a:schemeClr val="tx1"/>
            </a:solid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8423"/>
                                        </p:tgtEl>
                                        <p:attrNameLst>
                                          <p:attrName>style.visibility</p:attrName>
                                        </p:attrNameLst>
                                      </p:cBhvr>
                                      <p:to>
                                        <p:strVal val="visible"/>
                                      </p:to>
                                    </p:set>
                                    <p:animEffect transition="in" filter="checkerboard(across)">
                                      <p:cBhvr>
                                        <p:cTn id="7" dur="500"/>
                                        <p:tgtEl>
                                          <p:spTgt spid="228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423"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pPr>
              <a:defRPr/>
            </a:pPr>
            <a:fld id="{C41049A5-B0F8-6F4D-A2DD-F20CDB5D4399}" type="slidenum">
              <a:rPr lang="en-US" altLang="zh-CN"/>
              <a:pPr>
                <a:defRPr/>
              </a:pPr>
              <a:t>6</a:t>
            </a:fld>
            <a:r>
              <a:rPr lang="en-US" altLang="zh-CN"/>
              <a:t> </a:t>
            </a:r>
            <a:endParaRPr lang="en-US">
              <a:ea typeface="Arial Unicode MS" charset="0"/>
              <a:cs typeface="Arial Unicode MS" charset="0"/>
            </a:endParaRPr>
          </a:p>
        </p:txBody>
      </p:sp>
      <p:sp>
        <p:nvSpPr>
          <p:cNvPr id="27651" name="Rectangle 2"/>
          <p:cNvSpPr>
            <a:spLocks noGrp="1" noChangeArrowheads="1"/>
          </p:cNvSpPr>
          <p:nvPr>
            <p:ph type="title"/>
          </p:nvPr>
        </p:nvSpPr>
        <p:spPr/>
        <p:txBody>
          <a:bodyPr/>
          <a:lstStyle/>
          <a:p>
            <a:pPr eaLnBrk="1" hangingPunct="1"/>
            <a:r>
              <a:rPr lang="en-US"/>
              <a:t>Key components in web search</a:t>
            </a:r>
          </a:p>
        </p:txBody>
      </p:sp>
      <p:sp>
        <p:nvSpPr>
          <p:cNvPr id="136195" name="Rectangle 3"/>
          <p:cNvSpPr>
            <a:spLocks noGrp="1" noChangeArrowheads="1"/>
          </p:cNvSpPr>
          <p:nvPr>
            <p:ph type="body" idx="1"/>
          </p:nvPr>
        </p:nvSpPr>
        <p:spPr/>
        <p:txBody>
          <a:bodyPr/>
          <a:lstStyle/>
          <a:p>
            <a:pPr eaLnBrk="1" hangingPunct="1">
              <a:lnSpc>
                <a:spcPct val="80000"/>
              </a:lnSpc>
            </a:pPr>
            <a:r>
              <a:rPr lang="en-US" sz="2000"/>
              <a:t>Links and graph: The web is a hyperlinked document collection, a graph.</a:t>
            </a:r>
          </a:p>
          <a:p>
            <a:pPr eaLnBrk="1" hangingPunct="1">
              <a:lnSpc>
                <a:spcPct val="80000"/>
              </a:lnSpc>
            </a:pPr>
            <a:r>
              <a:rPr lang="en-US" sz="2000"/>
              <a:t>Queries: Web queries are different, more varied and there are a lot of them. How many?</a:t>
            </a:r>
          </a:p>
          <a:p>
            <a:pPr lvl="1" eaLnBrk="1" hangingPunct="1">
              <a:lnSpc>
                <a:spcPct val="80000"/>
              </a:lnSpc>
            </a:pPr>
            <a:r>
              <a:rPr lang="en-US" sz="1800"/>
              <a:t>10</a:t>
            </a:r>
            <a:r>
              <a:rPr lang="en-US" sz="1800" baseline="30000"/>
              <a:t>8</a:t>
            </a:r>
            <a:r>
              <a:rPr lang="en-US" sz="1800"/>
              <a:t> every day, approaching 10</a:t>
            </a:r>
            <a:r>
              <a:rPr lang="en-US" sz="1800" baseline="30000"/>
              <a:t>9</a:t>
            </a:r>
          </a:p>
          <a:p>
            <a:pPr eaLnBrk="1" hangingPunct="1">
              <a:lnSpc>
                <a:spcPct val="80000"/>
              </a:lnSpc>
            </a:pPr>
            <a:r>
              <a:rPr lang="en-US" sz="2000"/>
              <a:t>Users: Users are different, more varied and there are a lot of them. How many?</a:t>
            </a:r>
          </a:p>
          <a:p>
            <a:pPr lvl="1" eaLnBrk="1" hangingPunct="1">
              <a:lnSpc>
                <a:spcPct val="80000"/>
              </a:lnSpc>
            </a:pPr>
            <a:r>
              <a:rPr lang="en-US" sz="1800"/>
              <a:t>10</a:t>
            </a:r>
            <a:r>
              <a:rPr lang="en-US" sz="1800" baseline="30000"/>
              <a:t>9</a:t>
            </a:r>
          </a:p>
          <a:p>
            <a:pPr eaLnBrk="1" hangingPunct="1">
              <a:lnSpc>
                <a:spcPct val="80000"/>
              </a:lnSpc>
            </a:pPr>
            <a:r>
              <a:rPr lang="en-US" sz="2000"/>
              <a:t>Documents: Documents are different, more varied and there are a lot of them. How many?  </a:t>
            </a:r>
          </a:p>
          <a:p>
            <a:pPr lvl="1" eaLnBrk="1" hangingPunct="1">
              <a:lnSpc>
                <a:spcPct val="80000"/>
              </a:lnSpc>
            </a:pPr>
            <a:r>
              <a:rPr lang="en-US" sz="1800"/>
              <a:t>10</a:t>
            </a:r>
            <a:r>
              <a:rPr lang="en-US" sz="1800" baseline="30000"/>
              <a:t>11</a:t>
            </a:r>
            <a:r>
              <a:rPr lang="en-US" sz="1800"/>
              <a:t>. Indexed: 10</a:t>
            </a:r>
            <a:r>
              <a:rPr lang="en-US" sz="1800" baseline="30000"/>
              <a:t>10</a:t>
            </a:r>
          </a:p>
          <a:p>
            <a:pPr eaLnBrk="1" hangingPunct="1">
              <a:lnSpc>
                <a:spcPct val="80000"/>
              </a:lnSpc>
            </a:pPr>
            <a:r>
              <a:rPr lang="en-US" sz="2000"/>
              <a:t>Context: Context is more important on the web than in many other IR applications.</a:t>
            </a:r>
          </a:p>
          <a:p>
            <a:pPr eaLnBrk="1" hangingPunct="1">
              <a:lnSpc>
                <a:spcPct val="80000"/>
              </a:lnSpc>
            </a:pPr>
            <a:r>
              <a:rPr lang="en-US" sz="2000"/>
              <a:t>Ads and spam</a:t>
            </a:r>
          </a:p>
          <a:p>
            <a:pPr eaLnBrk="1" hangingPunct="1">
              <a:lnSpc>
                <a:spcPct val="80000"/>
              </a:lnSpc>
            </a:pPr>
            <a:endParaRPr lang="en-US" sz="2000"/>
          </a:p>
        </p:txBody>
      </p:sp>
      <p:sp>
        <p:nvSpPr>
          <p:cNvPr id="27653" name="Rectangle 25"/>
          <p:cNvSpPr>
            <a:spLocks noChangeArrowheads="1"/>
          </p:cNvSpPr>
          <p:nvPr/>
        </p:nvSpPr>
        <p:spPr bwMode="auto">
          <a:xfrm>
            <a:off x="41148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27654" name="Rectangle 26"/>
          <p:cNvSpPr>
            <a:spLocks noChangeArrowheads="1"/>
          </p:cNvSpPr>
          <p:nvPr/>
        </p:nvSpPr>
        <p:spPr bwMode="auto">
          <a:xfrm>
            <a:off x="3124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endParaRPr lang="en-US" sz="1600" b="1">
              <a:solidFill>
                <a:schemeClr val="hlink"/>
              </a:solidFill>
              <a:latin typeface="Lucida Bright" charset="0"/>
            </a:endParaRPr>
          </a:p>
        </p:txBody>
      </p:sp>
      <p:sp>
        <p:nvSpPr>
          <p:cNvPr id="27655" name="Rectangle 27"/>
          <p:cNvSpPr>
            <a:spLocks noChangeArrowheads="1"/>
          </p:cNvSpPr>
          <p:nvPr/>
        </p:nvSpPr>
        <p:spPr bwMode="auto">
          <a:xfrm>
            <a:off x="2133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27656" name="Rectangle 29"/>
          <p:cNvSpPr>
            <a:spLocks noChangeArrowheads="1"/>
          </p:cNvSpPr>
          <p:nvPr/>
        </p:nvSpPr>
        <p:spPr bwMode="auto">
          <a:xfrm>
            <a:off x="5105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27657" name="Rectangle 31"/>
          <p:cNvSpPr>
            <a:spLocks noChangeArrowheads="1"/>
          </p:cNvSpPr>
          <p:nvPr/>
        </p:nvSpPr>
        <p:spPr bwMode="auto">
          <a:xfrm>
            <a:off x="44196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Rank</a:t>
            </a:r>
          </a:p>
        </p:txBody>
      </p:sp>
      <p:sp>
        <p:nvSpPr>
          <p:cNvPr id="27658" name="Rectangle 32"/>
          <p:cNvSpPr>
            <a:spLocks noChangeArrowheads="1"/>
          </p:cNvSpPr>
          <p:nvPr/>
        </p:nvSpPr>
        <p:spPr bwMode="auto">
          <a:xfrm>
            <a:off x="34290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Crawl</a:t>
            </a:r>
          </a:p>
        </p:txBody>
      </p:sp>
      <p:sp>
        <p:nvSpPr>
          <p:cNvPr id="27659" name="Rectangle 33"/>
          <p:cNvSpPr>
            <a:spLocks noChangeArrowheads="1"/>
          </p:cNvSpPr>
          <p:nvPr/>
        </p:nvSpPr>
        <p:spPr bwMode="auto">
          <a:xfrm>
            <a:off x="24384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User</a:t>
            </a:r>
          </a:p>
        </p:txBody>
      </p:sp>
      <p:sp>
        <p:nvSpPr>
          <p:cNvPr id="27660" name="Rectangle 34"/>
          <p:cNvSpPr>
            <a:spLocks noChangeArrowheads="1"/>
          </p:cNvSpPr>
          <p:nvPr/>
        </p:nvSpPr>
        <p:spPr bwMode="auto">
          <a:xfrm>
            <a:off x="1447800" y="0"/>
            <a:ext cx="990600" cy="336550"/>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Graph</a:t>
            </a:r>
          </a:p>
        </p:txBody>
      </p:sp>
      <p:sp>
        <p:nvSpPr>
          <p:cNvPr id="27661" name="Rectangle 35"/>
          <p:cNvSpPr>
            <a:spLocks noChangeArrowheads="1"/>
          </p:cNvSpPr>
          <p:nvPr/>
        </p:nvSpPr>
        <p:spPr bwMode="auto">
          <a:xfrm>
            <a:off x="5410200" y="0"/>
            <a:ext cx="990600" cy="336550"/>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600" b="1">
                <a:solidFill>
                  <a:schemeClr val="hlink"/>
                </a:solidFill>
                <a:latin typeface="Lucida Bright" charset="0"/>
              </a:rPr>
              <a:t>Spam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animEffect transition="in" filter="blinds(horizontal)">
                                      <p:cBhvr>
                                        <p:cTn id="7" dur="500"/>
                                        <p:tgtEl>
                                          <p:spTgt spid="136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6195">
                                            <p:txEl>
                                              <p:pRg st="4" end="4"/>
                                            </p:txEl>
                                          </p:spTgt>
                                        </p:tgtEl>
                                        <p:attrNameLst>
                                          <p:attrName>style.visibility</p:attrName>
                                        </p:attrNameLst>
                                      </p:cBhvr>
                                      <p:to>
                                        <p:strVal val="visible"/>
                                      </p:to>
                                    </p:set>
                                    <p:animEffect transition="in" filter="blinds(horizontal)">
                                      <p:cBhvr>
                                        <p:cTn id="12" dur="500"/>
                                        <p:tgtEl>
                                          <p:spTgt spid="136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6195">
                                            <p:txEl>
                                              <p:pRg st="6" end="6"/>
                                            </p:txEl>
                                          </p:spTgt>
                                        </p:tgtEl>
                                        <p:attrNameLst>
                                          <p:attrName>style.visibility</p:attrName>
                                        </p:attrNameLst>
                                      </p:cBhvr>
                                      <p:to>
                                        <p:strVal val="visible"/>
                                      </p:to>
                                    </p:set>
                                    <p:animEffect transition="in" filter="blinds(horizontal)">
                                      <p:cBhvr>
                                        <p:cTn id="17" dur="500"/>
                                        <p:tgtEl>
                                          <p:spTgt spid="136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4"/>
          <p:cNvSpPr>
            <a:spLocks noGrp="1"/>
          </p:cNvSpPr>
          <p:nvPr>
            <p:ph type="sldNum" sz="quarter" idx="10"/>
          </p:nvPr>
        </p:nvSpPr>
        <p:spPr/>
        <p:txBody>
          <a:bodyPr/>
          <a:lstStyle/>
          <a:p>
            <a:pPr>
              <a:defRPr/>
            </a:pPr>
            <a:fld id="{0743D9E0-1232-5040-8217-1C3DA109238F}" type="slidenum">
              <a:rPr lang="en-US" altLang="zh-CN"/>
              <a:pPr>
                <a:defRPr/>
              </a:pPr>
              <a:t>7</a:t>
            </a:fld>
            <a:r>
              <a:rPr lang="en-US" altLang="zh-CN"/>
              <a:t> </a:t>
            </a:r>
            <a:endParaRPr lang="en-US">
              <a:ea typeface="Arial Unicode MS" charset="0"/>
              <a:cs typeface="Arial Unicode MS" charset="0"/>
            </a:endParaRPr>
          </a:p>
        </p:txBody>
      </p:sp>
      <p:sp>
        <p:nvSpPr>
          <p:cNvPr id="28675" name="Rectangle 2"/>
          <p:cNvSpPr>
            <a:spLocks noGrp="1" noChangeArrowheads="1"/>
          </p:cNvSpPr>
          <p:nvPr>
            <p:ph type="title"/>
          </p:nvPr>
        </p:nvSpPr>
        <p:spPr/>
        <p:txBody>
          <a:bodyPr/>
          <a:lstStyle/>
          <a:p>
            <a:pPr eaLnBrk="1" hangingPunct="1"/>
            <a:r>
              <a:rPr lang="en-US" sz="2600"/>
              <a:t>Web as graph</a:t>
            </a:r>
          </a:p>
        </p:txBody>
      </p:sp>
      <p:sp>
        <p:nvSpPr>
          <p:cNvPr id="28676" name="Rectangle 3"/>
          <p:cNvSpPr>
            <a:spLocks noGrp="1" noChangeArrowheads="1"/>
          </p:cNvSpPr>
          <p:nvPr>
            <p:ph type="body" sz="half" idx="1"/>
          </p:nvPr>
        </p:nvSpPr>
        <p:spPr>
          <a:xfrm>
            <a:off x="304800" y="1219200"/>
            <a:ext cx="4876800" cy="5105400"/>
          </a:xfrm>
        </p:spPr>
        <p:txBody>
          <a:bodyPr/>
          <a:lstStyle/>
          <a:p>
            <a:pPr eaLnBrk="1" hangingPunct="1"/>
            <a:r>
              <a:rPr lang="en-US" sz="2000"/>
              <a:t>Web Graph</a:t>
            </a:r>
          </a:p>
          <a:p>
            <a:pPr lvl="1" eaLnBrk="1" hangingPunct="1"/>
            <a:r>
              <a:rPr lang="en-US" sz="1800"/>
              <a:t>Node: web page</a:t>
            </a:r>
          </a:p>
          <a:p>
            <a:pPr lvl="1" eaLnBrk="1" hangingPunct="1"/>
            <a:r>
              <a:rPr lang="en-US" sz="1800"/>
              <a:t>Edge: hyperlink</a:t>
            </a:r>
          </a:p>
          <a:p>
            <a:pPr lvl="1" eaLnBrk="1" hangingPunct="1"/>
            <a:endParaRPr lang="en-US" sz="1800"/>
          </a:p>
        </p:txBody>
      </p:sp>
      <p:sp>
        <p:nvSpPr>
          <p:cNvPr id="28677" name="AutoShape 29" descr="\includegraphics[width=9cm]{smallgraph.eps}"/>
          <p:cNvSpPr>
            <a:spLocks noChangeAspect="1" noChangeArrowheads="1"/>
          </p:cNvSpPr>
          <p:nvPr/>
        </p:nvSpPr>
        <p:spPr bwMode="auto">
          <a:xfrm>
            <a:off x="188913" y="46038"/>
            <a:ext cx="304800" cy="304800"/>
          </a:xfrm>
          <a:prstGeom prst="rect">
            <a:avLst/>
          </a:prstGeom>
          <a:noFill/>
          <a:ln w="9525">
            <a:noFill/>
            <a:miter lim="800000"/>
            <a:headEnd/>
            <a:tailEnd/>
          </a:ln>
        </p:spPr>
        <p:txBody>
          <a:bodyPr>
            <a:prstTxWarp prst="textNoShape">
              <a:avLst/>
            </a:prstTxWarp>
          </a:bodyPr>
          <a:lstStyle/>
          <a:p>
            <a:endParaRPr lang="en-US"/>
          </a:p>
        </p:txBody>
      </p:sp>
      <p:pic>
        <p:nvPicPr>
          <p:cNvPr id="28678" name="Picture 31"/>
          <p:cNvPicPr>
            <a:picLocks noChangeAspect="1" noChangeArrowheads="1"/>
          </p:cNvPicPr>
          <p:nvPr/>
        </p:nvPicPr>
        <p:blipFill>
          <a:blip r:embed="rId2"/>
          <a:srcRect/>
          <a:stretch>
            <a:fillRect/>
          </a:stretch>
        </p:blipFill>
        <p:spPr bwMode="auto">
          <a:xfrm>
            <a:off x="4953000" y="1066800"/>
            <a:ext cx="3762375" cy="3181350"/>
          </a:xfrm>
          <a:prstGeom prst="rect">
            <a:avLst/>
          </a:prstGeom>
          <a:noFill/>
          <a:ln w="9525">
            <a:noFill/>
            <a:miter lim="800000"/>
            <a:headEnd/>
            <a:tailEnd/>
          </a:ln>
        </p:spPr>
      </p:pic>
      <p:grpSp>
        <p:nvGrpSpPr>
          <p:cNvPr id="28679" name="Group 39"/>
          <p:cNvGrpSpPr>
            <a:grpSpLocks/>
          </p:cNvGrpSpPr>
          <p:nvPr/>
        </p:nvGrpSpPr>
        <p:grpSpPr bwMode="auto">
          <a:xfrm>
            <a:off x="1447800" y="15875"/>
            <a:ext cx="4953000" cy="304800"/>
            <a:chOff x="912" y="10"/>
            <a:chExt cx="3120" cy="192"/>
          </a:xfrm>
        </p:grpSpPr>
        <p:sp>
          <p:nvSpPr>
            <p:cNvPr id="28680" name="Rectangle 40"/>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28681" name="Rectangle 41"/>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28682" name="Rectangle 42"/>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28683" name="Rectangle 43"/>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28684" name="Rectangle 44"/>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C330EA7E-9C26-4A41-8FD5-112C356E63EF}" type="slidenum">
              <a:rPr lang="en-US" altLang="zh-CN"/>
              <a:pPr>
                <a:defRPr/>
              </a:pPr>
              <a:t>8</a:t>
            </a:fld>
            <a:r>
              <a:rPr lang="en-US" altLang="zh-CN"/>
              <a:t> </a:t>
            </a:r>
            <a:endParaRPr lang="en-US">
              <a:ea typeface="Arial Unicode MS" charset="0"/>
              <a:cs typeface="Arial Unicode MS" charset="0"/>
            </a:endParaRPr>
          </a:p>
        </p:txBody>
      </p:sp>
      <p:sp>
        <p:nvSpPr>
          <p:cNvPr id="29699" name="Rectangle 2"/>
          <p:cNvSpPr>
            <a:spLocks noGrp="1" noChangeArrowheads="1"/>
          </p:cNvSpPr>
          <p:nvPr>
            <p:ph type="title"/>
          </p:nvPr>
        </p:nvSpPr>
        <p:spPr/>
        <p:txBody>
          <a:bodyPr/>
          <a:lstStyle/>
          <a:p>
            <a:pPr eaLnBrk="1" hangingPunct="1"/>
            <a:r>
              <a:rPr lang="en-US" sz="2600"/>
              <a:t>Why web graph</a:t>
            </a:r>
          </a:p>
        </p:txBody>
      </p:sp>
      <p:sp>
        <p:nvSpPr>
          <p:cNvPr id="29700" name="Rectangle 3"/>
          <p:cNvSpPr>
            <a:spLocks noGrp="1" noChangeArrowheads="1"/>
          </p:cNvSpPr>
          <p:nvPr>
            <p:ph type="body" idx="1"/>
          </p:nvPr>
        </p:nvSpPr>
        <p:spPr/>
        <p:txBody>
          <a:bodyPr/>
          <a:lstStyle/>
          <a:p>
            <a:pPr eaLnBrk="1" hangingPunct="1"/>
            <a:r>
              <a:rPr lang="en-US"/>
              <a:t>Example of a large, dynamic and distributed graph</a:t>
            </a:r>
          </a:p>
          <a:p>
            <a:pPr eaLnBrk="1" hangingPunct="1"/>
            <a:r>
              <a:rPr lang="en-US"/>
              <a:t>Possibly similar to other complex graphs in social, biological and other systems</a:t>
            </a:r>
          </a:p>
          <a:p>
            <a:pPr eaLnBrk="1" hangingPunct="1"/>
            <a:r>
              <a:rPr lang="en-US"/>
              <a:t>Reflects how humans organize information (relevance, ranking) and their societies</a:t>
            </a:r>
          </a:p>
          <a:p>
            <a:pPr eaLnBrk="1" hangingPunct="1"/>
            <a:r>
              <a:rPr lang="en-US"/>
              <a:t>Efficient navigation algorithms </a:t>
            </a:r>
          </a:p>
          <a:p>
            <a:pPr eaLnBrk="1" hangingPunct="1"/>
            <a:r>
              <a:rPr lang="en-US"/>
              <a:t>Study behavior of  users as they traverse the web graph (e-commerce)</a:t>
            </a:r>
          </a:p>
          <a:p>
            <a:pPr eaLnBrk="1" hangingPunct="1"/>
            <a:endParaRPr lang="en-US"/>
          </a:p>
        </p:txBody>
      </p:sp>
      <p:grpSp>
        <p:nvGrpSpPr>
          <p:cNvPr id="29701" name="Group 9"/>
          <p:cNvGrpSpPr>
            <a:grpSpLocks/>
          </p:cNvGrpSpPr>
          <p:nvPr/>
        </p:nvGrpSpPr>
        <p:grpSpPr bwMode="auto">
          <a:xfrm>
            <a:off x="1447800" y="15875"/>
            <a:ext cx="4953000" cy="304800"/>
            <a:chOff x="912" y="10"/>
            <a:chExt cx="3120" cy="192"/>
          </a:xfrm>
        </p:grpSpPr>
        <p:sp>
          <p:nvSpPr>
            <p:cNvPr id="29702" name="Rectangle 4"/>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29703" name="Rectangle 5"/>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29704" name="Rectangle 6"/>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29705" name="Rectangle 7"/>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29706" name="Rectangle 8"/>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pPr>
              <a:defRPr/>
            </a:pPr>
            <a:fld id="{251E9F5A-9FBA-7A44-8280-C27003E3E2F6}" type="slidenum">
              <a:rPr lang="en-US" altLang="zh-CN"/>
              <a:pPr>
                <a:defRPr/>
              </a:pPr>
              <a:t>9</a:t>
            </a:fld>
            <a:r>
              <a:rPr lang="en-US" altLang="zh-CN"/>
              <a:t> </a:t>
            </a:r>
            <a:endParaRPr lang="en-US">
              <a:ea typeface="Arial Unicode MS" charset="0"/>
              <a:cs typeface="Arial Unicode MS" charset="0"/>
            </a:endParaRPr>
          </a:p>
        </p:txBody>
      </p:sp>
      <p:sp>
        <p:nvSpPr>
          <p:cNvPr id="30723" name="Rectangle 2"/>
          <p:cNvSpPr>
            <a:spLocks noGrp="1" noChangeArrowheads="1"/>
          </p:cNvSpPr>
          <p:nvPr>
            <p:ph type="title"/>
          </p:nvPr>
        </p:nvSpPr>
        <p:spPr/>
        <p:txBody>
          <a:bodyPr/>
          <a:lstStyle/>
          <a:p>
            <a:pPr eaLnBrk="1" hangingPunct="1"/>
            <a:r>
              <a:rPr lang="en-US" sz="2600"/>
              <a:t>In-degree and out-degree</a:t>
            </a:r>
          </a:p>
        </p:txBody>
      </p:sp>
      <p:sp>
        <p:nvSpPr>
          <p:cNvPr id="30724" name="Rectangle 3"/>
          <p:cNvSpPr>
            <a:spLocks noGrp="1" noChangeArrowheads="1"/>
          </p:cNvSpPr>
          <p:nvPr>
            <p:ph type="body" idx="1"/>
          </p:nvPr>
        </p:nvSpPr>
        <p:spPr>
          <a:xfrm>
            <a:off x="304800" y="1143000"/>
            <a:ext cx="4800600" cy="5181600"/>
          </a:xfrm>
        </p:spPr>
        <p:txBody>
          <a:bodyPr/>
          <a:lstStyle/>
          <a:p>
            <a:pPr eaLnBrk="1" hangingPunct="1">
              <a:buFontTx/>
              <a:buNone/>
            </a:pPr>
            <a:endParaRPr lang="en-US" dirty="0"/>
          </a:p>
          <a:p>
            <a:pPr eaLnBrk="1" hangingPunct="1"/>
            <a:r>
              <a:rPr lang="en-US" dirty="0"/>
              <a:t>In-degree: number of in-coming edges of a node</a:t>
            </a:r>
          </a:p>
          <a:p>
            <a:pPr eaLnBrk="1" hangingPunct="1"/>
            <a:r>
              <a:rPr lang="en-US" dirty="0"/>
              <a:t>Out-degree: number of out-going edges of a node</a:t>
            </a:r>
          </a:p>
          <a:p>
            <a:pPr eaLnBrk="1" hangingPunct="1"/>
            <a:r>
              <a:rPr lang="en-US" dirty="0"/>
              <a:t>E.g., </a:t>
            </a:r>
          </a:p>
          <a:p>
            <a:pPr lvl="1" eaLnBrk="1" hangingPunct="1"/>
            <a:r>
              <a:rPr lang="en-US" dirty="0"/>
              <a:t>Node 8 has 3 in-degrees, 0 out-degree</a:t>
            </a:r>
          </a:p>
          <a:p>
            <a:pPr lvl="1" eaLnBrk="1" hangingPunct="1"/>
            <a:r>
              <a:rPr lang="en-US" dirty="0"/>
              <a:t>Node 2 has 2 in-degrees, and 4 out-degrees </a:t>
            </a:r>
          </a:p>
          <a:p>
            <a:pPr eaLnBrk="1" hangingPunct="1"/>
            <a:r>
              <a:rPr lang="en-US" dirty="0"/>
              <a:t>Degree distribution</a:t>
            </a:r>
          </a:p>
        </p:txBody>
      </p:sp>
      <p:pic>
        <p:nvPicPr>
          <p:cNvPr id="30726" name="Picture 5"/>
          <p:cNvPicPr>
            <a:picLocks noChangeAspect="1" noChangeArrowheads="1"/>
          </p:cNvPicPr>
          <p:nvPr/>
        </p:nvPicPr>
        <p:blipFill>
          <a:blip r:embed="rId2"/>
          <a:srcRect/>
          <a:stretch>
            <a:fillRect/>
          </a:stretch>
        </p:blipFill>
        <p:spPr bwMode="auto">
          <a:xfrm>
            <a:off x="5867400" y="152400"/>
            <a:ext cx="3048000" cy="2576513"/>
          </a:xfrm>
          <a:prstGeom prst="rect">
            <a:avLst/>
          </a:prstGeom>
          <a:noFill/>
          <a:ln w="9525">
            <a:noFill/>
            <a:miter lim="800000"/>
            <a:headEnd/>
            <a:tailEnd/>
          </a:ln>
        </p:spPr>
      </p:pic>
      <p:grpSp>
        <p:nvGrpSpPr>
          <p:cNvPr id="30727" name="Group 6"/>
          <p:cNvGrpSpPr>
            <a:grpSpLocks/>
          </p:cNvGrpSpPr>
          <p:nvPr/>
        </p:nvGrpSpPr>
        <p:grpSpPr bwMode="auto">
          <a:xfrm>
            <a:off x="1447800" y="15875"/>
            <a:ext cx="4953000" cy="304800"/>
            <a:chOff x="912" y="10"/>
            <a:chExt cx="3120" cy="192"/>
          </a:xfrm>
        </p:grpSpPr>
        <p:sp>
          <p:nvSpPr>
            <p:cNvPr id="30728" name="Rectangle 7"/>
            <p:cNvSpPr>
              <a:spLocks noChangeArrowheads="1"/>
            </p:cNvSpPr>
            <p:nvPr/>
          </p:nvSpPr>
          <p:spPr bwMode="auto">
            <a:xfrm>
              <a:off x="2784"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Rank</a:t>
              </a:r>
            </a:p>
          </p:txBody>
        </p:sp>
        <p:sp>
          <p:nvSpPr>
            <p:cNvPr id="30729" name="Rectangle 8"/>
            <p:cNvSpPr>
              <a:spLocks noChangeArrowheads="1"/>
            </p:cNvSpPr>
            <p:nvPr/>
          </p:nvSpPr>
          <p:spPr bwMode="auto">
            <a:xfrm>
              <a:off x="2160"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Crawl</a:t>
              </a:r>
            </a:p>
          </p:txBody>
        </p:sp>
        <p:sp>
          <p:nvSpPr>
            <p:cNvPr id="30730" name="Rectangle 9"/>
            <p:cNvSpPr>
              <a:spLocks noChangeArrowheads="1"/>
            </p:cNvSpPr>
            <p:nvPr/>
          </p:nvSpPr>
          <p:spPr bwMode="auto">
            <a:xfrm>
              <a:off x="1536"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User</a:t>
              </a:r>
            </a:p>
          </p:txBody>
        </p:sp>
        <p:sp>
          <p:nvSpPr>
            <p:cNvPr id="30731" name="Rectangle 10"/>
            <p:cNvSpPr>
              <a:spLocks noChangeArrowheads="1"/>
            </p:cNvSpPr>
            <p:nvPr/>
          </p:nvSpPr>
          <p:spPr bwMode="auto">
            <a:xfrm>
              <a:off x="912" y="10"/>
              <a:ext cx="624" cy="192"/>
            </a:xfrm>
            <a:prstGeom prst="rect">
              <a:avLst/>
            </a:prstGeom>
            <a:gradFill rotWithShape="0">
              <a:gsLst>
                <a:gs pos="0">
                  <a:schemeClr val="bg1"/>
                </a:gs>
                <a:gs pos="100000">
                  <a:schemeClr val="accent1"/>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Graph</a:t>
              </a:r>
            </a:p>
          </p:txBody>
        </p:sp>
        <p:sp>
          <p:nvSpPr>
            <p:cNvPr id="30732" name="Rectangle 11"/>
            <p:cNvSpPr>
              <a:spLocks noChangeArrowheads="1"/>
            </p:cNvSpPr>
            <p:nvPr/>
          </p:nvSpPr>
          <p:spPr bwMode="auto">
            <a:xfrm>
              <a:off x="3408" y="10"/>
              <a:ext cx="624" cy="192"/>
            </a:xfrm>
            <a:prstGeom prst="rect">
              <a:avLst/>
            </a:prstGeom>
            <a:gradFill rotWithShape="1">
              <a:gsLst>
                <a:gs pos="0">
                  <a:srgbClr val="C0C0C0"/>
                </a:gs>
                <a:gs pos="100000">
                  <a:srgbClr val="000000"/>
                </a:gs>
              </a:gsLst>
              <a:lin ang="0" scaled="1"/>
            </a:gradFill>
            <a:ln w="9525">
              <a:noFill/>
              <a:miter lim="800000"/>
              <a:headEnd/>
              <a:tailEnd/>
            </a:ln>
          </p:spPr>
          <p:txBody>
            <a:bodyPr anchor="ctr">
              <a:prstTxWarp prst="textNoShape">
                <a:avLst/>
              </a:prstTxWarp>
              <a:spAutoFit/>
            </a:bodyPr>
            <a:lstStyle/>
            <a:p>
              <a:pPr algn="ctr"/>
              <a:r>
                <a:rPr lang="en-US" sz="1400" b="1">
                  <a:solidFill>
                    <a:schemeClr val="hlink"/>
                  </a:solidFill>
                  <a:latin typeface="Lucida Bright" charset="0"/>
                </a:rPr>
                <a:t>Spam</a:t>
              </a:r>
            </a:p>
          </p:txBody>
        </p:sp>
      </p:grpSp>
      <p:pic>
        <p:nvPicPr>
          <p:cNvPr id="13" name="Picture 12"/>
          <p:cNvPicPr>
            <a:picLocks noChangeAspect="1"/>
          </p:cNvPicPr>
          <p:nvPr/>
        </p:nvPicPr>
        <p:blipFill>
          <a:blip r:embed="rId3"/>
          <a:stretch>
            <a:fillRect/>
          </a:stretch>
        </p:blipFill>
        <p:spPr>
          <a:xfrm>
            <a:off x="5334000" y="3200400"/>
            <a:ext cx="3535119" cy="2895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569ImplSubprogs">
  <a:themeElements>
    <a:clrScheme name="">
      <a:dk1>
        <a:srgbClr val="000000"/>
      </a:dk1>
      <a:lt1>
        <a:srgbClr val="FFFFFF"/>
      </a:lt1>
      <a:dk2>
        <a:srgbClr val="661414"/>
      </a:dk2>
      <a:lt2>
        <a:srgbClr val="0000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fontScheme name="1_569ImplSubprog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569ImplSubprog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569ImplSubprog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569ImplSubprog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569ImplSubprog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569ImplSubprog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569ImplSubprog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569ImplSubprog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8_IIR-slides">
      <a:majorFont>
        <a:latin typeface=""/>
        <a:ea typeface="MS PGothic"/>
        <a:cs typeface="MS PGothic"/>
      </a:majorFont>
      <a:minorFont>
        <a:latin typefac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IIR-slides.pot</Template>
  <TotalTime>43708</TotalTime>
  <Words>4121</Words>
  <Application>Microsoft Macintosh PowerPoint</Application>
  <PresentationFormat>On-screen Show (4:3)</PresentationFormat>
  <Paragraphs>739</Paragraphs>
  <Slides>52</Slides>
  <Notes>1</Notes>
  <HiddenSlides>0</HiddenSlides>
  <MMClips>0</MMClips>
  <ScaleCrop>false</ScaleCrop>
  <HeadingPairs>
    <vt:vector size="6" baseType="variant">
      <vt:variant>
        <vt:lpstr>Design Template</vt:lpstr>
      </vt:variant>
      <vt:variant>
        <vt:i4>2</vt:i4>
      </vt:variant>
      <vt:variant>
        <vt:lpstr>Embedded OLE Servers</vt:lpstr>
      </vt:variant>
      <vt:variant>
        <vt:i4>2</vt:i4>
      </vt:variant>
      <vt:variant>
        <vt:lpstr>Slide Titles</vt:lpstr>
      </vt:variant>
      <vt:variant>
        <vt:i4>52</vt:i4>
      </vt:variant>
    </vt:vector>
  </HeadingPairs>
  <TitlesOfParts>
    <vt:vector size="56" baseType="lpstr">
      <vt:lpstr>1_569ImplSubprogs</vt:lpstr>
      <vt:lpstr>8_IIR-slides</vt:lpstr>
      <vt:lpstr>Document</vt:lpstr>
      <vt:lpstr>Equation</vt:lpstr>
      <vt:lpstr>Web Basics</vt:lpstr>
      <vt:lpstr>Web search</vt:lpstr>
      <vt:lpstr>Early solutions to web search</vt:lpstr>
      <vt:lpstr>Ranking of web pages</vt:lpstr>
      <vt:lpstr>Web search overall picture</vt:lpstr>
      <vt:lpstr>Key components in web search</vt:lpstr>
      <vt:lpstr>Web as graph</vt:lpstr>
      <vt:lpstr>Why web graph</vt:lpstr>
      <vt:lpstr>In-degree and out-degree</vt:lpstr>
      <vt:lpstr>Degree distribution</vt:lpstr>
      <vt:lpstr>Graph example, matlab (or Octave)</vt:lpstr>
      <vt:lpstr>Power law plotted</vt:lpstr>
      <vt:lpstr>Generate random numbers </vt:lpstr>
      <vt:lpstr>Plot the power law data</vt:lpstr>
      <vt:lpstr>Loglog plot</vt:lpstr>
      <vt:lpstr>Power law of web graph in 1999</vt:lpstr>
      <vt:lpstr>Scale-free networks</vt:lpstr>
      <vt:lpstr>Other graph properties</vt:lpstr>
      <vt:lpstr>Small world</vt:lpstr>
      <vt:lpstr>Bow tie structure of Web </vt:lpstr>
      <vt:lpstr>Empirical numbers for bow-tie</vt:lpstr>
      <vt:lpstr>Component properties</vt:lpstr>
      <vt:lpstr>Statistics of web graph</vt:lpstr>
      <vt:lpstr>Slide 24</vt:lpstr>
      <vt:lpstr>Web site size </vt:lpstr>
      <vt:lpstr>Web Size</vt:lpstr>
      <vt:lpstr>Difficulties in defining the web size</vt:lpstr>
      <vt:lpstr>What can we attempt to measure?</vt:lpstr>
      <vt:lpstr>“Search engine index contains N pages”: Issues</vt:lpstr>
      <vt:lpstr>Indexable web</vt:lpstr>
      <vt:lpstr>Relative Size from overlap of engines A and B</vt:lpstr>
      <vt:lpstr>Sampling URLs</vt:lpstr>
      <vt:lpstr>Random URLs from random queries</vt:lpstr>
      <vt:lpstr>Biases induced by random query </vt:lpstr>
      <vt:lpstr>Random IP addresses</vt:lpstr>
      <vt:lpstr>Random IP addresses</vt:lpstr>
      <vt:lpstr>Advantages &amp; disadvantages</vt:lpstr>
      <vt:lpstr>Random walks</vt:lpstr>
      <vt:lpstr>Advantages &amp; disadvantages</vt:lpstr>
      <vt:lpstr>Conclusions</vt:lpstr>
      <vt:lpstr>Another estimation method</vt:lpstr>
      <vt:lpstr>The Web document collection</vt:lpstr>
      <vt:lpstr>Documents</vt:lpstr>
      <vt:lpstr>Slide 44</vt:lpstr>
      <vt:lpstr>Users</vt:lpstr>
      <vt:lpstr>Queries</vt:lpstr>
      <vt:lpstr>Types of queries</vt:lpstr>
      <vt:lpstr>How far do people look for results?</vt:lpstr>
      <vt:lpstr>User’s evaluation on result  </vt:lpstr>
      <vt:lpstr>Users’ empirical evaluation of results (cont.)</vt:lpstr>
      <vt:lpstr>Users’ empirical evaluation of engines</vt:lpstr>
      <vt:lpstr>Web search overall picture</vt:lpstr>
    </vt:vector>
  </TitlesOfParts>
  <Company>Stanford University</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jianguo lu</cp:lastModifiedBy>
  <cp:revision>563</cp:revision>
  <cp:lastPrinted>2009-09-22T15:48:09Z</cp:lastPrinted>
  <dcterms:created xsi:type="dcterms:W3CDTF">2013-09-24T04:07:25Z</dcterms:created>
  <dcterms:modified xsi:type="dcterms:W3CDTF">2013-10-01T15:35:05Z</dcterms:modified>
</cp:coreProperties>
</file>