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embeddings/Microsoft_Equation3.bin" ContentType="application/vnd.openxmlformats-officedocument.oleObject"/>
  <Default Extension="pict" ContentType="image/pict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embeddings/Microsoft_Equation9.bin" ContentType="application/vnd.openxmlformats-officedocument.oleObject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embeddings/Microsoft_Equation8.bin" ContentType="application/vnd.openxmlformats-officedocument.oleObject"/>
  <Override PartName="/docProps/app.xml" ContentType="application/vnd.openxmlformats-officedocument.extended-properties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embeddings/Microsoft_Equation12.bin" ContentType="application/vnd.openxmlformats-officedocument.oleObject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jpeg" ContentType="image/jpeg"/>
  <Override PartName="/ppt/embeddings/Microsoft_Equation7.bin" ContentType="application/vnd.openxmlformats-officedocument.oleObject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embeddings/Microsoft_Equation11.bin" ContentType="application/vnd.openxmlformats-officedocument.oleObject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embeddings/Microsoft_Equation10.bin" ContentType="application/vnd.openxmlformats-officedocument.oleObject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41" r:id="rId1"/>
    <p:sldMasterId id="2147483919" r:id="rId2"/>
  </p:sldMasterIdLst>
  <p:notesMasterIdLst>
    <p:notesMasterId r:id="rId46"/>
  </p:notesMasterIdLst>
  <p:handoutMasterIdLst>
    <p:handoutMasterId r:id="rId47"/>
  </p:handoutMasterIdLst>
  <p:sldIdLst>
    <p:sldId id="258" r:id="rId3"/>
    <p:sldId id="317" r:id="rId4"/>
    <p:sldId id="316" r:id="rId5"/>
    <p:sldId id="399" r:id="rId6"/>
    <p:sldId id="361" r:id="rId7"/>
    <p:sldId id="402" r:id="rId8"/>
    <p:sldId id="362" r:id="rId9"/>
    <p:sldId id="363" r:id="rId10"/>
    <p:sldId id="364" r:id="rId11"/>
    <p:sldId id="365" r:id="rId12"/>
    <p:sldId id="367" r:id="rId13"/>
    <p:sldId id="368" r:id="rId14"/>
    <p:sldId id="369" r:id="rId15"/>
    <p:sldId id="375" r:id="rId16"/>
    <p:sldId id="400" r:id="rId17"/>
    <p:sldId id="383" r:id="rId18"/>
    <p:sldId id="384" r:id="rId19"/>
    <p:sldId id="385" r:id="rId20"/>
    <p:sldId id="373" r:id="rId21"/>
    <p:sldId id="376" r:id="rId22"/>
    <p:sldId id="377" r:id="rId23"/>
    <p:sldId id="378" r:id="rId24"/>
    <p:sldId id="379" r:id="rId25"/>
    <p:sldId id="386" r:id="rId26"/>
    <p:sldId id="401" r:id="rId27"/>
    <p:sldId id="403" r:id="rId28"/>
    <p:sldId id="334" r:id="rId29"/>
    <p:sldId id="333" r:id="rId30"/>
    <p:sldId id="335" r:id="rId31"/>
    <p:sldId id="382" r:id="rId32"/>
    <p:sldId id="380" r:id="rId33"/>
    <p:sldId id="381" r:id="rId34"/>
    <p:sldId id="387" r:id="rId35"/>
    <p:sldId id="388" r:id="rId36"/>
    <p:sldId id="389" r:id="rId37"/>
    <p:sldId id="390" r:id="rId38"/>
    <p:sldId id="391" r:id="rId39"/>
    <p:sldId id="398" r:id="rId40"/>
    <p:sldId id="392" r:id="rId41"/>
    <p:sldId id="393" r:id="rId42"/>
    <p:sldId id="394" r:id="rId43"/>
    <p:sldId id="396" r:id="rId44"/>
    <p:sldId id="397" r:id="rId45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charset="0"/>
        <a:ea typeface="Arial Unicode MS" charset="0"/>
        <a:cs typeface="Arial Unicode MS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charset="0"/>
        <a:ea typeface="Arial Unicode MS" charset="0"/>
        <a:cs typeface="Arial Unicode MS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charset="0"/>
        <a:ea typeface="Arial Unicode MS" charset="0"/>
        <a:cs typeface="Arial Unicode MS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charset="0"/>
        <a:ea typeface="Arial Unicode MS" charset="0"/>
        <a:cs typeface="Arial Unicode MS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charset="0"/>
        <a:ea typeface="Arial Unicode MS" charset="0"/>
        <a:cs typeface="Arial Unicode MS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Lucida Sans" charset="0"/>
        <a:ea typeface="Arial Unicode MS" charset="0"/>
        <a:cs typeface="Arial Unicode MS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Lucida Sans" charset="0"/>
        <a:ea typeface="Arial Unicode MS" charset="0"/>
        <a:cs typeface="Arial Unicode MS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Lucida Sans" charset="0"/>
        <a:ea typeface="Arial Unicode MS" charset="0"/>
        <a:cs typeface="Arial Unicode MS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Lucida Sans" charset="0"/>
        <a:ea typeface="Arial Unicode MS" charset="0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clrMru>
    <a:srgbClr val="B2B2B2"/>
    <a:srgbClr val="FF9966"/>
    <a:srgbClr val="F4F3EB"/>
    <a:srgbClr val="F0EEEB"/>
    <a:srgbClr val="00A000"/>
    <a:srgbClr val="0000FF"/>
    <a:srgbClr val="201BF1"/>
    <a:srgbClr val="E0DF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65536" y="134578176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7.xml"/><Relationship Id="rId2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Relationship Id="rId2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3B1B0994-DB89-A844-A80B-AC0DE3E20A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7B877D-BC6C-3740-9AEE-84A85A457B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351E5-70E9-DC4E-B7B2-48A68FBC0005}" type="datetime1">
              <a:rPr lang="en-US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8AA41-E074-7D4B-B907-D4003CB81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4A7435-D58B-7B49-BCF9-922A798D7CB9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114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AC6A3E8-FB38-2A4B-8BF4-860C4EF8296B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E1BF284-289C-A745-821D-A5D1405CAE74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B33D9A8-FC00-F642-A322-D416B5B21DCB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228D531-8E9C-734C-BEAA-56058B921DCA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EFFC91-D12B-F64C-8DC0-E41CC3186428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FC094B6-D82B-EC4B-BE6F-8926A6EE5B35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7A7ED13-4982-F94C-8C2B-99327BEAF898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04800"/>
            <a:ext cx="2095500" cy="5867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34100" cy="5867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56013E9-0D1F-184E-B04C-7C6817C0AB1B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4572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114800" cy="5181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990600"/>
            <a:ext cx="4114800" cy="5181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200400" y="6400800"/>
            <a:ext cx="5562600" cy="304800"/>
          </a:xfrm>
        </p:spPr>
        <p:txBody>
          <a:bodyPr/>
          <a:lstStyle>
            <a:lvl1pPr>
              <a:defRPr smtClean="0"/>
            </a:lvl1pPr>
          </a:lstStyle>
          <a:p>
            <a:fld id="{C115E740-78BD-D94A-A80D-FD9269077035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D7C3E6-5AF5-7B4C-8E6E-8F9503473107}" type="datetime1">
              <a:rPr lang="en-US"/>
              <a:pPr/>
              <a:t>9/24/13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15EDA-9B50-9E49-A4E2-3CA793452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4572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4114800" cy="5181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90600"/>
            <a:ext cx="4114800" cy="5181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200400" y="6400800"/>
            <a:ext cx="5562600" cy="304800"/>
          </a:xfrm>
        </p:spPr>
        <p:txBody>
          <a:bodyPr/>
          <a:lstStyle>
            <a:lvl1pPr>
              <a:defRPr smtClean="0"/>
            </a:lvl1pPr>
          </a:lstStyle>
          <a:p>
            <a:fld id="{0B391E03-2953-0E4A-AEB5-110EDF88DB6B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457200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4114800" cy="5181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990600"/>
            <a:ext cx="4114800" cy="2514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657600"/>
            <a:ext cx="4114800" cy="25146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00400" y="6400800"/>
            <a:ext cx="5562600" cy="304800"/>
          </a:xfrm>
        </p:spPr>
        <p:txBody>
          <a:bodyPr/>
          <a:lstStyle>
            <a:lvl1pPr>
              <a:defRPr smtClean="0"/>
            </a:lvl1pPr>
          </a:lstStyle>
          <a:p>
            <a:fld id="{8F89E207-7CFD-2743-98EC-BF578817108F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D8451F-B659-F042-BDA8-50C8FD6E1A54}" type="datetime1">
              <a:rPr lang="en-US"/>
              <a:pPr/>
              <a:t>9/24/13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123B5-D9CD-0740-9605-3EAAC70962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2919D3-6A8D-E544-AA36-BED6CEBDBF6E}" type="datetime1">
              <a:rPr lang="en-US"/>
              <a:pPr/>
              <a:t>9/24/13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827CE-B02B-6049-A884-E64E790A3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0A836-8015-564C-854D-B5552CD04801}" type="datetime1">
              <a:rPr lang="en-US"/>
              <a:pPr/>
              <a:t>9/24/13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6859-F075-034A-987F-B4E5F24D47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27BD7D-324D-8B48-94D3-57C9F59AC685}" type="datetime1">
              <a:rPr lang="en-US"/>
              <a:pPr/>
              <a:t>9/24/13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ADAC4-0D99-C041-8EC3-7085B766E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7E4F2D-0FE6-1145-BDCF-4F1D0EAF860C}" type="datetime1">
              <a:rPr lang="en-US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9A623-07BE-204C-9C8A-E803321BD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AB22B9-75A4-1B45-B50F-ADD50E6B110E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D55A6E-3B80-524C-8255-85A475B57EA5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4354A537-27C6-E044-9FE7-EB7945EE775D}" type="datetime1">
              <a:rPr lang="en-US"/>
              <a:pPr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F3FE771-0B84-9E42-8625-04FB5D090E1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US" sz="1600" i="1">
                <a:solidFill>
                  <a:srgbClr val="FFFFFF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US" sz="1600">
                <a:solidFill>
                  <a:srgbClr val="FFFFFF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l"/>
            <a:r>
              <a:rPr lang="en-US" sz="1600">
                <a:solidFill>
                  <a:srgbClr val="FFFFFF"/>
                </a:solidFill>
                <a:latin typeface="Calibri" charset="0"/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39" r:id="rId2"/>
    <p:sldLayoutId id="2147483922" r:id="rId3"/>
    <p:sldLayoutId id="2147483923" r:id="rId4"/>
    <p:sldLayoutId id="2147483924" r:id="rId5"/>
    <p:sldLayoutId id="2147483940" r:id="rId6"/>
    <p:sldLayoutId id="2147483925" r:id="rId7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MS PGothic" pitchFamily="34" charset="-128"/>
          <a:cs typeface="MS PGothic" pitchFamily="34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MS PGothic" pitchFamily="34" charset="-128"/>
          <a:cs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MS PGothic" pitchFamily="34" charset="-128"/>
          <a:cs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MS PGothic" pitchFamily="34" charset="-128"/>
          <a:cs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MS PGothic" pitchFamily="34" charset="-128"/>
          <a:cs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Fourth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4008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+mn-lt"/>
                <a:ea typeface="宋体" charset="-122"/>
                <a:cs typeface="宋体" charset="-122"/>
              </a:defRPr>
            </a:lvl1pPr>
          </a:lstStyle>
          <a:p>
            <a:fld id="{BE057942-1A96-3C44-8E27-C7BAA5D010C4}" type="slidenum">
              <a:rPr lang="en-US" altLang="zh-CN"/>
              <a:pPr/>
              <a:t>‹#›</a:t>
            </a:fld>
            <a:r>
              <a:rPr lang="en-US" altLang="zh-CN"/>
              <a:t> 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Calibri"/>
          <a:ea typeface="+mj-ea"/>
          <a:cs typeface="Calibri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hlink"/>
          </a:solidFill>
          <a:latin typeface="Arial" charset="0"/>
        </a:defRPr>
      </a:lvl9pPr>
    </p:titleStyle>
    <p:bodyStyle>
      <a:lvl1pPr marL="236538" indent="-236538" algn="l" rtl="0" fontAlgn="base">
        <a:spcBef>
          <a:spcPct val="70000"/>
        </a:spcBef>
        <a:spcAft>
          <a:spcPct val="0"/>
        </a:spcAft>
        <a:buSzPct val="115000"/>
        <a:buChar char="•"/>
        <a:defRPr sz="2400">
          <a:solidFill>
            <a:srgbClr val="663300"/>
          </a:solidFill>
          <a:latin typeface="Calibri"/>
          <a:ea typeface="+mn-ea"/>
          <a:cs typeface="Calibri"/>
        </a:defRPr>
      </a:lvl1pPr>
      <a:lvl2pPr marL="633413" indent="-188913" algn="l" rtl="0" fontAlgn="base">
        <a:spcBef>
          <a:spcPct val="4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025525" indent="-214313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476375" indent="-228600" algn="l" rtl="0" fontAlgn="base">
        <a:spcBef>
          <a:spcPct val="3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1.xml"/><Relationship Id="rId3" Type="http://schemas.openxmlformats.org/officeDocument/2006/relationships/oleObject" Target="../embeddings/Microsoft_Equation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0.xml"/><Relationship Id="rId3" Type="http://schemas.openxmlformats.org/officeDocument/2006/relationships/oleObject" Target="../embeddings/Microsoft_Equation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oleObject" Target="../embeddings/Microsoft_Equation8.bin"/><Relationship Id="rId5" Type="http://schemas.openxmlformats.org/officeDocument/2006/relationships/image" Target="../media/image1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oleObject" Target="../embeddings/Microsoft_Equation11.bin"/><Relationship Id="rId5" Type="http://schemas.openxmlformats.org/officeDocument/2006/relationships/image" Target="../media/image1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9.xml"/><Relationship Id="rId3" Type="http://schemas.openxmlformats.org/officeDocument/2006/relationships/oleObject" Target="../embeddings/Microsoft_Equation1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introcs.cs.princeton.edu/java/16pagerank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searchengineland.com/what-is-google-pagerank-a-guide-for-searchers-webmasters-11068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snap.stanford.edu/data/index.html" TargetMode="Externa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48CDC739-1A35-B94D-8356-C9A48CFED99B}" type="slidenum">
              <a:rPr lang="en-US" altLang="zh-CN"/>
              <a:pPr/>
              <a:t>1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/>
              <a:t>Link Analysis and spam</a:t>
            </a:r>
          </a:p>
        </p:txBody>
      </p:sp>
      <p:sp>
        <p:nvSpPr>
          <p:cNvPr id="13314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US" sz="2000"/>
              <a:t>Slides adapted from </a:t>
            </a:r>
          </a:p>
          <a:p>
            <a:pPr marL="742950" lvl="1" indent="-298450">
              <a:lnSpc>
                <a:spcPct val="80000"/>
              </a:lnSpc>
            </a:pPr>
            <a:r>
              <a:rPr lang="en-US" sz="1800"/>
              <a:t>Information Retrieval and Web Search,  Stanford University, Christopher Manning and Prabhakar Raghavan</a:t>
            </a:r>
          </a:p>
          <a:p>
            <a:pPr marL="742950" lvl="1" indent="-298450">
              <a:lnSpc>
                <a:spcPct val="80000"/>
              </a:lnSpc>
            </a:pPr>
            <a:r>
              <a:rPr lang="en-US" sz="1800"/>
              <a:t>CS345A, Winter 2009: Data Mining. Stanford University, Anand Rajaraman, Jeffrey D. Ullman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CE0D0-AD6F-8D43-AF9D-481EB72CE510}" type="slidenum">
              <a:rPr lang="en-US" altLang="zh-CN"/>
              <a:pPr/>
              <a:t>10</a:t>
            </a:fld>
            <a:r>
              <a:rPr lang="en-US" altLang="zh-CN" dirty="0"/>
              <a:t> </a:t>
            </a:r>
            <a:endParaRPr lang="en-US" dirty="0">
              <a:ea typeface="Arial Unicode MS" charset="0"/>
              <a:cs typeface="Arial Unicode MS" charset="0"/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formulation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Matrix M has one row and one column for each web page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Suppose page </a:t>
            </a:r>
            <a:r>
              <a:rPr lang="en-US" sz="2000" dirty="0" err="1"/>
              <a:t>j</a:t>
            </a:r>
            <a:r>
              <a:rPr lang="en-US" sz="2000" dirty="0"/>
              <a:t> has </a:t>
            </a:r>
            <a:r>
              <a:rPr lang="en-US" sz="2000" dirty="0" err="1"/>
              <a:t>n</a:t>
            </a:r>
            <a:r>
              <a:rPr lang="en-US" sz="2000" dirty="0"/>
              <a:t> </a:t>
            </a:r>
            <a:r>
              <a:rPr lang="en-US" sz="2000" dirty="0" err="1"/>
              <a:t>outlinks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 If </a:t>
            </a:r>
            <a:r>
              <a:rPr lang="en-US" sz="1800" dirty="0" err="1"/>
              <a:t>j</a:t>
            </a:r>
            <a:r>
              <a:rPr lang="en-US" sz="1800" dirty="0"/>
              <a:t> -&gt; </a:t>
            </a:r>
            <a:r>
              <a:rPr lang="en-US" sz="1800" dirty="0" err="1"/>
              <a:t>i</a:t>
            </a:r>
            <a:r>
              <a:rPr lang="en-US" sz="1800" dirty="0"/>
              <a:t>, then </a:t>
            </a:r>
            <a:r>
              <a:rPr lang="en-US" sz="1800" dirty="0" err="1"/>
              <a:t>Mij</a:t>
            </a:r>
            <a:r>
              <a:rPr lang="en-US" sz="1800" dirty="0"/>
              <a:t>=1/n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else </a:t>
            </a:r>
            <a:r>
              <a:rPr lang="en-US" sz="1800" dirty="0" err="1"/>
              <a:t>Mij</a:t>
            </a:r>
            <a:r>
              <a:rPr lang="en-US" sz="1800" dirty="0"/>
              <a:t>=0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M is a </a:t>
            </a:r>
            <a:r>
              <a:rPr lang="en-US" sz="2000" i="1" dirty="0"/>
              <a:t>column</a:t>
            </a:r>
            <a:r>
              <a:rPr lang="en-US" sz="2000" dirty="0"/>
              <a:t> stochastic matrix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Columns sum to 1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Usually rows sum to 1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Suppose </a:t>
            </a:r>
            <a:r>
              <a:rPr lang="en-US" sz="2000" dirty="0" err="1"/>
              <a:t>r</a:t>
            </a:r>
            <a:r>
              <a:rPr lang="en-US" sz="2000" dirty="0"/>
              <a:t> is a vector with one entry per web page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000" dirty="0" err="1"/>
              <a:t>r</a:t>
            </a:r>
            <a:r>
              <a:rPr lang="en-US" sz="2000" baseline="-25000" dirty="0" err="1"/>
              <a:t>i</a:t>
            </a:r>
            <a:r>
              <a:rPr lang="en-US" sz="2000" dirty="0"/>
              <a:t> is the importance score of page </a:t>
            </a:r>
            <a:r>
              <a:rPr lang="en-US" sz="2000" dirty="0" err="1"/>
              <a:t>i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 Call it the rank vector</a:t>
            </a:r>
          </a:p>
        </p:txBody>
      </p:sp>
      <p:grpSp>
        <p:nvGrpSpPr>
          <p:cNvPr id="98322" name="Group 18"/>
          <p:cNvGrpSpPr>
            <a:grpSpLocks/>
          </p:cNvGrpSpPr>
          <p:nvPr/>
        </p:nvGrpSpPr>
        <p:grpSpPr bwMode="auto">
          <a:xfrm>
            <a:off x="457200" y="685800"/>
            <a:ext cx="3505200" cy="2463800"/>
            <a:chOff x="234" y="768"/>
            <a:chExt cx="2480" cy="2224"/>
          </a:xfrm>
        </p:grpSpPr>
        <p:sp>
          <p:nvSpPr>
            <p:cNvPr id="98308" name="Oval 4"/>
            <p:cNvSpPr>
              <a:spLocks noChangeArrowheads="1"/>
            </p:cNvSpPr>
            <p:nvPr/>
          </p:nvSpPr>
          <p:spPr bwMode="auto">
            <a:xfrm>
              <a:off x="633" y="1171"/>
              <a:ext cx="804" cy="44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yahoo</a:t>
              </a:r>
            </a:p>
          </p:txBody>
        </p:sp>
        <p:sp>
          <p:nvSpPr>
            <p:cNvPr id="98309" name="Oval 5"/>
            <p:cNvSpPr>
              <a:spLocks noChangeArrowheads="1"/>
            </p:cNvSpPr>
            <p:nvPr/>
          </p:nvSpPr>
          <p:spPr bwMode="auto">
            <a:xfrm>
              <a:off x="1632" y="2354"/>
              <a:ext cx="1082" cy="40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err="1"/>
                <a:t>microsoft</a:t>
              </a:r>
              <a:endParaRPr lang="en-US" sz="1600" dirty="0"/>
            </a:p>
          </p:txBody>
        </p:sp>
        <p:sp>
          <p:nvSpPr>
            <p:cNvPr id="98310" name="Oval 6"/>
            <p:cNvSpPr>
              <a:spLocks noChangeArrowheads="1"/>
            </p:cNvSpPr>
            <p:nvPr/>
          </p:nvSpPr>
          <p:spPr bwMode="auto">
            <a:xfrm>
              <a:off x="234" y="2373"/>
              <a:ext cx="969" cy="43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err="1"/>
                <a:t>amazon</a:t>
              </a:r>
              <a:endParaRPr lang="en-US" dirty="0"/>
            </a:p>
          </p:txBody>
        </p:sp>
        <p:cxnSp>
          <p:nvCxnSpPr>
            <p:cNvPr id="98311" name="AutoShape 7"/>
            <p:cNvCxnSpPr>
              <a:cxnSpLocks noChangeShapeType="1"/>
              <a:stCxn id="98308" idx="4"/>
              <a:endCxn id="98310" idx="0"/>
            </p:cNvCxnSpPr>
            <p:nvPr/>
          </p:nvCxnSpPr>
          <p:spPr bwMode="auto">
            <a:xfrm rot="5400000">
              <a:off x="497" y="1835"/>
              <a:ext cx="760" cy="317"/>
            </a:xfrm>
            <a:prstGeom prst="straightConnector1">
              <a:avLst/>
            </a:prstGeom>
            <a:noFill/>
            <a:ln w="28575" cap="rnd">
              <a:solidFill>
                <a:srgbClr val="00A000"/>
              </a:solidFill>
              <a:prstDash val="sysDot"/>
              <a:miter lim="800000"/>
              <a:headEnd/>
              <a:tailEnd type="triangle" w="med" len="med"/>
            </a:ln>
            <a:effectLst/>
          </p:spPr>
        </p:cxnSp>
        <p:sp>
          <p:nvSpPr>
            <p:cNvPr id="98312" name="Line 8"/>
            <p:cNvSpPr>
              <a:spLocks noChangeShapeType="1"/>
            </p:cNvSpPr>
            <p:nvPr/>
          </p:nvSpPr>
          <p:spPr bwMode="auto">
            <a:xfrm flipV="1">
              <a:off x="576" y="1584"/>
              <a:ext cx="288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8313" name="Line 9"/>
            <p:cNvSpPr>
              <a:spLocks noChangeShapeType="1"/>
            </p:cNvSpPr>
            <p:nvPr/>
          </p:nvSpPr>
          <p:spPr bwMode="auto">
            <a:xfrm>
              <a:off x="1200" y="254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8314" name="Line 10"/>
            <p:cNvSpPr>
              <a:spLocks noChangeShapeType="1"/>
            </p:cNvSpPr>
            <p:nvPr/>
          </p:nvSpPr>
          <p:spPr bwMode="auto">
            <a:xfrm flipH="1">
              <a:off x="1200" y="2688"/>
              <a:ext cx="432" cy="0"/>
            </a:xfrm>
            <a:prstGeom prst="line">
              <a:avLst/>
            </a:prstGeom>
            <a:noFill/>
            <a:ln w="57150">
              <a:solidFill>
                <a:srgbClr val="201BF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98315" name="AutoShape 11"/>
            <p:cNvCxnSpPr>
              <a:cxnSpLocks noChangeShapeType="1"/>
              <a:stCxn id="98308" idx="1"/>
              <a:endCxn id="98308" idx="0"/>
            </p:cNvCxnSpPr>
            <p:nvPr/>
          </p:nvCxnSpPr>
          <p:spPr bwMode="auto">
            <a:xfrm rot="16200000">
              <a:off x="885" y="1133"/>
              <a:ext cx="45" cy="253"/>
            </a:xfrm>
            <a:prstGeom prst="curvedConnector3">
              <a:avLst>
                <a:gd name="adj1" fmla="val 420000"/>
              </a:avLst>
            </a:prstGeom>
            <a:noFill/>
            <a:ln w="28575" cap="rnd">
              <a:solidFill>
                <a:srgbClr val="00A000"/>
              </a:solidFill>
              <a:prstDash val="sysDot"/>
              <a:miter lim="800000"/>
              <a:headEnd/>
              <a:tailEnd type="triangle" w="med" len="med"/>
            </a:ln>
            <a:effectLst/>
          </p:spPr>
        </p:cxnSp>
        <p:sp>
          <p:nvSpPr>
            <p:cNvPr id="98316" name="Text Box 12"/>
            <p:cNvSpPr txBox="1">
              <a:spLocks noChangeArrowheads="1"/>
            </p:cNvSpPr>
            <p:nvPr/>
          </p:nvSpPr>
          <p:spPr bwMode="auto">
            <a:xfrm>
              <a:off x="672" y="768"/>
              <a:ext cx="384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y/2</a:t>
              </a:r>
            </a:p>
          </p:txBody>
        </p:sp>
        <p:sp>
          <p:nvSpPr>
            <p:cNvPr id="98317" name="Text Box 13"/>
            <p:cNvSpPr txBox="1">
              <a:spLocks noChangeArrowheads="1"/>
            </p:cNvSpPr>
            <p:nvPr/>
          </p:nvSpPr>
          <p:spPr bwMode="auto">
            <a:xfrm>
              <a:off x="1200" y="2688"/>
              <a:ext cx="289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</a:t>
              </a:r>
            </a:p>
          </p:txBody>
        </p:sp>
        <p:sp>
          <p:nvSpPr>
            <p:cNvPr id="98318" name="Text Box 14"/>
            <p:cNvSpPr txBox="1">
              <a:spLocks noChangeArrowheads="1"/>
            </p:cNvSpPr>
            <p:nvPr/>
          </p:nvSpPr>
          <p:spPr bwMode="auto">
            <a:xfrm>
              <a:off x="1200" y="2304"/>
              <a:ext cx="384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a/2</a:t>
              </a:r>
            </a:p>
          </p:txBody>
        </p:sp>
        <p:sp>
          <p:nvSpPr>
            <p:cNvPr id="98319" name="Text Box 15"/>
            <p:cNvSpPr txBox="1">
              <a:spLocks noChangeArrowheads="1"/>
            </p:cNvSpPr>
            <p:nvPr/>
          </p:nvSpPr>
          <p:spPr bwMode="auto">
            <a:xfrm>
              <a:off x="336" y="1920"/>
              <a:ext cx="384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a/2</a:t>
              </a:r>
            </a:p>
          </p:txBody>
        </p:sp>
        <p:sp>
          <p:nvSpPr>
            <p:cNvPr id="98320" name="Text Box 16"/>
            <p:cNvSpPr txBox="1">
              <a:spLocks noChangeArrowheads="1"/>
            </p:cNvSpPr>
            <p:nvPr/>
          </p:nvSpPr>
          <p:spPr bwMode="auto">
            <a:xfrm>
              <a:off x="864" y="1873"/>
              <a:ext cx="384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y/2</a:t>
              </a:r>
            </a:p>
          </p:txBody>
        </p:sp>
      </p:grpSp>
      <p:graphicFrame>
        <p:nvGraphicFramePr>
          <p:cNvPr id="98323" name="Object 19"/>
          <p:cNvGraphicFramePr>
            <a:graphicFrameLocks noChangeAspect="1"/>
          </p:cNvGraphicFramePr>
          <p:nvPr>
            <p:ph sz="half" idx="1"/>
          </p:nvPr>
        </p:nvGraphicFramePr>
        <p:xfrm>
          <a:off x="533400" y="3429000"/>
          <a:ext cx="3505200" cy="1509713"/>
        </p:xfrm>
        <a:graphic>
          <a:graphicData uri="http://schemas.openxmlformats.org/presentationml/2006/ole">
            <p:oleObj spid="_x0000_s98323" name="Equation" r:id="rId3" imgW="1384200" imgH="596880" progId="Equation.3">
              <p:embed/>
            </p:oleObj>
          </a:graphicData>
        </a:graphic>
      </p:graphicFrame>
      <p:sp>
        <p:nvSpPr>
          <p:cNvPr id="98325" name="Text Box 21"/>
          <p:cNvSpPr txBox="1">
            <a:spLocks noChangeArrowheads="1"/>
          </p:cNvSpPr>
          <p:nvPr/>
        </p:nvSpPr>
        <p:spPr bwMode="auto">
          <a:xfrm>
            <a:off x="1447800" y="5791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lvl="1" algn="l">
              <a:spcBef>
                <a:spcPct val="40000"/>
              </a:spcBef>
              <a:buFont typeface="Arial" charset="0"/>
              <a:buNone/>
            </a:pPr>
            <a:endParaRPr lang="en-US"/>
          </a:p>
        </p:txBody>
      </p:sp>
      <p:sp>
        <p:nvSpPr>
          <p:cNvPr id="98326" name="Text Box 22"/>
          <p:cNvSpPr txBox="1">
            <a:spLocks noChangeArrowheads="1"/>
          </p:cNvSpPr>
          <p:nvPr/>
        </p:nvSpPr>
        <p:spPr bwMode="auto">
          <a:xfrm>
            <a:off x="1295400" y="5029200"/>
            <a:ext cx="18288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r</a:t>
            </a:r>
            <a:r>
              <a:rPr lang="en-US" dirty="0"/>
              <a:t>=</a:t>
            </a:r>
            <a:r>
              <a:rPr lang="en-US" dirty="0" err="1" smtClean="0"/>
              <a:t>Mr</a:t>
            </a: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914400" y="5458485"/>
          <a:ext cx="2667000" cy="1399515"/>
        </p:xfrm>
        <a:graphic>
          <a:graphicData uri="http://schemas.openxmlformats.org/presentationml/2006/ole">
            <p:oleObj spid="_x0000_s98326" name="Equation" r:id="rId4" imgW="1282700" imgH="673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47074-C41B-3D4E-BCC5-84B777D6FEFD}" type="slidenum">
              <a:rPr lang="en-US" altLang="zh-CN"/>
              <a:pPr/>
              <a:t>11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00384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 Matrix formulation</a:t>
            </a:r>
          </a:p>
        </p:txBody>
      </p:sp>
      <p:graphicFrame>
        <p:nvGraphicFramePr>
          <p:cNvPr id="100397" name="Group 45"/>
          <p:cNvGraphicFramePr>
            <a:graphicFrameLocks noGrp="1"/>
          </p:cNvGraphicFramePr>
          <p:nvPr>
            <p:ph sz="half" idx="1"/>
          </p:nvPr>
        </p:nvGraphicFramePr>
        <p:xfrm>
          <a:off x="4953000" y="457200"/>
          <a:ext cx="3352800" cy="158496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  <a:gridCol w="838200"/>
                <a:gridCol w="8382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66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0386" name="Object 34"/>
          <p:cNvGraphicFramePr>
            <a:graphicFrameLocks noChangeAspect="1"/>
          </p:cNvGraphicFramePr>
          <p:nvPr>
            <p:ph sz="half" idx="2"/>
          </p:nvPr>
        </p:nvGraphicFramePr>
        <p:xfrm>
          <a:off x="4572000" y="2693988"/>
          <a:ext cx="4114800" cy="1774825"/>
        </p:xfrm>
        <a:graphic>
          <a:graphicData uri="http://schemas.openxmlformats.org/presentationml/2006/ole">
            <p:oleObj spid="_x0000_s100386" name="Equation" r:id="rId3" imgW="1384200" imgH="596880" progId="Equation.3">
              <p:embed/>
            </p:oleObj>
          </a:graphicData>
        </a:graphic>
      </p:graphicFrame>
      <p:sp>
        <p:nvSpPr>
          <p:cNvPr id="100388" name="Text Box 36"/>
          <p:cNvSpPr txBox="1">
            <a:spLocks noChangeArrowheads="1"/>
          </p:cNvSpPr>
          <p:nvPr/>
        </p:nvSpPr>
        <p:spPr bwMode="auto">
          <a:xfrm>
            <a:off x="5334000" y="51816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/>
              <a:t>r</a:t>
            </a:r>
            <a:r>
              <a:rPr lang="en-US" sz="2400" dirty="0"/>
              <a:t>=</a:t>
            </a:r>
            <a:r>
              <a:rPr lang="en-US" sz="2400" dirty="0" err="1"/>
              <a:t>Mr</a:t>
            </a:r>
            <a:endParaRPr lang="en-US" sz="2400" dirty="0"/>
          </a:p>
        </p:txBody>
      </p:sp>
      <p:sp>
        <p:nvSpPr>
          <p:cNvPr id="100389" name="Text Box 37"/>
          <p:cNvSpPr txBox="1">
            <a:spLocks noChangeArrowheads="1"/>
          </p:cNvSpPr>
          <p:nvPr/>
        </p:nvSpPr>
        <p:spPr bwMode="auto">
          <a:xfrm>
            <a:off x="533400" y="2743200"/>
            <a:ext cx="312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1" algn="l"/>
            <a:r>
              <a:rPr lang="en-US" sz="2400">
                <a:latin typeface="Tahoma" charset="0"/>
              </a:rPr>
              <a:t>y= y /2 + a /2</a:t>
            </a:r>
          </a:p>
          <a:p>
            <a:pPr lvl="1" algn="l"/>
            <a:r>
              <a:rPr lang="en-US" sz="2400">
                <a:latin typeface="Tahoma" charset="0"/>
              </a:rPr>
              <a:t>a= y /2 + m</a:t>
            </a:r>
          </a:p>
          <a:p>
            <a:pPr lvl="1" algn="l"/>
            <a:r>
              <a:rPr lang="en-US" sz="2400">
                <a:latin typeface="Tahoma" charset="0"/>
              </a:rPr>
              <a:t>m= a 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3CE52-50BD-954B-9445-B3ADB44D406F}" type="slidenum">
              <a:rPr lang="en-US" altLang="zh-CN"/>
              <a:pPr/>
              <a:t>12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Power Iteration method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429000"/>
            <a:ext cx="8153400" cy="2895600"/>
          </a:xfrm>
        </p:spPr>
        <p:txBody>
          <a:bodyPr/>
          <a:lstStyle/>
          <a:p>
            <a:r>
              <a:rPr lang="en-US" sz="2000" dirty="0" smtClean="0"/>
              <a:t>There are many methods to find </a:t>
            </a:r>
            <a:r>
              <a:rPr lang="en-US" sz="2000" dirty="0" err="1" smtClean="0"/>
              <a:t>r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Power method is the most simple one</a:t>
            </a:r>
          </a:p>
          <a:p>
            <a:r>
              <a:rPr lang="en-US" sz="2000" dirty="0" smtClean="0"/>
              <a:t>It is known to be slow compared with other methods</a:t>
            </a:r>
          </a:p>
          <a:p>
            <a:r>
              <a:rPr lang="en-US" sz="2000" dirty="0" smtClean="0"/>
              <a:t>Yet Google uses this because</a:t>
            </a:r>
          </a:p>
          <a:p>
            <a:pPr lvl="1"/>
            <a:r>
              <a:rPr lang="en-US" sz="1600" dirty="0" smtClean="0"/>
              <a:t>It is simple</a:t>
            </a:r>
          </a:p>
          <a:p>
            <a:pPr lvl="1"/>
            <a:r>
              <a:rPr lang="en-US" sz="1600" dirty="0" smtClean="0"/>
              <a:t>It saves space</a:t>
            </a:r>
          </a:p>
          <a:p>
            <a:pPr lvl="1"/>
            <a:r>
              <a:rPr lang="en-US" sz="1600" dirty="0" smtClean="0"/>
              <a:t>Empirically it converges quickly (~ 50 iterations)</a:t>
            </a:r>
          </a:p>
          <a:p>
            <a:pPr lvl="1">
              <a:buNone/>
            </a:pPr>
            <a:endParaRPr lang="en-US" sz="1600" dirty="0" smtClean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514600" y="762000"/>
          <a:ext cx="4572000" cy="2674056"/>
        </p:xfrm>
        <a:graphic>
          <a:graphicData uri="http://schemas.openxmlformats.org/presentationml/2006/ole">
            <p:oleObj spid="_x0000_s103428" name="Equation" r:id="rId3" imgW="1714320" imgH="1002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A4D01-47C4-E34A-B761-EFCCB6E83D1F}" type="slidenum">
              <a:rPr lang="en-US" altLang="zh-CN"/>
              <a:pPr/>
              <a:t>13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05480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05800" cy="457200"/>
          </a:xfrm>
        </p:spPr>
        <p:txBody>
          <a:bodyPr/>
          <a:lstStyle/>
          <a:p>
            <a:r>
              <a:rPr lang="en-US" sz="2600"/>
              <a:t>Power iteration method</a:t>
            </a:r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286000" y="2209800"/>
          <a:ext cx="6705600" cy="1703388"/>
        </p:xfrm>
        <a:graphic>
          <a:graphicData uri="http://schemas.openxmlformats.org/presentationml/2006/ole">
            <p:oleObj spid="_x0000_s105476" name="Equation" r:id="rId3" imgW="2349360" imgH="596880" progId="Equation.3">
              <p:embed/>
            </p:oleObj>
          </a:graphicData>
        </a:graphic>
      </p:graphicFrame>
      <p:graphicFrame>
        <p:nvGraphicFramePr>
          <p:cNvPr id="105479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57200" y="838200"/>
          <a:ext cx="3048000" cy="1314450"/>
        </p:xfrm>
        <a:graphic>
          <a:graphicData uri="http://schemas.openxmlformats.org/presentationml/2006/ole">
            <p:oleObj spid="_x0000_s105479" name="Equation" r:id="rId4" imgW="1384200" imgH="596880" progId="Equation.3">
              <p:embed/>
            </p:oleObj>
          </a:graphicData>
        </a:graphic>
      </p:graphicFrame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57200" y="4572000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/>
              <a:t>Initially, (y a m)=(1/3 1/3 1/3)</a:t>
            </a:r>
          </a:p>
        </p:txBody>
      </p:sp>
      <p:sp>
        <p:nvSpPr>
          <p:cNvPr id="105485" name="Oval 13"/>
          <p:cNvSpPr>
            <a:spLocks noChangeArrowheads="1"/>
          </p:cNvSpPr>
          <p:nvPr/>
        </p:nvSpPr>
        <p:spPr bwMode="auto">
          <a:xfrm>
            <a:off x="4343400" y="5181600"/>
            <a:ext cx="2817813" cy="7937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1/2* 1/3 +1*1/3</a:t>
            </a:r>
          </a:p>
          <a:p>
            <a:r>
              <a:rPr lang="en-US" sz="1600"/>
              <a:t>=1/2</a:t>
            </a: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 flipH="1" flipV="1">
            <a:off x="4876800" y="3276600"/>
            <a:ext cx="612775" cy="1747838"/>
          </a:xfrm>
          <a:prstGeom prst="line">
            <a:avLst/>
          </a:prstGeom>
          <a:noFill/>
          <a:ln w="76200">
            <a:solidFill>
              <a:srgbClr val="201BF1">
                <a:alpha val="55000"/>
              </a:srgbClr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5490" name="Oval 18"/>
          <p:cNvSpPr>
            <a:spLocks noChangeArrowheads="1"/>
          </p:cNvSpPr>
          <p:nvPr/>
        </p:nvSpPr>
        <p:spPr bwMode="auto">
          <a:xfrm>
            <a:off x="4344988" y="660400"/>
            <a:ext cx="3046412" cy="793750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1/2* 1/3 +1/2*1/3</a:t>
            </a:r>
          </a:p>
          <a:p>
            <a:r>
              <a:rPr lang="en-US" sz="1600"/>
              <a:t>=1/3</a:t>
            </a:r>
          </a:p>
        </p:txBody>
      </p:sp>
      <p:sp>
        <p:nvSpPr>
          <p:cNvPr id="105491" name="Line 19"/>
          <p:cNvSpPr>
            <a:spLocks noChangeShapeType="1"/>
          </p:cNvSpPr>
          <p:nvPr/>
        </p:nvSpPr>
        <p:spPr bwMode="auto">
          <a:xfrm flipH="1">
            <a:off x="4953000" y="1447800"/>
            <a:ext cx="838200" cy="914400"/>
          </a:xfrm>
          <a:prstGeom prst="line">
            <a:avLst/>
          </a:prstGeom>
          <a:noFill/>
          <a:ln w="76200">
            <a:solidFill>
              <a:srgbClr val="201BF1">
                <a:alpha val="55000"/>
              </a:srgbClr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5" grpId="0" animBg="1"/>
      <p:bldP spid="105488" grpId="0" animBg="1"/>
      <p:bldP spid="105490" grpId="0" animBg="1"/>
      <p:bldP spid="1054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91ABD-498A-0A4C-8AA7-6DE0E0CC35E0}" type="slidenum">
              <a:rPr lang="en-US" altLang="zh-CN"/>
              <a:pPr/>
              <a:t>14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The matlab program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4800600" cy="5334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dirty="0"/>
              <a:t>The rank values fluctuate, then </a:t>
            </a:r>
            <a:r>
              <a:rPr lang="en-US" sz="2000" dirty="0" smtClean="0"/>
              <a:t>reach </a:t>
            </a:r>
            <a:r>
              <a:rPr lang="en-US" sz="2000" dirty="0"/>
              <a:t>a </a:t>
            </a:r>
            <a:r>
              <a:rPr lang="en-US" sz="2000" dirty="0" smtClean="0"/>
              <a:t>steady </a:t>
            </a:r>
            <a:r>
              <a:rPr lang="en-US" sz="2000" dirty="0"/>
              <a:t>state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/>
              <a:t>M=[1/2,1/2,0;  1/2,0,0; 0,1/2,1];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err="1"/>
              <a:t>r</a:t>
            </a:r>
            <a:r>
              <a:rPr lang="en-US" sz="1600" dirty="0"/>
              <a:t>=[1/3;1/3;1/3]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/>
              <a:t>interval=1:20;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/>
              <a:t>for </a:t>
            </a:r>
            <a:r>
              <a:rPr lang="en-US" sz="1600" dirty="0" err="1"/>
              <a:t>i</a:t>
            </a:r>
            <a:r>
              <a:rPr lang="en-US" sz="1600" dirty="0"/>
              <a:t>=interval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/>
              <a:t>    </a:t>
            </a:r>
            <a:r>
              <a:rPr lang="en-US" sz="1600" dirty="0" err="1"/>
              <a:t>x(i</a:t>
            </a:r>
            <a:r>
              <a:rPr lang="en-US" sz="1600" dirty="0"/>
              <a:t>)=r(1);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/>
              <a:t>    </a:t>
            </a:r>
            <a:r>
              <a:rPr lang="en-US" sz="1600" dirty="0" err="1"/>
              <a:t>y(i</a:t>
            </a:r>
            <a:r>
              <a:rPr lang="en-US" sz="1600" dirty="0"/>
              <a:t>)=r(2);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/>
              <a:t>    </a:t>
            </a:r>
            <a:r>
              <a:rPr lang="en-US" sz="1600" dirty="0" err="1"/>
              <a:t>z(i</a:t>
            </a:r>
            <a:r>
              <a:rPr lang="en-US" sz="1600" dirty="0"/>
              <a:t>)=r(3);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/>
              <a:t>    </a:t>
            </a:r>
            <a:r>
              <a:rPr lang="en-US" sz="1600" dirty="0" err="1"/>
              <a:t>r</a:t>
            </a:r>
            <a:r>
              <a:rPr lang="en-US" sz="1600" dirty="0"/>
              <a:t>=M*</a:t>
            </a:r>
            <a:r>
              <a:rPr lang="en-US" sz="1600" dirty="0" err="1"/>
              <a:t>r</a:t>
            </a:r>
            <a:endParaRPr lang="en-US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/>
              <a:t>end;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/>
              <a:t>Plot (interval, </a:t>
            </a:r>
            <a:r>
              <a:rPr lang="en-US" sz="1600" dirty="0" err="1"/>
              <a:t>x</a:t>
            </a:r>
            <a:r>
              <a:rPr lang="en-US" sz="1600" dirty="0"/>
              <a:t>, '+-', interval, </a:t>
            </a:r>
            <a:r>
              <a:rPr lang="en-US" sz="1600" dirty="0" err="1"/>
              <a:t>y</a:t>
            </a:r>
            <a:r>
              <a:rPr lang="en-US" sz="1600" dirty="0"/>
              <a:t>,'-', interval, </a:t>
            </a:r>
            <a:r>
              <a:rPr lang="en-US" sz="1600" dirty="0" err="1"/>
              <a:t>z</a:t>
            </a:r>
            <a:r>
              <a:rPr lang="en-US" sz="1600" dirty="0"/>
              <a:t>,'*-');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3886200" cy="317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be answered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the iteration converge? Or continue infinitely?</a:t>
            </a:r>
          </a:p>
          <a:p>
            <a:r>
              <a:rPr lang="en-US" dirty="0" smtClean="0"/>
              <a:t>When will it converge?</a:t>
            </a:r>
          </a:p>
          <a:p>
            <a:r>
              <a:rPr lang="en-US" dirty="0" smtClean="0"/>
              <a:t>When it converges, is there an intuitive interpretation for the values of </a:t>
            </a:r>
            <a:r>
              <a:rPr lang="en-US" dirty="0" err="1" smtClean="0"/>
              <a:t>r</a:t>
            </a:r>
            <a:r>
              <a:rPr lang="en-US" dirty="0" smtClean="0"/>
              <a:t>?</a:t>
            </a:r>
          </a:p>
          <a:p>
            <a:r>
              <a:rPr lang="en-US" dirty="0" smtClean="0"/>
              <a:t>Will it converge to one vector, or multiple vectors?</a:t>
            </a:r>
          </a:p>
          <a:p>
            <a:r>
              <a:rPr lang="en-US" dirty="0" smtClean="0"/>
              <a:t>If it converges, how many steps does it take?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5A6E-3B80-524C-8255-85A475B57EA5}" type="slidenum">
              <a:rPr lang="en-US" altLang="zh-CN" smtClean="0"/>
              <a:pPr/>
              <a:t>15</a:t>
            </a:fld>
            <a:r>
              <a:rPr lang="en-US" altLang="zh-CN" smtClean="0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DCFBE-0AFA-3348-B626-30E88D565EDC}" type="slidenum">
              <a:rPr lang="en-US" altLang="zh-CN"/>
              <a:pPr/>
              <a:t>16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Random Walk Interpretation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Imagine a random web surfer</a:t>
            </a:r>
          </a:p>
          <a:p>
            <a:pPr lvl="1"/>
            <a:r>
              <a:rPr lang="en-US"/>
              <a:t> At any time t, surfer is on some page P</a:t>
            </a:r>
          </a:p>
          <a:p>
            <a:pPr lvl="1"/>
            <a:r>
              <a:rPr lang="en-US"/>
              <a:t> At time t+1, the surfer follows an outlink from P uniformly at random</a:t>
            </a:r>
          </a:p>
          <a:p>
            <a:pPr lvl="1"/>
            <a:r>
              <a:rPr lang="en-US"/>
              <a:t> Ends up on some page Q linked from P</a:t>
            </a:r>
          </a:p>
          <a:p>
            <a:pPr lvl="1"/>
            <a:r>
              <a:rPr lang="en-US"/>
              <a:t>Process repeats indefinitely</a:t>
            </a:r>
          </a:p>
          <a:p>
            <a:r>
              <a:rPr lang="en-US"/>
              <a:t> Let p(t) be a vector whose ith component is the probability that the surfer is at page i at time t</a:t>
            </a:r>
          </a:p>
          <a:p>
            <a:pPr lvl="1"/>
            <a:r>
              <a:rPr lang="en-US"/>
              <a:t>p(t) is a probability distribution on pages</a:t>
            </a:r>
          </a:p>
        </p:txBody>
      </p:sp>
      <p:sp>
        <p:nvSpPr>
          <p:cNvPr id="141316" name="Oval 4"/>
          <p:cNvSpPr>
            <a:spLocks noChangeArrowheads="1"/>
          </p:cNvSpPr>
          <p:nvPr/>
        </p:nvSpPr>
        <p:spPr bwMode="auto">
          <a:xfrm>
            <a:off x="6934200" y="5181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 sz="2400"/>
          </a:p>
        </p:txBody>
      </p:sp>
      <p:sp>
        <p:nvSpPr>
          <p:cNvPr id="141317" name="Line 5"/>
          <p:cNvSpPr>
            <a:spLocks noChangeShapeType="1"/>
          </p:cNvSpPr>
          <p:nvPr/>
        </p:nvSpPr>
        <p:spPr bwMode="auto">
          <a:xfrm flipV="1">
            <a:off x="7391400" y="5219700"/>
            <a:ext cx="6096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8" name="Line 6"/>
          <p:cNvSpPr>
            <a:spLocks noChangeShapeType="1"/>
          </p:cNvSpPr>
          <p:nvPr/>
        </p:nvSpPr>
        <p:spPr bwMode="auto">
          <a:xfrm>
            <a:off x="7391400" y="5410200"/>
            <a:ext cx="6477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19" name="Line 7"/>
          <p:cNvSpPr>
            <a:spLocks noChangeShapeType="1"/>
          </p:cNvSpPr>
          <p:nvPr/>
        </p:nvSpPr>
        <p:spPr bwMode="auto">
          <a:xfrm>
            <a:off x="7391400" y="5410200"/>
            <a:ext cx="6477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8001000" y="4949825"/>
            <a:ext cx="501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Arial" charset="0"/>
              </a:rPr>
              <a:t>1/3</a:t>
            </a:r>
          </a:p>
          <a:p>
            <a:pPr algn="l"/>
            <a:r>
              <a:rPr lang="en-US">
                <a:latin typeface="Arial" charset="0"/>
              </a:rPr>
              <a:t>1/3</a:t>
            </a:r>
          </a:p>
          <a:p>
            <a:pPr algn="l"/>
            <a:r>
              <a:rPr lang="en-US">
                <a:latin typeface="Arial" charset="0"/>
              </a:rPr>
              <a:t>1/3</a:t>
            </a:r>
            <a:endParaRPr lang="en-US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11C62-8709-E244-89CC-76A39F4B56BF}" type="slidenum">
              <a:rPr lang="en-US" altLang="zh-CN"/>
              <a:pPr/>
              <a:t>17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The stationary distribution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Where is the surfer at time t+1?</a:t>
            </a:r>
          </a:p>
          <a:p>
            <a:pPr lvl="1"/>
            <a:r>
              <a:rPr lang="en-US" sz="1800" dirty="0"/>
              <a:t>Follows a link uniformly at random</a:t>
            </a:r>
          </a:p>
          <a:p>
            <a:pPr lvl="1">
              <a:buNone/>
            </a:pPr>
            <a:r>
              <a:rPr lang="en-US" sz="1800" dirty="0"/>
              <a:t>p(t+1) = </a:t>
            </a:r>
            <a:r>
              <a:rPr lang="en-US" sz="1800" dirty="0" err="1"/>
              <a:t>Mp(t</a:t>
            </a:r>
            <a:r>
              <a:rPr lang="en-US" sz="1800" dirty="0"/>
              <a:t>)</a:t>
            </a:r>
          </a:p>
          <a:p>
            <a:r>
              <a:rPr lang="en-US" sz="2000" dirty="0"/>
              <a:t> Suppose the random walk reaches a state such that</a:t>
            </a:r>
            <a:r>
              <a:rPr lang="en-US" sz="2000" dirty="0" smtClean="0"/>
              <a:t> </a:t>
            </a:r>
          </a:p>
          <a:p>
            <a:pPr lvl="1">
              <a:buNone/>
            </a:pPr>
            <a:r>
              <a:rPr lang="en-US" sz="1800" dirty="0" smtClean="0"/>
              <a:t>p</a:t>
            </a:r>
            <a:r>
              <a:rPr lang="en-US" sz="1800" dirty="0"/>
              <a:t>(t+1) = </a:t>
            </a:r>
            <a:r>
              <a:rPr lang="en-US" sz="1800" dirty="0" err="1"/>
              <a:t>Mp(t</a:t>
            </a:r>
            <a:r>
              <a:rPr lang="en-US" sz="1800" dirty="0"/>
              <a:t>) = </a:t>
            </a:r>
            <a:r>
              <a:rPr lang="en-US" sz="1800" dirty="0" err="1"/>
              <a:t>p(t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Then </a:t>
            </a:r>
            <a:r>
              <a:rPr lang="en-US" sz="1800" dirty="0" err="1"/>
              <a:t>p(t</a:t>
            </a:r>
            <a:r>
              <a:rPr lang="en-US" sz="1800" dirty="0"/>
              <a:t>) is called a stationary distribution for the random walk</a:t>
            </a:r>
          </a:p>
          <a:p>
            <a:r>
              <a:rPr lang="en-US" sz="2000" dirty="0"/>
              <a:t> Our rank vector </a:t>
            </a:r>
            <a:r>
              <a:rPr lang="en-US" sz="2000" dirty="0" err="1"/>
              <a:t>r</a:t>
            </a:r>
            <a:r>
              <a:rPr lang="en-US" sz="2000" dirty="0"/>
              <a:t> satisfies</a:t>
            </a:r>
            <a:r>
              <a:rPr lang="en-US" sz="2000" dirty="0" smtClean="0"/>
              <a:t> </a:t>
            </a:r>
            <a:r>
              <a:rPr lang="en-US" sz="2000" dirty="0" err="1" smtClean="0"/>
              <a:t>Mr</a:t>
            </a:r>
            <a:r>
              <a:rPr lang="en-US" sz="2000" dirty="0" smtClean="0"/>
              <a:t>=</a:t>
            </a:r>
            <a:r>
              <a:rPr lang="en-US" sz="2000" dirty="0" err="1" smtClean="0"/>
              <a:t>r</a:t>
            </a:r>
            <a:endParaRPr lang="en-US" sz="2000" dirty="0" smtClean="0"/>
          </a:p>
          <a:p>
            <a:r>
              <a:rPr lang="en-US" sz="2000" dirty="0"/>
              <a:t> So it is a stationary distribution for the random </a:t>
            </a:r>
            <a:r>
              <a:rPr lang="en-US" sz="2000" dirty="0" smtClean="0"/>
              <a:t>surfer</a:t>
            </a:r>
          </a:p>
          <a:p>
            <a:r>
              <a:rPr lang="en-US" sz="2000" dirty="0" smtClean="0"/>
              <a:t>The limiting </a:t>
            </a:r>
            <a:r>
              <a:rPr lang="en-US" sz="2000" dirty="0" err="1" smtClean="0"/>
              <a:t>r</a:t>
            </a:r>
            <a:r>
              <a:rPr lang="en-US" sz="2000" dirty="0" smtClean="0"/>
              <a:t> is an eigenvector of M</a:t>
            </a:r>
          </a:p>
          <a:p>
            <a:pPr lvl="1"/>
            <a:r>
              <a:rPr lang="en-US" sz="1800" dirty="0" err="1" smtClean="0"/>
              <a:t>v</a:t>
            </a:r>
            <a:r>
              <a:rPr lang="en-US" sz="1800" dirty="0" smtClean="0"/>
              <a:t> is an eigenvector of M if </a:t>
            </a:r>
            <a:r>
              <a:rPr lang="en-US" sz="1800" dirty="0" err="1" smtClean="0"/>
              <a:t>Mv</a:t>
            </a:r>
            <a:r>
              <a:rPr lang="en-US" sz="1800" dirty="0" smtClean="0"/>
              <a:t>=</a:t>
            </a:r>
            <a:r>
              <a:rPr lang="en-US" sz="1800" dirty="0" err="1" smtClean="0"/>
              <a:t>λv</a:t>
            </a:r>
            <a:endParaRPr lang="en-US" sz="1800" dirty="0" smtClean="0"/>
          </a:p>
          <a:p>
            <a:r>
              <a:rPr lang="en-US" sz="2000" dirty="0" err="1" smtClean="0"/>
              <a:t>r</a:t>
            </a:r>
            <a:r>
              <a:rPr lang="en-US" sz="2000" dirty="0" smtClean="0"/>
              <a:t> is also the principal eigenvector</a:t>
            </a:r>
          </a:p>
          <a:p>
            <a:pPr lvl="1"/>
            <a:r>
              <a:rPr lang="en-US" sz="1800" dirty="0" smtClean="0"/>
              <a:t>The associated </a:t>
            </a:r>
            <a:r>
              <a:rPr lang="en-US" sz="1800" dirty="0" err="1" smtClean="0"/>
              <a:t>eigenvalue</a:t>
            </a:r>
            <a:r>
              <a:rPr lang="en-US" sz="1800" dirty="0" smtClean="0"/>
              <a:t> is the largest  		</a:t>
            </a:r>
          </a:p>
          <a:p>
            <a:pPr lvl="2"/>
            <a:endParaRPr lang="en-US" sz="1600" dirty="0" smtClean="0"/>
          </a:p>
          <a:p>
            <a:pPr lvl="1"/>
            <a:endParaRPr lang="en-US" sz="18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CF613-5C77-C747-BF6A-6E5FF4860BBC}" type="slidenum">
              <a:rPr lang="en-US" altLang="zh-CN"/>
              <a:pPr/>
              <a:t>18</a:t>
            </a:fld>
            <a:r>
              <a:rPr lang="en-US" altLang="zh-CN" dirty="0"/>
              <a:t> </a:t>
            </a:r>
            <a:endParaRPr lang="en-US" dirty="0">
              <a:ea typeface="Arial Unicode MS" charset="0"/>
              <a:cs typeface="Arial Unicode MS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Existence and Uniqueness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central result from the theory of random walks (aka Markov processes):</a:t>
            </a:r>
          </a:p>
          <a:p>
            <a:pPr lvl="1"/>
            <a:r>
              <a:rPr lang="en-US" dirty="0"/>
              <a:t>For graphs that satisfy certain conditions, the stationary distribution is unique and eventually will be reached no matter what the initial probability distribution at time </a:t>
            </a:r>
            <a:r>
              <a:rPr lang="en-US" dirty="0" err="1"/>
              <a:t>t</a:t>
            </a:r>
            <a:r>
              <a:rPr lang="en-US" dirty="0"/>
              <a:t> = 0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Strongly connected</a:t>
            </a:r>
          </a:p>
          <a:p>
            <a:r>
              <a:rPr lang="en-US" dirty="0" err="1" smtClean="0"/>
              <a:t>Aperiodic</a:t>
            </a:r>
            <a:r>
              <a:rPr lang="en-US" dirty="0" smtClean="0"/>
              <a:t>: return to state </a:t>
            </a:r>
            <a:r>
              <a:rPr lang="en-US" dirty="0" err="1" smtClean="0"/>
              <a:t>i</a:t>
            </a:r>
            <a:r>
              <a:rPr lang="en-US" dirty="0" smtClean="0"/>
              <a:t> can occur any time</a:t>
            </a:r>
          </a:p>
          <a:p>
            <a:pPr lvl="1"/>
            <a:r>
              <a:rPr lang="en-US" dirty="0" smtClean="0"/>
              <a:t>Bipartite graph is periodic with period 2.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638800" y="4038600"/>
            <a:ext cx="3505200" cy="2463800"/>
            <a:chOff x="234" y="768"/>
            <a:chExt cx="2480" cy="222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633" y="1171"/>
              <a:ext cx="804" cy="44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yahoo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632" y="2354"/>
              <a:ext cx="1082" cy="40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 err="1"/>
                <a:t>microsoft</a:t>
              </a:r>
              <a:endParaRPr lang="en-US" sz="1600" dirty="0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34" y="2373"/>
              <a:ext cx="969" cy="43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err="1"/>
                <a:t>amazon</a:t>
              </a:r>
              <a:endParaRPr lang="en-US" dirty="0"/>
            </a:p>
          </p:txBody>
        </p:sp>
        <p:cxnSp>
          <p:nvCxnSpPr>
            <p:cNvPr id="9" name="AutoShape 7"/>
            <p:cNvCxnSpPr>
              <a:cxnSpLocks noChangeShapeType="1"/>
              <a:stCxn id="6" idx="4"/>
              <a:endCxn id="8" idx="0"/>
            </p:cNvCxnSpPr>
            <p:nvPr/>
          </p:nvCxnSpPr>
          <p:spPr bwMode="auto">
            <a:xfrm rot="5400000">
              <a:off x="497" y="1835"/>
              <a:ext cx="760" cy="317"/>
            </a:xfrm>
            <a:prstGeom prst="straightConnector1">
              <a:avLst/>
            </a:prstGeom>
            <a:noFill/>
            <a:ln w="28575" cap="rnd">
              <a:solidFill>
                <a:srgbClr val="00A000"/>
              </a:solidFill>
              <a:prstDash val="sysDot"/>
              <a:miter lim="800000"/>
              <a:headEnd/>
              <a:tailEnd type="triangle" w="med" len="med"/>
            </a:ln>
            <a:effectLst/>
          </p:spPr>
        </p:cxn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576" y="1584"/>
              <a:ext cx="288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1200" y="254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1200" y="2688"/>
              <a:ext cx="432" cy="0"/>
            </a:xfrm>
            <a:prstGeom prst="line">
              <a:avLst/>
            </a:prstGeom>
            <a:noFill/>
            <a:ln w="57150">
              <a:solidFill>
                <a:srgbClr val="201BF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13" name="AutoShape 11"/>
            <p:cNvCxnSpPr>
              <a:cxnSpLocks noChangeShapeType="1"/>
              <a:stCxn id="6" idx="1"/>
              <a:endCxn id="6" idx="0"/>
            </p:cNvCxnSpPr>
            <p:nvPr/>
          </p:nvCxnSpPr>
          <p:spPr bwMode="auto">
            <a:xfrm rot="16200000">
              <a:off x="885" y="1133"/>
              <a:ext cx="45" cy="253"/>
            </a:xfrm>
            <a:prstGeom prst="curvedConnector3">
              <a:avLst>
                <a:gd name="adj1" fmla="val 420000"/>
              </a:avLst>
            </a:prstGeom>
            <a:noFill/>
            <a:ln w="28575" cap="rnd">
              <a:solidFill>
                <a:srgbClr val="00A000"/>
              </a:solidFill>
              <a:prstDash val="sysDot"/>
              <a:miter lim="800000"/>
              <a:headEnd/>
              <a:tailEnd type="triangle" w="med" len="med"/>
            </a:ln>
            <a:effectLst/>
          </p:spPr>
        </p:cxn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72" y="768"/>
              <a:ext cx="384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y/2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1200" y="2688"/>
              <a:ext cx="289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200" y="2304"/>
              <a:ext cx="384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a/2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36" y="1920"/>
              <a:ext cx="384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a/2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864" y="1873"/>
              <a:ext cx="384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y/2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4C520-61C1-CF4E-83A5-D79D30DAAB62}" type="slidenum">
              <a:rPr lang="en-US" altLang="zh-CN"/>
              <a:pPr/>
              <a:t>19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Spider trap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dirty="0"/>
              <a:t>A group of pages is a spider trap if there are no links from within the group to outside the group</a:t>
            </a:r>
          </a:p>
          <a:p>
            <a:pPr lvl="1"/>
            <a:r>
              <a:rPr lang="en-US" sz="1800" dirty="0"/>
              <a:t>Random surfer gets trapped</a:t>
            </a:r>
          </a:p>
          <a:p>
            <a:r>
              <a:rPr lang="en-US" sz="2000" dirty="0"/>
              <a:t> Spider traps violate the conditions needed for the random walk theorem</a:t>
            </a:r>
          </a:p>
          <a:p>
            <a:endParaRPr lang="en-US" sz="2000" dirty="0"/>
          </a:p>
        </p:txBody>
      </p:sp>
      <p:grpSp>
        <p:nvGrpSpPr>
          <p:cNvPr id="114730" name="Group 42"/>
          <p:cNvGrpSpPr>
            <a:grpSpLocks/>
          </p:cNvGrpSpPr>
          <p:nvPr/>
        </p:nvGrpSpPr>
        <p:grpSpPr bwMode="auto">
          <a:xfrm>
            <a:off x="4956175" y="762000"/>
            <a:ext cx="3848100" cy="3765550"/>
            <a:chOff x="3122" y="480"/>
            <a:chExt cx="2424" cy="2372"/>
          </a:xfrm>
        </p:grpSpPr>
        <p:sp>
          <p:nvSpPr>
            <p:cNvPr id="114716" name="Oval 28"/>
            <p:cNvSpPr>
              <a:spLocks noChangeArrowheads="1"/>
            </p:cNvSpPr>
            <p:nvPr/>
          </p:nvSpPr>
          <p:spPr bwMode="auto">
            <a:xfrm>
              <a:off x="3508" y="949"/>
              <a:ext cx="716" cy="30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yahoo</a:t>
              </a:r>
            </a:p>
          </p:txBody>
        </p:sp>
        <p:sp>
          <p:nvSpPr>
            <p:cNvPr id="114717" name="Oval 29"/>
            <p:cNvSpPr>
              <a:spLocks noChangeArrowheads="1"/>
            </p:cNvSpPr>
            <p:nvPr/>
          </p:nvSpPr>
          <p:spPr bwMode="auto">
            <a:xfrm>
              <a:off x="4464" y="2112"/>
              <a:ext cx="1082" cy="30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err="1"/>
                <a:t>microsoft</a:t>
              </a:r>
              <a:endParaRPr lang="en-US" sz="1600" dirty="0"/>
            </a:p>
          </p:txBody>
        </p:sp>
        <p:sp>
          <p:nvSpPr>
            <p:cNvPr id="114718" name="Oval 30"/>
            <p:cNvSpPr>
              <a:spLocks noChangeArrowheads="1"/>
            </p:cNvSpPr>
            <p:nvPr/>
          </p:nvSpPr>
          <p:spPr bwMode="auto">
            <a:xfrm>
              <a:off x="3122" y="2152"/>
              <a:ext cx="911" cy="30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dirty="0" err="1"/>
                <a:t>amazon</a:t>
              </a:r>
              <a:endParaRPr lang="en-US" dirty="0"/>
            </a:p>
          </p:txBody>
        </p:sp>
        <p:cxnSp>
          <p:nvCxnSpPr>
            <p:cNvPr id="114719" name="AutoShape 31"/>
            <p:cNvCxnSpPr>
              <a:cxnSpLocks noChangeShapeType="1"/>
              <a:stCxn id="114716" idx="4"/>
              <a:endCxn id="114718" idx="0"/>
            </p:cNvCxnSpPr>
            <p:nvPr/>
          </p:nvCxnSpPr>
          <p:spPr bwMode="auto">
            <a:xfrm flipH="1">
              <a:off x="3578" y="1258"/>
              <a:ext cx="288" cy="894"/>
            </a:xfrm>
            <a:prstGeom prst="straightConnector1">
              <a:avLst/>
            </a:prstGeom>
            <a:noFill/>
            <a:ln w="28575" cap="rnd">
              <a:solidFill>
                <a:srgbClr val="00A000"/>
              </a:solidFill>
              <a:prstDash val="sysDot"/>
              <a:miter lim="800000"/>
              <a:headEnd/>
              <a:tailEnd type="triangle" w="med" len="med"/>
            </a:ln>
            <a:effectLst/>
          </p:spPr>
        </p:cxnSp>
        <p:sp>
          <p:nvSpPr>
            <p:cNvPr id="114720" name="Line 32"/>
            <p:cNvSpPr>
              <a:spLocks noChangeShapeType="1"/>
            </p:cNvSpPr>
            <p:nvPr/>
          </p:nvSpPr>
          <p:spPr bwMode="auto">
            <a:xfrm flipV="1">
              <a:off x="3408" y="1296"/>
              <a:ext cx="288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14721" name="Line 33"/>
            <p:cNvSpPr>
              <a:spLocks noChangeShapeType="1"/>
            </p:cNvSpPr>
            <p:nvPr/>
          </p:nvSpPr>
          <p:spPr bwMode="auto">
            <a:xfrm>
              <a:off x="4032" y="225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114723" name="AutoShape 35"/>
            <p:cNvCxnSpPr>
              <a:cxnSpLocks noChangeShapeType="1"/>
              <a:stCxn id="114716" idx="1"/>
              <a:endCxn id="114716" idx="0"/>
            </p:cNvCxnSpPr>
            <p:nvPr/>
          </p:nvCxnSpPr>
          <p:spPr bwMode="auto">
            <a:xfrm rot="16200000">
              <a:off x="3717" y="845"/>
              <a:ext cx="45" cy="253"/>
            </a:xfrm>
            <a:prstGeom prst="curvedConnector3">
              <a:avLst>
                <a:gd name="adj1" fmla="val 420000"/>
              </a:avLst>
            </a:prstGeom>
            <a:noFill/>
            <a:ln w="28575" cap="rnd">
              <a:solidFill>
                <a:srgbClr val="00A000"/>
              </a:solidFill>
              <a:prstDash val="sysDot"/>
              <a:miter lim="800000"/>
              <a:headEnd/>
              <a:tailEnd type="triangle" w="med" len="med"/>
            </a:ln>
            <a:effectLst/>
          </p:spPr>
        </p:cxnSp>
        <p:sp>
          <p:nvSpPr>
            <p:cNvPr id="114724" name="Text Box 36"/>
            <p:cNvSpPr txBox="1">
              <a:spLocks noChangeArrowheads="1"/>
            </p:cNvSpPr>
            <p:nvPr/>
          </p:nvSpPr>
          <p:spPr bwMode="auto">
            <a:xfrm>
              <a:off x="3504" y="480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y/2</a:t>
              </a:r>
            </a:p>
          </p:txBody>
        </p:sp>
        <p:sp>
          <p:nvSpPr>
            <p:cNvPr id="114725" name="Text Box 37"/>
            <p:cNvSpPr txBox="1">
              <a:spLocks noChangeArrowheads="1"/>
            </p:cNvSpPr>
            <p:nvPr/>
          </p:nvSpPr>
          <p:spPr bwMode="auto">
            <a:xfrm>
              <a:off x="5040" y="2640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</a:t>
              </a:r>
            </a:p>
          </p:txBody>
        </p:sp>
        <p:sp>
          <p:nvSpPr>
            <p:cNvPr id="114726" name="Text Box 38"/>
            <p:cNvSpPr txBox="1">
              <a:spLocks noChangeArrowheads="1"/>
            </p:cNvSpPr>
            <p:nvPr/>
          </p:nvSpPr>
          <p:spPr bwMode="auto">
            <a:xfrm>
              <a:off x="4032" y="2016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a/2</a:t>
              </a:r>
            </a:p>
          </p:txBody>
        </p:sp>
        <p:sp>
          <p:nvSpPr>
            <p:cNvPr id="114727" name="Text Box 39"/>
            <p:cNvSpPr txBox="1">
              <a:spLocks noChangeArrowheads="1"/>
            </p:cNvSpPr>
            <p:nvPr/>
          </p:nvSpPr>
          <p:spPr bwMode="auto">
            <a:xfrm>
              <a:off x="3168" y="1632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a/2</a:t>
              </a:r>
            </a:p>
          </p:txBody>
        </p:sp>
        <p:sp>
          <p:nvSpPr>
            <p:cNvPr id="114728" name="Text Box 40"/>
            <p:cNvSpPr txBox="1">
              <a:spLocks noChangeArrowheads="1"/>
            </p:cNvSpPr>
            <p:nvPr/>
          </p:nvSpPr>
          <p:spPr bwMode="auto">
            <a:xfrm>
              <a:off x="3696" y="158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y/2</a:t>
              </a:r>
            </a:p>
          </p:txBody>
        </p:sp>
        <p:sp>
          <p:nvSpPr>
            <p:cNvPr id="114729" name="Freeform 41"/>
            <p:cNvSpPr>
              <a:spLocks/>
            </p:cNvSpPr>
            <p:nvPr/>
          </p:nvSpPr>
          <p:spPr bwMode="auto">
            <a:xfrm>
              <a:off x="4848" y="2448"/>
              <a:ext cx="288" cy="3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576"/>
                </a:cxn>
                <a:cxn ang="0">
                  <a:pos x="384" y="48"/>
                </a:cxn>
              </a:cxnLst>
              <a:rect l="0" t="0" r="r" b="b"/>
              <a:pathLst>
                <a:path w="384" h="584">
                  <a:moveTo>
                    <a:pt x="0" y="0"/>
                  </a:moveTo>
                  <a:cubicBezTo>
                    <a:pt x="16" y="284"/>
                    <a:pt x="32" y="568"/>
                    <a:pt x="96" y="576"/>
                  </a:cubicBezTo>
                  <a:cubicBezTo>
                    <a:pt x="160" y="584"/>
                    <a:pt x="336" y="136"/>
                    <a:pt x="384" y="48"/>
                  </a:cubicBezTo>
                </a:path>
              </a:pathLst>
            </a:custGeom>
            <a:noFill/>
            <a:ln w="57150" cap="flat" cmpd="sng">
              <a:solidFill>
                <a:srgbClr val="201BF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F1D1D-7301-044E-8273-D85A5ED8E849}" type="slidenum">
              <a:rPr lang="en-US" altLang="zh-CN"/>
              <a:pPr/>
              <a:t>2</a:t>
            </a:fld>
            <a:r>
              <a:rPr lang="en-US" altLang="zh-CN" dirty="0"/>
              <a:t> </a:t>
            </a:r>
            <a:endParaRPr lang="en-US" dirty="0">
              <a:ea typeface="Arial Unicode MS" charset="0"/>
              <a:cs typeface="Arial Unicode MS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US"/>
              <a:t>Query processing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dirty="0" smtClean="0"/>
              <a:t>Relevance: retrieve </a:t>
            </a:r>
            <a:r>
              <a:rPr lang="en-US" dirty="0"/>
              <a:t>all pages meeting </a:t>
            </a:r>
            <a:r>
              <a:rPr lang="en-US" dirty="0" smtClean="0"/>
              <a:t>the query, and order them with relevance (based on e.g., vector space model) </a:t>
            </a:r>
          </a:p>
          <a:p>
            <a:r>
              <a:rPr lang="en-US" dirty="0" smtClean="0"/>
              <a:t>Popularity: order pages </a:t>
            </a:r>
            <a:r>
              <a:rPr lang="en-US" dirty="0"/>
              <a:t>by their link </a:t>
            </a:r>
            <a:r>
              <a:rPr lang="en-US" dirty="0" smtClean="0"/>
              <a:t>popularity</a:t>
            </a:r>
          </a:p>
          <a:p>
            <a:r>
              <a:rPr lang="en-US" dirty="0" smtClean="0"/>
              <a:t>Combination: merge the results using popularity and relevance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E543-60ED-1640-BE79-D34D86315D48}" type="slidenum">
              <a:rPr lang="en-US" altLang="zh-CN"/>
              <a:pPr/>
              <a:t>20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208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Microsoft becomes a spider trap…</a:t>
            </a:r>
          </a:p>
        </p:txBody>
      </p:sp>
      <p:graphicFrame>
        <p:nvGraphicFramePr>
          <p:cNvPr id="12083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5791200" y="381000"/>
          <a:ext cx="2438400" cy="1050925"/>
        </p:xfrm>
        <a:graphic>
          <a:graphicData uri="http://schemas.openxmlformats.org/presentationml/2006/ole">
            <p:oleObj spid="_x0000_s120836" name="Equation" r:id="rId3" imgW="1384200" imgH="596880" progId="Equation.3">
              <p:embed/>
            </p:oleObj>
          </a:graphicData>
        </a:graphic>
      </p:graphicFrame>
      <p:graphicFrame>
        <p:nvGraphicFramePr>
          <p:cNvPr id="120839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3733800" y="1676400"/>
          <a:ext cx="4856163" cy="1289050"/>
        </p:xfrm>
        <a:graphic>
          <a:graphicData uri="http://schemas.openxmlformats.org/presentationml/2006/ole">
            <p:oleObj spid="_x0000_s120839" name="Equation" r:id="rId4" imgW="2247840" imgH="596880" progId="Equation.3">
              <p:embed/>
            </p:oleObj>
          </a:graphicData>
        </a:graphic>
      </p:graphicFrame>
      <p:grpSp>
        <p:nvGrpSpPr>
          <p:cNvPr id="120858" name="Group 26"/>
          <p:cNvGrpSpPr>
            <a:grpSpLocks/>
          </p:cNvGrpSpPr>
          <p:nvPr/>
        </p:nvGrpSpPr>
        <p:grpSpPr bwMode="auto">
          <a:xfrm>
            <a:off x="152400" y="1219200"/>
            <a:ext cx="3848100" cy="3765550"/>
            <a:chOff x="3122" y="480"/>
            <a:chExt cx="2424" cy="2372"/>
          </a:xfrm>
        </p:grpSpPr>
        <p:sp>
          <p:nvSpPr>
            <p:cNvPr id="120859" name="Oval 27"/>
            <p:cNvSpPr>
              <a:spLocks noChangeArrowheads="1"/>
            </p:cNvSpPr>
            <p:nvPr/>
          </p:nvSpPr>
          <p:spPr bwMode="auto">
            <a:xfrm>
              <a:off x="3508" y="949"/>
              <a:ext cx="716" cy="30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yahoo</a:t>
              </a:r>
            </a:p>
          </p:txBody>
        </p:sp>
        <p:sp>
          <p:nvSpPr>
            <p:cNvPr id="120860" name="Oval 28"/>
            <p:cNvSpPr>
              <a:spLocks noChangeArrowheads="1"/>
            </p:cNvSpPr>
            <p:nvPr/>
          </p:nvSpPr>
          <p:spPr bwMode="auto">
            <a:xfrm>
              <a:off x="4464" y="2112"/>
              <a:ext cx="1082" cy="30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err="1"/>
                <a:t>microsoft</a:t>
              </a:r>
              <a:endParaRPr lang="en-US" sz="1600" dirty="0"/>
            </a:p>
          </p:txBody>
        </p:sp>
        <p:sp>
          <p:nvSpPr>
            <p:cNvPr id="120861" name="Oval 29"/>
            <p:cNvSpPr>
              <a:spLocks noChangeArrowheads="1"/>
            </p:cNvSpPr>
            <p:nvPr/>
          </p:nvSpPr>
          <p:spPr bwMode="auto">
            <a:xfrm>
              <a:off x="3122" y="2152"/>
              <a:ext cx="911" cy="30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amazon</a:t>
              </a:r>
            </a:p>
          </p:txBody>
        </p:sp>
        <p:cxnSp>
          <p:nvCxnSpPr>
            <p:cNvPr id="120862" name="AutoShape 30"/>
            <p:cNvCxnSpPr>
              <a:cxnSpLocks noChangeShapeType="1"/>
              <a:stCxn id="120859" idx="4"/>
              <a:endCxn id="120861" idx="0"/>
            </p:cNvCxnSpPr>
            <p:nvPr/>
          </p:nvCxnSpPr>
          <p:spPr bwMode="auto">
            <a:xfrm flipH="1">
              <a:off x="3578" y="1258"/>
              <a:ext cx="288" cy="894"/>
            </a:xfrm>
            <a:prstGeom prst="straightConnector1">
              <a:avLst/>
            </a:prstGeom>
            <a:noFill/>
            <a:ln w="28575" cap="rnd">
              <a:solidFill>
                <a:srgbClr val="00A000"/>
              </a:solidFill>
              <a:prstDash val="sysDot"/>
              <a:miter lim="800000"/>
              <a:headEnd/>
              <a:tailEnd type="triangle" w="med" len="med"/>
            </a:ln>
            <a:effectLst/>
          </p:spPr>
        </p:cxnSp>
        <p:sp>
          <p:nvSpPr>
            <p:cNvPr id="120863" name="Line 31"/>
            <p:cNvSpPr>
              <a:spLocks noChangeShapeType="1"/>
            </p:cNvSpPr>
            <p:nvPr/>
          </p:nvSpPr>
          <p:spPr bwMode="auto">
            <a:xfrm flipV="1">
              <a:off x="3408" y="1296"/>
              <a:ext cx="288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20864" name="Line 32"/>
            <p:cNvSpPr>
              <a:spLocks noChangeShapeType="1"/>
            </p:cNvSpPr>
            <p:nvPr/>
          </p:nvSpPr>
          <p:spPr bwMode="auto">
            <a:xfrm>
              <a:off x="4032" y="225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120865" name="AutoShape 33"/>
            <p:cNvCxnSpPr>
              <a:cxnSpLocks noChangeShapeType="1"/>
              <a:stCxn id="120859" idx="1"/>
              <a:endCxn id="120859" idx="0"/>
            </p:cNvCxnSpPr>
            <p:nvPr/>
          </p:nvCxnSpPr>
          <p:spPr bwMode="auto">
            <a:xfrm rot="16200000">
              <a:off x="3717" y="845"/>
              <a:ext cx="45" cy="253"/>
            </a:xfrm>
            <a:prstGeom prst="curvedConnector3">
              <a:avLst>
                <a:gd name="adj1" fmla="val 420000"/>
              </a:avLst>
            </a:prstGeom>
            <a:noFill/>
            <a:ln w="28575" cap="rnd">
              <a:solidFill>
                <a:srgbClr val="00A000"/>
              </a:solidFill>
              <a:prstDash val="sysDot"/>
              <a:miter lim="800000"/>
              <a:headEnd/>
              <a:tailEnd type="triangle" w="med" len="med"/>
            </a:ln>
            <a:effectLst/>
          </p:spPr>
        </p:cxnSp>
        <p:sp>
          <p:nvSpPr>
            <p:cNvPr id="120866" name="Text Box 34"/>
            <p:cNvSpPr txBox="1">
              <a:spLocks noChangeArrowheads="1"/>
            </p:cNvSpPr>
            <p:nvPr/>
          </p:nvSpPr>
          <p:spPr bwMode="auto">
            <a:xfrm>
              <a:off x="3504" y="480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y/2</a:t>
              </a:r>
            </a:p>
          </p:txBody>
        </p:sp>
        <p:sp>
          <p:nvSpPr>
            <p:cNvPr id="120867" name="Text Box 35"/>
            <p:cNvSpPr txBox="1">
              <a:spLocks noChangeArrowheads="1"/>
            </p:cNvSpPr>
            <p:nvPr/>
          </p:nvSpPr>
          <p:spPr bwMode="auto">
            <a:xfrm>
              <a:off x="5040" y="2640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m</a:t>
              </a:r>
            </a:p>
          </p:txBody>
        </p:sp>
        <p:sp>
          <p:nvSpPr>
            <p:cNvPr id="120868" name="Text Box 36"/>
            <p:cNvSpPr txBox="1">
              <a:spLocks noChangeArrowheads="1"/>
            </p:cNvSpPr>
            <p:nvPr/>
          </p:nvSpPr>
          <p:spPr bwMode="auto">
            <a:xfrm>
              <a:off x="4032" y="2016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a/2</a:t>
              </a:r>
            </a:p>
          </p:txBody>
        </p:sp>
        <p:sp>
          <p:nvSpPr>
            <p:cNvPr id="120869" name="Text Box 37"/>
            <p:cNvSpPr txBox="1">
              <a:spLocks noChangeArrowheads="1"/>
            </p:cNvSpPr>
            <p:nvPr/>
          </p:nvSpPr>
          <p:spPr bwMode="auto">
            <a:xfrm>
              <a:off x="3168" y="1632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a/2</a:t>
              </a:r>
            </a:p>
          </p:txBody>
        </p:sp>
        <p:sp>
          <p:nvSpPr>
            <p:cNvPr id="120870" name="Text Box 38"/>
            <p:cNvSpPr txBox="1">
              <a:spLocks noChangeArrowheads="1"/>
            </p:cNvSpPr>
            <p:nvPr/>
          </p:nvSpPr>
          <p:spPr bwMode="auto">
            <a:xfrm>
              <a:off x="3696" y="158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/>
                <a:t>y/2</a:t>
              </a:r>
            </a:p>
          </p:txBody>
        </p:sp>
        <p:sp>
          <p:nvSpPr>
            <p:cNvPr id="120871" name="Freeform 39"/>
            <p:cNvSpPr>
              <a:spLocks/>
            </p:cNvSpPr>
            <p:nvPr/>
          </p:nvSpPr>
          <p:spPr bwMode="auto">
            <a:xfrm>
              <a:off x="4848" y="2448"/>
              <a:ext cx="288" cy="3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576"/>
                </a:cxn>
                <a:cxn ang="0">
                  <a:pos x="384" y="48"/>
                </a:cxn>
              </a:cxnLst>
              <a:rect l="0" t="0" r="r" b="b"/>
              <a:pathLst>
                <a:path w="384" h="584">
                  <a:moveTo>
                    <a:pt x="0" y="0"/>
                  </a:moveTo>
                  <a:cubicBezTo>
                    <a:pt x="16" y="284"/>
                    <a:pt x="32" y="568"/>
                    <a:pt x="96" y="576"/>
                  </a:cubicBezTo>
                  <a:cubicBezTo>
                    <a:pt x="160" y="584"/>
                    <a:pt x="336" y="136"/>
                    <a:pt x="384" y="48"/>
                  </a:cubicBezTo>
                </a:path>
              </a:pathLst>
            </a:custGeom>
            <a:noFill/>
            <a:ln w="57150" cap="flat" cmpd="sng">
              <a:solidFill>
                <a:srgbClr val="201BF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120872" name="Text Box 40"/>
          <p:cNvSpPr txBox="1">
            <a:spLocks noChangeArrowheads="1"/>
          </p:cNvSpPr>
          <p:nvPr/>
        </p:nvSpPr>
        <p:spPr bwMode="auto">
          <a:xfrm>
            <a:off x="304800" y="5103674"/>
            <a:ext cx="42672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663300"/>
                </a:solidFill>
              </a:rPr>
              <a:t>Both yahoo and </a:t>
            </a:r>
            <a:r>
              <a:rPr lang="en-US" dirty="0" err="1">
                <a:solidFill>
                  <a:srgbClr val="663300"/>
                </a:solidFill>
              </a:rPr>
              <a:t>amazon</a:t>
            </a:r>
            <a:r>
              <a:rPr lang="en-US" dirty="0">
                <a:solidFill>
                  <a:srgbClr val="663300"/>
                </a:solidFill>
              </a:rPr>
              <a:t> have zero </a:t>
            </a:r>
            <a:r>
              <a:rPr lang="en-US" dirty="0" err="1" smtClean="0">
                <a:solidFill>
                  <a:srgbClr val="663300"/>
                </a:solidFill>
              </a:rPr>
              <a:t>pageRank</a:t>
            </a:r>
            <a:endParaRPr lang="en-US" dirty="0" smtClean="0">
              <a:solidFill>
                <a:srgbClr val="663300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dirty="0" smtClean="0">
                <a:solidFill>
                  <a:srgbClr val="663300"/>
                </a:solidFill>
              </a:rPr>
              <a:t>The spider trap can contain a group of pages</a:t>
            </a:r>
            <a:endParaRPr lang="en-US" dirty="0">
              <a:solidFill>
                <a:srgbClr val="6633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810000"/>
            <a:ext cx="31813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ED46-45FD-2448-A70E-F17A98CB9845}" type="slidenum">
              <a:rPr lang="en-US" altLang="zh-CN"/>
              <a:pPr/>
              <a:t>21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Random teleporting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Google solution for spider traps</a:t>
            </a:r>
          </a:p>
          <a:p>
            <a:r>
              <a:rPr lang="en-US"/>
              <a:t> At each time step, the random surfer has two options:</a:t>
            </a:r>
          </a:p>
          <a:p>
            <a:pPr lvl="1"/>
            <a:r>
              <a:rPr lang="en-US"/>
              <a:t> With probability b, follow a link at random</a:t>
            </a:r>
          </a:p>
          <a:p>
            <a:pPr lvl="1"/>
            <a:r>
              <a:rPr lang="en-US"/>
              <a:t> With probability 1-b, jump to some page uniformly at random</a:t>
            </a:r>
          </a:p>
          <a:p>
            <a:pPr lvl="1"/>
            <a:r>
              <a:rPr lang="en-US"/>
              <a:t> Common values for b are in the range 0.8 to 0.9</a:t>
            </a:r>
          </a:p>
          <a:p>
            <a:r>
              <a:rPr lang="en-US"/>
              <a:t> Surfer will teleport out of spider trap within a few time steps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E3AEB-F882-504A-8D9F-947111144AAC}" type="slidenum">
              <a:rPr lang="en-US" altLang="zh-CN"/>
              <a:pPr/>
              <a:t>22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Random teleports (beta=0.8)</a:t>
            </a:r>
          </a:p>
        </p:txBody>
      </p:sp>
      <p:graphicFrame>
        <p:nvGraphicFramePr>
          <p:cNvPr id="124948" name="Object 20"/>
          <p:cNvGraphicFramePr>
            <a:graphicFrameLocks noChangeAspect="1"/>
          </p:cNvGraphicFramePr>
          <p:nvPr>
            <p:ph idx="1"/>
          </p:nvPr>
        </p:nvGraphicFramePr>
        <p:xfrm>
          <a:off x="4343400" y="908050"/>
          <a:ext cx="4557713" cy="1841500"/>
        </p:xfrm>
        <a:graphic>
          <a:graphicData uri="http://schemas.openxmlformats.org/presentationml/2006/ole">
            <p:oleObj spid="_x0000_s124948" name="Equation" r:id="rId3" imgW="3238500" imgH="1308100" progId="Equation.3">
              <p:embed/>
            </p:oleObj>
          </a:graphicData>
        </a:graphic>
      </p:graphicFrame>
      <p:sp>
        <p:nvSpPr>
          <p:cNvPr id="124952" name="Oval 24"/>
          <p:cNvSpPr>
            <a:spLocks noChangeArrowheads="1"/>
          </p:cNvSpPr>
          <p:nvPr/>
        </p:nvSpPr>
        <p:spPr bwMode="auto">
          <a:xfrm>
            <a:off x="941388" y="2114550"/>
            <a:ext cx="1136650" cy="4905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yahoo</a:t>
            </a:r>
          </a:p>
        </p:txBody>
      </p:sp>
      <p:sp>
        <p:nvSpPr>
          <p:cNvPr id="124953" name="Oval 25"/>
          <p:cNvSpPr>
            <a:spLocks noChangeArrowheads="1"/>
          </p:cNvSpPr>
          <p:nvPr/>
        </p:nvSpPr>
        <p:spPr bwMode="auto">
          <a:xfrm>
            <a:off x="2598738" y="4244975"/>
            <a:ext cx="1973262" cy="4905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microsoft</a:t>
            </a:r>
          </a:p>
        </p:txBody>
      </p:sp>
      <p:sp>
        <p:nvSpPr>
          <p:cNvPr id="124954" name="Oval 26"/>
          <p:cNvSpPr>
            <a:spLocks noChangeArrowheads="1"/>
          </p:cNvSpPr>
          <p:nvPr/>
        </p:nvSpPr>
        <p:spPr bwMode="auto">
          <a:xfrm>
            <a:off x="258763" y="4318000"/>
            <a:ext cx="1447800" cy="4905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amazon</a:t>
            </a:r>
          </a:p>
        </p:txBody>
      </p:sp>
      <p:cxnSp>
        <p:nvCxnSpPr>
          <p:cNvPr id="124955" name="AutoShape 27"/>
          <p:cNvCxnSpPr>
            <a:cxnSpLocks noChangeShapeType="1"/>
          </p:cNvCxnSpPr>
          <p:nvPr/>
        </p:nvCxnSpPr>
        <p:spPr bwMode="auto">
          <a:xfrm flipH="1">
            <a:off x="685800" y="2667000"/>
            <a:ext cx="525463" cy="1638300"/>
          </a:xfrm>
          <a:prstGeom prst="straightConnector1">
            <a:avLst/>
          </a:prstGeom>
          <a:noFill/>
          <a:ln w="28575" cap="rnd">
            <a:solidFill>
              <a:srgbClr val="00A000"/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124956" name="Line 28"/>
          <p:cNvSpPr>
            <a:spLocks noChangeShapeType="1"/>
          </p:cNvSpPr>
          <p:nvPr/>
        </p:nvSpPr>
        <p:spPr bwMode="auto">
          <a:xfrm flipV="1">
            <a:off x="1066800" y="2667000"/>
            <a:ext cx="457200" cy="157003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4957" name="Line 29"/>
          <p:cNvSpPr>
            <a:spLocks noChangeShapeType="1"/>
          </p:cNvSpPr>
          <p:nvPr/>
        </p:nvSpPr>
        <p:spPr bwMode="auto">
          <a:xfrm>
            <a:off x="1811338" y="4471988"/>
            <a:ext cx="700087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24958" name="AutoShape 30"/>
          <p:cNvCxnSpPr>
            <a:cxnSpLocks noChangeShapeType="1"/>
            <a:stCxn id="124952" idx="1"/>
            <a:endCxn id="124952" idx="0"/>
          </p:cNvCxnSpPr>
          <p:nvPr/>
        </p:nvCxnSpPr>
        <p:spPr bwMode="auto">
          <a:xfrm rot="16200000">
            <a:off x="1237457" y="1888331"/>
            <a:ext cx="82550" cy="461963"/>
          </a:xfrm>
          <a:prstGeom prst="curvedConnector3">
            <a:avLst>
              <a:gd name="adj1" fmla="val 420000"/>
            </a:avLst>
          </a:prstGeom>
          <a:noFill/>
          <a:ln w="28575" cap="rnd">
            <a:solidFill>
              <a:srgbClr val="00A000"/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124959" name="Text Box 31"/>
          <p:cNvSpPr txBox="1">
            <a:spLocks noChangeArrowheads="1"/>
          </p:cNvSpPr>
          <p:nvPr/>
        </p:nvSpPr>
        <p:spPr bwMode="auto">
          <a:xfrm>
            <a:off x="609600" y="1371600"/>
            <a:ext cx="116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00A000"/>
                </a:solidFill>
              </a:rPr>
              <a:t>0.8*1/2</a:t>
            </a:r>
          </a:p>
        </p:txBody>
      </p:sp>
      <p:sp>
        <p:nvSpPr>
          <p:cNvPr id="124963" name="Text Box 35"/>
          <p:cNvSpPr txBox="1">
            <a:spLocks noChangeArrowheads="1"/>
          </p:cNvSpPr>
          <p:nvPr/>
        </p:nvSpPr>
        <p:spPr bwMode="auto">
          <a:xfrm>
            <a:off x="76200" y="2819400"/>
            <a:ext cx="1289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00A000"/>
                </a:solidFill>
              </a:rPr>
              <a:t>0.8*1/2</a:t>
            </a:r>
          </a:p>
        </p:txBody>
      </p:sp>
      <p:sp>
        <p:nvSpPr>
          <p:cNvPr id="124964" name="Freeform 36"/>
          <p:cNvSpPr>
            <a:spLocks/>
          </p:cNvSpPr>
          <p:nvPr/>
        </p:nvSpPr>
        <p:spPr bwMode="auto">
          <a:xfrm>
            <a:off x="3298825" y="4822825"/>
            <a:ext cx="525463" cy="703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576"/>
              </a:cxn>
              <a:cxn ang="0">
                <a:pos x="384" y="48"/>
              </a:cxn>
            </a:cxnLst>
            <a:rect l="0" t="0" r="r" b="b"/>
            <a:pathLst>
              <a:path w="384" h="584">
                <a:moveTo>
                  <a:pt x="0" y="0"/>
                </a:moveTo>
                <a:cubicBezTo>
                  <a:pt x="16" y="284"/>
                  <a:pt x="32" y="568"/>
                  <a:pt x="96" y="576"/>
                </a:cubicBezTo>
                <a:cubicBezTo>
                  <a:pt x="160" y="584"/>
                  <a:pt x="336" y="136"/>
                  <a:pt x="384" y="48"/>
                </a:cubicBezTo>
              </a:path>
            </a:pathLst>
          </a:custGeom>
          <a:noFill/>
          <a:ln w="57150" cap="flat" cmpd="sng">
            <a:solidFill>
              <a:srgbClr val="201BF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4965" name="Line 37"/>
          <p:cNvSpPr>
            <a:spLocks noChangeShapeType="1"/>
          </p:cNvSpPr>
          <p:nvPr/>
        </p:nvSpPr>
        <p:spPr bwMode="auto">
          <a:xfrm>
            <a:off x="1905000" y="2514600"/>
            <a:ext cx="1143000" cy="16764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4966" name="Line 38"/>
          <p:cNvSpPr>
            <a:spLocks noChangeShapeType="1"/>
          </p:cNvSpPr>
          <p:nvPr/>
        </p:nvSpPr>
        <p:spPr bwMode="auto">
          <a:xfrm flipH="1">
            <a:off x="1447800" y="2514600"/>
            <a:ext cx="533400" cy="18288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4968" name="Freeform 40"/>
          <p:cNvSpPr>
            <a:spLocks/>
          </p:cNvSpPr>
          <p:nvPr/>
        </p:nvSpPr>
        <p:spPr bwMode="auto">
          <a:xfrm>
            <a:off x="1981200" y="2133600"/>
            <a:ext cx="6223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384" y="96"/>
              </a:cxn>
              <a:cxn ang="0">
                <a:pos x="48" y="0"/>
              </a:cxn>
            </a:cxnLst>
            <a:rect l="0" t="0" r="r" b="b"/>
            <a:pathLst>
              <a:path w="392" h="240">
                <a:moveTo>
                  <a:pt x="0" y="240"/>
                </a:moveTo>
                <a:cubicBezTo>
                  <a:pt x="188" y="188"/>
                  <a:pt x="376" y="136"/>
                  <a:pt x="384" y="96"/>
                </a:cubicBezTo>
                <a:cubicBezTo>
                  <a:pt x="392" y="56"/>
                  <a:pt x="220" y="28"/>
                  <a:pt x="48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4969" name="Text Box 41"/>
          <p:cNvSpPr txBox="1">
            <a:spLocks noChangeArrowheads="1"/>
          </p:cNvSpPr>
          <p:nvPr/>
        </p:nvSpPr>
        <p:spPr bwMode="auto">
          <a:xfrm>
            <a:off x="2590800" y="21336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0.2*1/3</a:t>
            </a:r>
          </a:p>
        </p:txBody>
      </p:sp>
      <p:sp>
        <p:nvSpPr>
          <p:cNvPr id="124970" name="Text Box 42"/>
          <p:cNvSpPr txBox="1">
            <a:spLocks noChangeArrowheads="1"/>
          </p:cNvSpPr>
          <p:nvPr/>
        </p:nvSpPr>
        <p:spPr bwMode="auto">
          <a:xfrm>
            <a:off x="2362200" y="29718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0.2*1/3</a:t>
            </a:r>
          </a:p>
        </p:txBody>
      </p:sp>
      <p:sp>
        <p:nvSpPr>
          <p:cNvPr id="124971" name="Text Box 43"/>
          <p:cNvSpPr txBox="1">
            <a:spLocks noChangeArrowheads="1"/>
          </p:cNvSpPr>
          <p:nvPr/>
        </p:nvSpPr>
        <p:spPr bwMode="auto">
          <a:xfrm>
            <a:off x="1524000" y="35052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0.2*1/3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152775"/>
            <a:ext cx="38436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4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4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4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4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65" grpId="0" animBg="1"/>
      <p:bldP spid="124966" grpId="0" animBg="1"/>
      <p:bldP spid="124968" grpId="0" animBg="1"/>
      <p:bldP spid="124969" grpId="0"/>
      <p:bldP spid="124970" grpId="0"/>
      <p:bldP spid="1249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48388-A6D9-7044-8468-BE5DE3429397}" type="slidenum">
              <a:rPr lang="en-US" altLang="zh-CN"/>
              <a:pPr/>
              <a:t>23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Dead end</a:t>
            </a:r>
          </a:p>
        </p:txBody>
      </p:sp>
      <p:graphicFrame>
        <p:nvGraphicFramePr>
          <p:cNvPr id="125982" name="Object 30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152400"/>
          <a:ext cx="4267200" cy="887413"/>
        </p:xfrm>
        <a:graphic>
          <a:graphicData uri="http://schemas.openxmlformats.org/presentationml/2006/ole">
            <p:oleObj spid="_x0000_s125982" name="Equation" r:id="rId3" imgW="3238500" imgH="673100" progId="Equation.3">
              <p:embed/>
            </p:oleObj>
          </a:graphicData>
        </a:graphic>
      </p:graphicFrame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5181600" y="2438400"/>
            <a:ext cx="2579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en-US" sz="2400" dirty="0" err="1">
                <a:latin typeface="Times New Roman" charset="0"/>
                <a:ea typeface="MS PGothic" pitchFamily="34" charset="-128"/>
                <a:cs typeface="MS PGothic" pitchFamily="34" charset="-128"/>
              </a:rPr>
              <a:t>y</a:t>
            </a:r>
            <a:r>
              <a:rPr lang="en-US" sz="2400" dirty="0">
                <a:latin typeface="Times New Roman" charset="0"/>
                <a:ea typeface="MS PGothic" pitchFamily="34" charset="-128"/>
                <a:cs typeface="MS PGothic" pitchFamily="34" charset="-128"/>
              </a:rPr>
              <a:t>   7/15  7/15   1/15</a:t>
            </a:r>
          </a:p>
          <a:p>
            <a:pPr algn="l" eaLnBrk="0" hangingPunct="0"/>
            <a:r>
              <a:rPr lang="en-US" sz="2400" dirty="0">
                <a:latin typeface="Times New Roman" charset="0"/>
                <a:ea typeface="MS PGothic" pitchFamily="34" charset="-128"/>
                <a:cs typeface="MS PGothic" pitchFamily="34" charset="-128"/>
              </a:rPr>
              <a:t>a   7/15  1/15   1/15</a:t>
            </a:r>
          </a:p>
          <a:p>
            <a:pPr algn="l" eaLnBrk="0" hangingPunct="0"/>
            <a:r>
              <a:rPr lang="en-US" sz="2400" dirty="0" err="1">
                <a:latin typeface="Times New Roman" charset="0"/>
                <a:ea typeface="MS PGothic" pitchFamily="34" charset="-128"/>
                <a:cs typeface="MS PGothic" pitchFamily="34" charset="-128"/>
              </a:rPr>
              <a:t>m</a:t>
            </a:r>
            <a:r>
              <a:rPr lang="en-US" sz="2400" dirty="0">
                <a:latin typeface="Times New Roman" charset="0"/>
                <a:ea typeface="MS PGothic" pitchFamily="34" charset="-128"/>
                <a:cs typeface="MS PGothic" pitchFamily="34" charset="-128"/>
              </a:rPr>
              <a:t>  1/15  7/15   1/15</a:t>
            </a:r>
          </a:p>
        </p:txBody>
      </p:sp>
      <p:sp>
        <p:nvSpPr>
          <p:cNvPr id="125966" name="Oval 14"/>
          <p:cNvSpPr>
            <a:spLocks noChangeArrowheads="1"/>
          </p:cNvSpPr>
          <p:nvPr/>
        </p:nvSpPr>
        <p:spPr bwMode="auto">
          <a:xfrm>
            <a:off x="941388" y="2114550"/>
            <a:ext cx="1136650" cy="4905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yahoo</a:t>
            </a:r>
          </a:p>
        </p:txBody>
      </p:sp>
      <p:sp>
        <p:nvSpPr>
          <p:cNvPr id="125967" name="Oval 15"/>
          <p:cNvSpPr>
            <a:spLocks noChangeArrowheads="1"/>
          </p:cNvSpPr>
          <p:nvPr/>
        </p:nvSpPr>
        <p:spPr bwMode="auto">
          <a:xfrm>
            <a:off x="2598738" y="4244975"/>
            <a:ext cx="1973262" cy="4905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/>
              <a:t>microsoft</a:t>
            </a:r>
          </a:p>
        </p:txBody>
      </p:sp>
      <p:sp>
        <p:nvSpPr>
          <p:cNvPr id="125968" name="Oval 16"/>
          <p:cNvSpPr>
            <a:spLocks noChangeArrowheads="1"/>
          </p:cNvSpPr>
          <p:nvPr/>
        </p:nvSpPr>
        <p:spPr bwMode="auto">
          <a:xfrm>
            <a:off x="258763" y="4318000"/>
            <a:ext cx="1447800" cy="4905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amazon</a:t>
            </a:r>
          </a:p>
        </p:txBody>
      </p:sp>
      <p:cxnSp>
        <p:nvCxnSpPr>
          <p:cNvPr id="125969" name="AutoShape 17"/>
          <p:cNvCxnSpPr>
            <a:cxnSpLocks noChangeShapeType="1"/>
          </p:cNvCxnSpPr>
          <p:nvPr/>
        </p:nvCxnSpPr>
        <p:spPr bwMode="auto">
          <a:xfrm flipH="1">
            <a:off x="685800" y="2667000"/>
            <a:ext cx="525463" cy="1638300"/>
          </a:xfrm>
          <a:prstGeom prst="straightConnector1">
            <a:avLst/>
          </a:prstGeom>
          <a:noFill/>
          <a:ln w="28575" cap="rnd">
            <a:solidFill>
              <a:srgbClr val="00A000"/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125970" name="Line 18"/>
          <p:cNvSpPr>
            <a:spLocks noChangeShapeType="1"/>
          </p:cNvSpPr>
          <p:nvPr/>
        </p:nvSpPr>
        <p:spPr bwMode="auto">
          <a:xfrm flipV="1">
            <a:off x="1066800" y="2667000"/>
            <a:ext cx="457200" cy="157003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5971" name="Line 19"/>
          <p:cNvSpPr>
            <a:spLocks noChangeShapeType="1"/>
          </p:cNvSpPr>
          <p:nvPr/>
        </p:nvSpPr>
        <p:spPr bwMode="auto">
          <a:xfrm>
            <a:off x="1811338" y="4471988"/>
            <a:ext cx="700087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25972" name="AutoShape 20"/>
          <p:cNvCxnSpPr>
            <a:cxnSpLocks noChangeShapeType="1"/>
            <a:stCxn id="125966" idx="1"/>
            <a:endCxn id="125966" idx="0"/>
          </p:cNvCxnSpPr>
          <p:nvPr/>
        </p:nvCxnSpPr>
        <p:spPr bwMode="auto">
          <a:xfrm rot="16200000">
            <a:off x="1237457" y="1888331"/>
            <a:ext cx="82550" cy="461963"/>
          </a:xfrm>
          <a:prstGeom prst="curvedConnector3">
            <a:avLst>
              <a:gd name="adj1" fmla="val 420000"/>
            </a:avLst>
          </a:prstGeom>
          <a:noFill/>
          <a:ln w="28575" cap="rnd">
            <a:solidFill>
              <a:srgbClr val="00A000"/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125973" name="Text Box 21"/>
          <p:cNvSpPr txBox="1">
            <a:spLocks noChangeArrowheads="1"/>
          </p:cNvSpPr>
          <p:nvPr/>
        </p:nvSpPr>
        <p:spPr bwMode="auto">
          <a:xfrm>
            <a:off x="609600" y="1371600"/>
            <a:ext cx="116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00A000"/>
                </a:solidFill>
              </a:rPr>
              <a:t>0.8*1/2</a:t>
            </a:r>
          </a:p>
        </p:txBody>
      </p:sp>
      <p:sp>
        <p:nvSpPr>
          <p:cNvPr id="125974" name="Text Box 22"/>
          <p:cNvSpPr txBox="1">
            <a:spLocks noChangeArrowheads="1"/>
          </p:cNvSpPr>
          <p:nvPr/>
        </p:nvSpPr>
        <p:spPr bwMode="auto">
          <a:xfrm>
            <a:off x="76200" y="2819400"/>
            <a:ext cx="1289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solidFill>
                  <a:srgbClr val="00A000"/>
                </a:solidFill>
              </a:rPr>
              <a:t>0.8*1/2</a:t>
            </a:r>
          </a:p>
        </p:txBody>
      </p:sp>
      <p:sp>
        <p:nvSpPr>
          <p:cNvPr id="125976" name="Line 24"/>
          <p:cNvSpPr>
            <a:spLocks noChangeShapeType="1"/>
          </p:cNvSpPr>
          <p:nvPr/>
        </p:nvSpPr>
        <p:spPr bwMode="auto">
          <a:xfrm>
            <a:off x="1905000" y="2514600"/>
            <a:ext cx="1143000" cy="16764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 flipH="1">
            <a:off x="1447800" y="2514600"/>
            <a:ext cx="533400" cy="18288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5978" name="Freeform 26"/>
          <p:cNvSpPr>
            <a:spLocks/>
          </p:cNvSpPr>
          <p:nvPr/>
        </p:nvSpPr>
        <p:spPr bwMode="auto">
          <a:xfrm>
            <a:off x="1981200" y="2133600"/>
            <a:ext cx="622300" cy="381000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384" y="96"/>
              </a:cxn>
              <a:cxn ang="0">
                <a:pos x="48" y="0"/>
              </a:cxn>
            </a:cxnLst>
            <a:rect l="0" t="0" r="r" b="b"/>
            <a:pathLst>
              <a:path w="392" h="240">
                <a:moveTo>
                  <a:pt x="0" y="240"/>
                </a:moveTo>
                <a:cubicBezTo>
                  <a:pt x="188" y="188"/>
                  <a:pt x="376" y="136"/>
                  <a:pt x="384" y="96"/>
                </a:cubicBezTo>
                <a:cubicBezTo>
                  <a:pt x="392" y="56"/>
                  <a:pt x="220" y="28"/>
                  <a:pt x="48" y="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5979" name="Text Box 27"/>
          <p:cNvSpPr txBox="1">
            <a:spLocks noChangeArrowheads="1"/>
          </p:cNvSpPr>
          <p:nvPr/>
        </p:nvSpPr>
        <p:spPr bwMode="auto">
          <a:xfrm>
            <a:off x="2590800" y="21336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0.2*1/3</a:t>
            </a:r>
          </a:p>
        </p:txBody>
      </p:sp>
      <p:sp>
        <p:nvSpPr>
          <p:cNvPr id="125980" name="Text Box 28"/>
          <p:cNvSpPr txBox="1">
            <a:spLocks noChangeArrowheads="1"/>
          </p:cNvSpPr>
          <p:nvPr/>
        </p:nvSpPr>
        <p:spPr bwMode="auto">
          <a:xfrm>
            <a:off x="2362200" y="29718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0.2*1/3</a:t>
            </a:r>
          </a:p>
        </p:txBody>
      </p:sp>
      <p:sp>
        <p:nvSpPr>
          <p:cNvPr id="125981" name="Text Box 29"/>
          <p:cNvSpPr txBox="1">
            <a:spLocks noChangeArrowheads="1"/>
          </p:cNvSpPr>
          <p:nvPr/>
        </p:nvSpPr>
        <p:spPr bwMode="auto">
          <a:xfrm>
            <a:off x="1524000" y="35052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0.2*1/3</a:t>
            </a:r>
          </a:p>
        </p:txBody>
      </p:sp>
      <p:graphicFrame>
        <p:nvGraphicFramePr>
          <p:cNvPr id="125984" name="Object 32"/>
          <p:cNvGraphicFramePr>
            <a:graphicFrameLocks noChangeAspect="1"/>
          </p:cNvGraphicFramePr>
          <p:nvPr>
            <p:ph sz="quarter" idx="3"/>
          </p:nvPr>
        </p:nvGraphicFramePr>
        <p:xfrm>
          <a:off x="4572000" y="1219200"/>
          <a:ext cx="4572000" cy="1095375"/>
        </p:xfrm>
        <a:graphic>
          <a:graphicData uri="http://schemas.openxmlformats.org/presentationml/2006/ole">
            <p:oleObj spid="_x0000_s125984" name="Equation" r:id="rId4" imgW="2489040" imgH="596880" progId="Equation.3">
              <p:embed/>
            </p:oleObj>
          </a:graphicData>
        </a:graphic>
      </p:graphicFrame>
      <p:sp>
        <p:nvSpPr>
          <p:cNvPr id="125986" name="Rectangle 3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00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10000"/>
            <a:ext cx="29432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455D3-CF23-9043-BBA6-004E6EF81078}" type="slidenum">
              <a:rPr lang="en-US" altLang="zh-CN"/>
              <a:pPr/>
              <a:t>24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Dealing with dead-ends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382000" cy="5181600"/>
          </a:xfrm>
        </p:spPr>
        <p:txBody>
          <a:bodyPr/>
          <a:lstStyle/>
          <a:p>
            <a:r>
              <a:rPr lang="en-US" sz="1800" dirty="0"/>
              <a:t>Teleport</a:t>
            </a:r>
          </a:p>
          <a:p>
            <a:pPr lvl="1"/>
            <a:r>
              <a:rPr lang="en-US" sz="1600" dirty="0"/>
              <a:t>Follow random teleport links with probability 1.0 from dead-ends</a:t>
            </a:r>
          </a:p>
          <a:p>
            <a:pPr lvl="1"/>
            <a:r>
              <a:rPr lang="en-US" sz="1600" dirty="0"/>
              <a:t>Adjust matrix </a:t>
            </a:r>
            <a:r>
              <a:rPr lang="en-US" sz="1600" dirty="0" smtClean="0"/>
              <a:t>accordingly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r>
              <a:rPr lang="en-US" sz="1800" dirty="0"/>
              <a:t> Prune and propagate</a:t>
            </a:r>
          </a:p>
          <a:p>
            <a:pPr lvl="1"/>
            <a:r>
              <a:rPr lang="en-US" sz="1600" dirty="0"/>
              <a:t>Preprocess the graph to eliminate dead-ends</a:t>
            </a:r>
          </a:p>
          <a:p>
            <a:pPr lvl="1"/>
            <a:r>
              <a:rPr lang="en-US" sz="1600" dirty="0"/>
              <a:t>Might require multiple passes</a:t>
            </a:r>
          </a:p>
          <a:p>
            <a:pPr lvl="1"/>
            <a:r>
              <a:rPr lang="en-US" sz="1600" dirty="0"/>
              <a:t>Compute page rank on reduced graph</a:t>
            </a:r>
          </a:p>
          <a:p>
            <a:pPr lvl="1"/>
            <a:r>
              <a:rPr lang="en-US" sz="1600" dirty="0"/>
              <a:t>Approximate values for </a:t>
            </a:r>
            <a:r>
              <a:rPr lang="en-US" sz="1600" dirty="0" smtClean="0"/>
              <a:t>dead ends </a:t>
            </a:r>
            <a:r>
              <a:rPr lang="en-US" sz="1600" dirty="0"/>
              <a:t>by propagating values from reduced graph</a:t>
            </a:r>
          </a:p>
          <a:p>
            <a:endParaRPr lang="en-US" sz="1800" dirty="0"/>
          </a:p>
        </p:txBody>
      </p:sp>
      <p:graphicFrame>
        <p:nvGraphicFramePr>
          <p:cNvPr id="126978" name="Object 2"/>
          <p:cNvGraphicFramePr>
            <a:graphicFrameLocks noChangeAspect="1"/>
          </p:cNvGraphicFramePr>
          <p:nvPr/>
        </p:nvGraphicFramePr>
        <p:xfrm>
          <a:off x="2362200" y="2133600"/>
          <a:ext cx="3548063" cy="2143125"/>
        </p:xfrm>
        <a:graphic>
          <a:graphicData uri="http://schemas.openxmlformats.org/presentationml/2006/ole">
            <p:oleObj spid="_x0000_s126978" name="Equation" r:id="rId3" imgW="2692400" imgH="162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 </a:t>
            </a:r>
            <a:r>
              <a:rPr lang="en-US" dirty="0" err="1" smtClean="0"/>
              <a:t>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Derived from Markov chain</a:t>
            </a:r>
          </a:p>
          <a:p>
            <a:r>
              <a:rPr lang="en-US" dirty="0" smtClean="0"/>
              <a:t>Importance (prestige, authority)  of the page is the probability to reach the page in random walk</a:t>
            </a:r>
          </a:p>
          <a:p>
            <a:r>
              <a:rPr lang="en-US" dirty="0" smtClean="0"/>
              <a:t>Power method is used to calculate the probability</a:t>
            </a:r>
          </a:p>
          <a:p>
            <a:r>
              <a:rPr lang="en-US" dirty="0" smtClean="0"/>
              <a:t>when it is </a:t>
            </a:r>
            <a:r>
              <a:rPr lang="en-US" dirty="0" err="1" smtClean="0"/>
              <a:t>Ergodic</a:t>
            </a:r>
            <a:r>
              <a:rPr lang="en-US" dirty="0" smtClean="0"/>
              <a:t> Markov chain</a:t>
            </a:r>
          </a:p>
          <a:p>
            <a:pPr lvl="1"/>
            <a:r>
              <a:rPr lang="en-US" dirty="0" smtClean="0"/>
              <a:t>It converges</a:t>
            </a:r>
          </a:p>
          <a:p>
            <a:pPr lvl="1"/>
            <a:r>
              <a:rPr lang="en-US" dirty="0" smtClean="0"/>
              <a:t>It converges to a unique value</a:t>
            </a:r>
          </a:p>
          <a:p>
            <a:pPr lvl="1"/>
            <a:r>
              <a:rPr lang="en-US" dirty="0" smtClean="0"/>
              <a:t>It converges quickly </a:t>
            </a:r>
          </a:p>
          <a:p>
            <a:pPr lvl="1"/>
            <a:r>
              <a:rPr lang="en-US" dirty="0" smtClean="0"/>
              <a:t>Need to deal with non-</a:t>
            </a:r>
            <a:r>
              <a:rPr lang="en-US" dirty="0" err="1" smtClean="0"/>
              <a:t>Ergodic</a:t>
            </a:r>
            <a:r>
              <a:rPr lang="en-US" dirty="0" smtClean="0"/>
              <a:t> Markov chain in practice</a:t>
            </a:r>
          </a:p>
          <a:p>
            <a:pPr lvl="2"/>
            <a:r>
              <a:rPr lang="en-US" dirty="0" smtClean="0"/>
              <a:t>Random teleporting makes the states (pages) connected</a:t>
            </a:r>
          </a:p>
          <a:p>
            <a:pPr lvl="2"/>
            <a:r>
              <a:rPr lang="en-US" dirty="0" smtClean="0"/>
              <a:t>Dead end page makes the matrix no longer stochastic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5A6E-3B80-524C-8255-85A475B57EA5}" type="slidenum">
              <a:rPr lang="en-US" altLang="zh-CN" smtClean="0"/>
              <a:pPr/>
              <a:t>25</a:t>
            </a:fld>
            <a:r>
              <a:rPr lang="en-US" altLang="zh-CN" dirty="0" smtClean="0"/>
              <a:t> </a:t>
            </a:r>
            <a:endParaRPr lang="en-US" dirty="0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Pagerank</a:t>
            </a:r>
            <a:r>
              <a:rPr lang="en-US" dirty="0" smtClean="0"/>
              <a:t>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http://introcs.cs.princeton.edu/java/16pagerank/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 smtClean="0"/>
              <a:t>or Octave</a:t>
            </a:r>
          </a:p>
          <a:p>
            <a:pPr lvl="1"/>
            <a:r>
              <a:rPr lang="en-US" dirty="0" smtClean="0"/>
              <a:t>Using power iteration</a:t>
            </a:r>
          </a:p>
          <a:p>
            <a:pPr lvl="1"/>
            <a:r>
              <a:rPr lang="en-US" dirty="0" smtClean="0"/>
              <a:t>Calculate the eigenvector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5A6E-3B80-524C-8255-85A475B57EA5}" type="slidenum">
              <a:rPr lang="en-US" altLang="zh-CN" smtClean="0"/>
              <a:pPr/>
              <a:t>26</a:t>
            </a:fld>
            <a:r>
              <a:rPr lang="en-US" altLang="zh-CN" smtClean="0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A5A2F-74EC-BA4E-8C0D-79FEAD6A5779}" type="slidenum">
              <a:rPr lang="en-US" altLang="zh-CN"/>
              <a:pPr/>
              <a:t>27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7848600" cy="533400"/>
          </a:xfrm>
        </p:spPr>
        <p:txBody>
          <a:bodyPr anchor="b"/>
          <a:lstStyle/>
          <a:p>
            <a:r>
              <a:rPr lang="en-US" sz="2600"/>
              <a:t>Pagerank: Issues and Variants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US" dirty="0"/>
              <a:t>How realistic is the random surfer model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What if we modeled the back button?</a:t>
            </a:r>
          </a:p>
          <a:p>
            <a:pPr lvl="1"/>
            <a:r>
              <a:rPr lang="en-US" dirty="0"/>
              <a:t>Surfer behavior sharply skewed towards short paths</a:t>
            </a:r>
          </a:p>
          <a:p>
            <a:pPr lvl="1"/>
            <a:r>
              <a:rPr lang="en-US" dirty="0"/>
              <a:t>Search engines, bookmarks &amp; directories make jumps non-random.</a:t>
            </a:r>
          </a:p>
          <a:p>
            <a:r>
              <a:rPr lang="en-US" dirty="0"/>
              <a:t>Biased Surfer Models</a:t>
            </a:r>
          </a:p>
          <a:p>
            <a:pPr lvl="1"/>
            <a:r>
              <a:rPr lang="en-US" dirty="0"/>
              <a:t>Weight edge traversal probabilities based on match with topic/query (non-uniform edge selection)</a:t>
            </a:r>
          </a:p>
          <a:p>
            <a:pPr lvl="1"/>
            <a:r>
              <a:rPr lang="en-US" dirty="0"/>
              <a:t>Bias jumps to pages on topic (e.g., based on personal bookmarks &amp; categories of interest)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551B5B-187C-8C43-BDBA-34DBF5CD6DCC}" type="slidenum">
              <a:rPr lang="en-US" altLang="zh-CN"/>
              <a:pPr/>
              <a:t>28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US" sz="3900"/>
              <a:t>The reality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/>
              <a:t>Pagerank is used in google, but is hardly the full story of ranking</a:t>
            </a:r>
          </a:p>
          <a:p>
            <a:pPr lvl="1"/>
            <a:r>
              <a:rPr lang="en-US"/>
              <a:t>Many sophisticated features are used</a:t>
            </a:r>
          </a:p>
          <a:p>
            <a:pPr lvl="1"/>
            <a:r>
              <a:rPr lang="en-US"/>
              <a:t>Some address specific query classes</a:t>
            </a:r>
          </a:p>
          <a:p>
            <a:pPr lvl="1"/>
            <a:r>
              <a:rPr lang="en-US"/>
              <a:t>Machine learned ranking heavily used</a:t>
            </a:r>
          </a:p>
          <a:p>
            <a:r>
              <a:rPr lang="en-US"/>
              <a:t>Pagerank still very useful for things like crawl policy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380D-863C-5546-B8BB-07C87BFD6345}" type="slidenum">
              <a:rPr lang="en-US" altLang="zh-CN"/>
              <a:pPr/>
              <a:t>29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US" sz="2600"/>
              <a:t>Topic Specific Pagerank</a:t>
            </a:r>
            <a:endParaRPr lang="en-US" sz="22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66800"/>
            <a:ext cx="8153400" cy="5562600"/>
          </a:xfrm>
        </p:spPr>
        <p:txBody>
          <a:bodyPr/>
          <a:lstStyle/>
          <a:p>
            <a:pPr marL="609600" indent="-609600"/>
            <a:r>
              <a:rPr lang="en-US" dirty="0"/>
              <a:t>Goal – </a:t>
            </a:r>
            <a:r>
              <a:rPr lang="en-US" dirty="0" err="1" smtClean="0"/>
              <a:t>pageRank</a:t>
            </a:r>
            <a:r>
              <a:rPr lang="en-US" dirty="0" smtClean="0"/>
              <a:t> </a:t>
            </a:r>
            <a:r>
              <a:rPr lang="en-US" dirty="0"/>
              <a:t>values that depend on query </a:t>
            </a:r>
            <a:r>
              <a:rPr lang="en-US" i="1" dirty="0" smtClean="0"/>
              <a:t>topic</a:t>
            </a:r>
          </a:p>
          <a:p>
            <a:pPr marL="1006475" lvl="1" indent="-609600"/>
            <a:r>
              <a:rPr lang="en-US" dirty="0" smtClean="0"/>
              <a:t>Query “random walk” </a:t>
            </a:r>
            <a:r>
              <a:rPr lang="en-US" dirty="0" smtClean="0"/>
              <a:t>most probably in academia </a:t>
            </a:r>
            <a:endParaRPr lang="en-US" dirty="0" smtClean="0"/>
          </a:p>
          <a:p>
            <a:pPr marL="609600" indent="-609600"/>
            <a:r>
              <a:rPr lang="en-US" dirty="0" smtClean="0"/>
              <a:t>Topic-specific ranking: use </a:t>
            </a:r>
            <a:r>
              <a:rPr lang="en-US" dirty="0"/>
              <a:t>a random surfer who teleports, with say 10% probability, using the following rule:</a:t>
            </a:r>
          </a:p>
          <a:p>
            <a:pPr marL="1371600" lvl="2" indent="-560388"/>
            <a:r>
              <a:rPr lang="en-US" sz="2000" dirty="0"/>
              <a:t>Selects a topic</a:t>
            </a:r>
            <a:r>
              <a:rPr lang="en-US" sz="2000" dirty="0" smtClean="0"/>
              <a:t> </a:t>
            </a:r>
          </a:p>
          <a:p>
            <a:pPr marL="1822450" lvl="3" indent="-560388"/>
            <a:r>
              <a:rPr lang="en-US" sz="2000" dirty="0" smtClean="0"/>
              <a:t>say</a:t>
            </a:r>
            <a:r>
              <a:rPr lang="en-US" sz="2000" dirty="0"/>
              <a:t>, one of the 16 top level ODP</a:t>
            </a:r>
            <a:r>
              <a:rPr lang="en-US" sz="2000" dirty="0" smtClean="0"/>
              <a:t> (Open Directory Project) categories </a:t>
            </a:r>
            <a:r>
              <a:rPr lang="en-US" sz="2000" dirty="0"/>
              <a:t>based on a query &amp; user -specific distribution over the categories</a:t>
            </a:r>
          </a:p>
          <a:p>
            <a:pPr marL="1371600" lvl="2" indent="-560388"/>
            <a:r>
              <a:rPr lang="en-US" sz="2000" dirty="0"/>
              <a:t>Teleport to a page uniformly at random within the chosen topic</a:t>
            </a:r>
            <a:endParaRPr lang="en-US" sz="2000" dirty="0" smtClean="0"/>
          </a:p>
          <a:p>
            <a:pPr marL="609600" indent="-609600"/>
            <a:r>
              <a:rPr lang="en-US" dirty="0" smtClean="0"/>
              <a:t>For topic-specific query, it is hard </a:t>
            </a:r>
            <a:r>
              <a:rPr lang="en-US" dirty="0"/>
              <a:t>to implement: can’t compute </a:t>
            </a:r>
            <a:r>
              <a:rPr lang="en-US" dirty="0" err="1"/>
              <a:t>PageRank</a:t>
            </a:r>
            <a:r>
              <a:rPr lang="en-US" dirty="0"/>
              <a:t> at query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7620000" y="-33338"/>
            <a:ext cx="12969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rgbClr val="FBFCFF"/>
                </a:solidFill>
              </a:rPr>
              <a:t>Sec. 21.2.3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C09AE-7800-7041-8B36-217C3CFF3874}" type="slidenum">
              <a:rPr lang="en-US" altLang="zh-CN"/>
              <a:pPr/>
              <a:t>3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US"/>
              <a:t>Query-independent ordering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8163" y="1152525"/>
            <a:ext cx="7915275" cy="4373563"/>
          </a:xfrm>
        </p:spPr>
        <p:txBody>
          <a:bodyPr/>
          <a:lstStyle/>
          <a:p>
            <a:r>
              <a:rPr lang="en-US" dirty="0"/>
              <a:t>First generation: using link counts as simple measures of popularity.</a:t>
            </a:r>
          </a:p>
          <a:p>
            <a:r>
              <a:rPr lang="en-US" dirty="0"/>
              <a:t>Two basic suggestions:</a:t>
            </a:r>
          </a:p>
          <a:p>
            <a:pPr lvl="1"/>
            <a:r>
              <a:rPr lang="en-US" dirty="0"/>
              <a:t>Undirected</a:t>
            </a:r>
            <a:r>
              <a:rPr lang="en-US" u="sng" dirty="0"/>
              <a:t> </a:t>
            </a:r>
            <a:r>
              <a:rPr lang="en-US" dirty="0"/>
              <a:t>popularity</a:t>
            </a:r>
            <a:r>
              <a:rPr lang="en-US" u="sng" dirty="0"/>
              <a:t>:</a:t>
            </a:r>
            <a:endParaRPr lang="en-US" dirty="0" smtClean="0"/>
          </a:p>
          <a:p>
            <a:pPr lvl="2"/>
            <a:r>
              <a:rPr lang="en-US" dirty="0" smtClean="0"/>
              <a:t>page score </a:t>
            </a:r>
            <a:r>
              <a:rPr lang="en-US" dirty="0"/>
              <a:t>= the number of in-links plus the number of out-links (3+2=5).</a:t>
            </a:r>
          </a:p>
          <a:p>
            <a:pPr lvl="1"/>
            <a:r>
              <a:rPr lang="en-US" dirty="0"/>
              <a:t>Directed</a:t>
            </a:r>
            <a:r>
              <a:rPr lang="en-US" u="sng" dirty="0"/>
              <a:t> </a:t>
            </a:r>
            <a:r>
              <a:rPr lang="en-US" dirty="0"/>
              <a:t>popularity</a:t>
            </a:r>
            <a:r>
              <a:rPr lang="en-US" u="sng" dirty="0"/>
              <a:t>:</a:t>
            </a:r>
            <a:endParaRPr lang="en-US" dirty="0"/>
          </a:p>
          <a:p>
            <a:pPr lvl="2"/>
            <a:r>
              <a:rPr lang="en-US" dirty="0"/>
              <a:t>Score of a page = number of its in-links (3).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4038600" y="556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r"/>
            <a:endParaRPr lang="en-US" sz="2400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048000" y="54102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2819400" y="6019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3124200" y="62484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V="1">
            <a:off x="4953000" y="5562600"/>
            <a:ext cx="1219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876800" y="62484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65944-4307-5F4C-AE7B-BFB4D2F4C355}" type="slidenum">
              <a:rPr lang="en-US" altLang="zh-CN"/>
              <a:pPr/>
              <a:t>30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pageRank in real world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381000" y="15240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36538" indent="-236538" algn="l">
              <a:lnSpc>
                <a:spcPct val="90000"/>
              </a:lnSpc>
              <a:spcBef>
                <a:spcPct val="70000"/>
              </a:spcBef>
              <a:buSzPct val="115000"/>
              <a:buFontTx/>
              <a:buChar char="•"/>
            </a:pPr>
            <a:r>
              <a:rPr lang="en-US">
                <a:solidFill>
                  <a:srgbClr val="663300"/>
                </a:solidFill>
                <a:latin typeface="Arial" charset="0"/>
              </a:rPr>
              <a:t>Log Plot of PageRank Distribution of Brown Domain (*.brown.edu)</a:t>
            </a:r>
          </a:p>
          <a:p>
            <a:pPr marL="236538" indent="-236538" algn="l">
              <a:lnSpc>
                <a:spcPct val="90000"/>
              </a:lnSpc>
              <a:spcBef>
                <a:spcPct val="70000"/>
              </a:spcBef>
              <a:buSzPct val="115000"/>
            </a:pPr>
            <a:r>
              <a:rPr lang="en-US" sz="2000">
                <a:solidFill>
                  <a:srgbClr val="663300"/>
                </a:solidFill>
                <a:latin typeface="Arial" charset="0"/>
              </a:rPr>
              <a:t>	</a:t>
            </a:r>
          </a:p>
          <a:p>
            <a:pPr marL="236538" indent="-236538" algn="l">
              <a:lnSpc>
                <a:spcPct val="90000"/>
              </a:lnSpc>
              <a:spcBef>
                <a:spcPct val="70000"/>
              </a:spcBef>
              <a:buSzPct val="115000"/>
            </a:pPr>
            <a:endParaRPr lang="en-US" sz="2000">
              <a:solidFill>
                <a:srgbClr val="663300"/>
              </a:solidFill>
              <a:latin typeface="Arial" charset="0"/>
            </a:endParaRPr>
          </a:p>
          <a:p>
            <a:pPr marL="236538" indent="-236538" algn="l">
              <a:lnSpc>
                <a:spcPct val="90000"/>
              </a:lnSpc>
              <a:spcBef>
                <a:spcPct val="70000"/>
              </a:spcBef>
              <a:buSzPct val="115000"/>
            </a:pPr>
            <a:endParaRPr lang="en-US" sz="2000">
              <a:solidFill>
                <a:srgbClr val="663300"/>
              </a:solidFill>
              <a:latin typeface="Arial" charset="0"/>
            </a:endParaRPr>
          </a:p>
          <a:p>
            <a:pPr marL="236538" indent="-236538" algn="l">
              <a:lnSpc>
                <a:spcPct val="90000"/>
              </a:lnSpc>
              <a:spcBef>
                <a:spcPct val="70000"/>
              </a:spcBef>
              <a:buSzPct val="115000"/>
            </a:pPr>
            <a:endParaRPr lang="en-US" sz="2000">
              <a:solidFill>
                <a:srgbClr val="663300"/>
              </a:solidFill>
              <a:latin typeface="Arial" charset="0"/>
            </a:endParaRPr>
          </a:p>
          <a:p>
            <a:pPr marL="236538" indent="-236538" algn="l">
              <a:lnSpc>
                <a:spcPct val="90000"/>
              </a:lnSpc>
              <a:spcBef>
                <a:spcPct val="70000"/>
              </a:spcBef>
              <a:buSzPct val="115000"/>
            </a:pPr>
            <a:endParaRPr lang="en-US" sz="2000">
              <a:solidFill>
                <a:srgbClr val="663300"/>
              </a:solidFill>
              <a:latin typeface="Arial" charset="0"/>
            </a:endParaRPr>
          </a:p>
          <a:p>
            <a:pPr marL="236538" indent="-236538" algn="l">
              <a:lnSpc>
                <a:spcPct val="90000"/>
              </a:lnSpc>
              <a:spcBef>
                <a:spcPct val="70000"/>
              </a:spcBef>
              <a:buSzPct val="115000"/>
            </a:pPr>
            <a:endParaRPr lang="en-US" sz="1200">
              <a:solidFill>
                <a:srgbClr val="663300"/>
              </a:solidFill>
              <a:latin typeface="Arial" charset="0"/>
            </a:endParaRPr>
          </a:p>
          <a:p>
            <a:pPr marL="236538" indent="-236538" algn="l">
              <a:lnSpc>
                <a:spcPct val="90000"/>
              </a:lnSpc>
              <a:spcBef>
                <a:spcPct val="70000"/>
              </a:spcBef>
              <a:buSzPct val="115000"/>
            </a:pPr>
            <a:endParaRPr lang="en-US" sz="1200">
              <a:solidFill>
                <a:srgbClr val="663300"/>
              </a:solidFill>
              <a:latin typeface="Arial" charset="0"/>
            </a:endParaRPr>
          </a:p>
          <a:p>
            <a:pPr marL="236538" indent="-236538" algn="l">
              <a:lnSpc>
                <a:spcPct val="90000"/>
              </a:lnSpc>
              <a:spcBef>
                <a:spcPct val="70000"/>
              </a:spcBef>
              <a:buSzPct val="115000"/>
            </a:pPr>
            <a:endParaRPr lang="en-US" sz="1200">
              <a:solidFill>
                <a:srgbClr val="663300"/>
              </a:solidFill>
              <a:latin typeface="Arial" charset="0"/>
            </a:endParaRPr>
          </a:p>
          <a:p>
            <a:pPr marL="236538" indent="-236538" algn="l">
              <a:lnSpc>
                <a:spcPct val="90000"/>
              </a:lnSpc>
              <a:spcBef>
                <a:spcPct val="70000"/>
              </a:spcBef>
              <a:buSzPct val="115000"/>
            </a:pPr>
            <a:endParaRPr lang="en-US" sz="1200">
              <a:solidFill>
                <a:srgbClr val="663300"/>
              </a:solidFill>
              <a:latin typeface="Arial" charset="0"/>
            </a:endParaRPr>
          </a:p>
          <a:p>
            <a:pPr marL="236538" indent="-236538" algn="l">
              <a:lnSpc>
                <a:spcPct val="90000"/>
              </a:lnSpc>
              <a:spcBef>
                <a:spcPct val="70000"/>
              </a:spcBef>
              <a:buSzPct val="115000"/>
            </a:pPr>
            <a:r>
              <a:rPr lang="en-US" sz="1200">
                <a:solidFill>
                  <a:srgbClr val="663300"/>
                </a:solidFill>
                <a:latin typeface="Arial" charset="0"/>
              </a:rPr>
              <a:t>G.Pandurangan, P.Raghavan,E.Upfal,”Using PageRank to characterize Webstructure” ,COCOON 2002</a:t>
            </a: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981200"/>
            <a:ext cx="723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027E1-5F8E-8840-A9D8-1F55B8C70CE2}" type="slidenum">
              <a:rPr lang="en-US" altLang="zh-CN"/>
              <a:pPr/>
              <a:t>31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Google’s secret list (from searchengineland.com)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Eric Schmidt, Sept 16, 2010</a:t>
            </a:r>
          </a:p>
          <a:p>
            <a:pPr lvl="1"/>
            <a:r>
              <a:rPr lang="en-US" dirty="0"/>
              <a:t>Presence of search term in HTML title tag</a:t>
            </a:r>
          </a:p>
          <a:p>
            <a:pPr lvl="1"/>
            <a:r>
              <a:rPr lang="en-US" dirty="0"/>
              <a:t>Use of bold around search term</a:t>
            </a:r>
          </a:p>
          <a:p>
            <a:pPr lvl="1"/>
            <a:r>
              <a:rPr lang="en-US" dirty="0"/>
              <a:t>Use of header tags around search term</a:t>
            </a:r>
          </a:p>
          <a:p>
            <a:pPr lvl="1"/>
            <a:r>
              <a:rPr lang="en-US" dirty="0"/>
              <a:t>Presence of search term in anchor text leading to page </a:t>
            </a:r>
          </a:p>
          <a:p>
            <a:pPr lvl="1"/>
            <a:r>
              <a:rPr lang="en-US" u="sng" dirty="0">
                <a:hlinkClick r:id="rId2"/>
              </a:rPr>
              <a:t>PageRank</a:t>
            </a:r>
            <a:r>
              <a:rPr lang="en-US" dirty="0"/>
              <a:t> of a page</a:t>
            </a:r>
          </a:p>
          <a:p>
            <a:pPr lvl="1"/>
            <a:r>
              <a:rPr lang="en-US" dirty="0" err="1"/>
              <a:t>PageRank</a:t>
            </a:r>
            <a:r>
              <a:rPr lang="en-US" dirty="0"/>
              <a:t> / authority of an entire domain</a:t>
            </a:r>
          </a:p>
          <a:p>
            <a:pPr lvl="1"/>
            <a:r>
              <a:rPr lang="en-US" dirty="0"/>
              <a:t>Speed of web </a:t>
            </a:r>
            <a:r>
              <a:rPr lang="en-US" dirty="0" smtClean="0"/>
              <a:t>site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19586-B958-0D41-9996-A90024267298}" type="slidenum">
              <a:rPr lang="en-US" altLang="zh-CN"/>
              <a:pPr/>
              <a:t>32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There are 200 variables in google algorithm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200" dirty="0"/>
              <a:t>At </a:t>
            </a:r>
            <a:r>
              <a:rPr lang="en-US" sz="1200" dirty="0" err="1"/>
              <a:t>PubCon</a:t>
            </a:r>
            <a:r>
              <a:rPr lang="en-US" sz="1200" dirty="0"/>
              <a:t>, Matt </a:t>
            </a:r>
            <a:r>
              <a:rPr lang="en-US" sz="1200" dirty="0" err="1"/>
              <a:t>Cutts</a:t>
            </a:r>
            <a:r>
              <a:rPr lang="en-US" sz="1200" dirty="0"/>
              <a:t> mentioned that there were over 200 variables in the Google Algorithm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Domain </a:t>
            </a:r>
            <a:br>
              <a:rPr lang="en-US" sz="1200" dirty="0"/>
            </a:br>
            <a:r>
              <a:rPr lang="en-US" sz="1200" dirty="0"/>
              <a:t>- Age of Domain </a:t>
            </a:r>
            <a:br>
              <a:rPr lang="en-US" sz="1200" dirty="0"/>
            </a:br>
            <a:r>
              <a:rPr lang="en-US" sz="1200" dirty="0"/>
              <a:t>- History of domain </a:t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KWs</a:t>
            </a:r>
            <a:r>
              <a:rPr lang="en-US" sz="1200" dirty="0"/>
              <a:t> in domain name </a:t>
            </a:r>
            <a:br>
              <a:rPr lang="en-US" sz="1200" dirty="0"/>
            </a:br>
            <a:r>
              <a:rPr lang="en-US" sz="1200" dirty="0"/>
              <a:t>- Sub domain or root domain? </a:t>
            </a:r>
            <a:br>
              <a:rPr lang="en-US" sz="1200" dirty="0"/>
            </a:br>
            <a:r>
              <a:rPr lang="en-US" sz="1200" dirty="0"/>
              <a:t>- TLD of Domain </a:t>
            </a:r>
            <a:br>
              <a:rPr lang="en-US" sz="1200" dirty="0"/>
            </a:br>
            <a:r>
              <a:rPr lang="en-US" sz="1200" dirty="0"/>
              <a:t>- IP address of domain </a:t>
            </a:r>
            <a:br>
              <a:rPr lang="en-US" sz="1200" dirty="0"/>
            </a:br>
            <a:r>
              <a:rPr lang="en-US" sz="1200" dirty="0"/>
              <a:t>- Location of IP address / Server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Architecture </a:t>
            </a:r>
            <a:br>
              <a:rPr lang="en-US" sz="1200" dirty="0"/>
            </a:br>
            <a:r>
              <a:rPr lang="en-US" sz="1200" dirty="0"/>
              <a:t>- HTML structure </a:t>
            </a:r>
            <a:br>
              <a:rPr lang="en-US" sz="1200" dirty="0"/>
            </a:br>
            <a:r>
              <a:rPr lang="en-US" sz="1200" dirty="0"/>
              <a:t>- Use of Headers tags </a:t>
            </a:r>
            <a:br>
              <a:rPr lang="en-US" sz="1200" dirty="0"/>
            </a:br>
            <a:r>
              <a:rPr lang="en-US" sz="1200" dirty="0"/>
              <a:t>- URL path </a:t>
            </a:r>
            <a:br>
              <a:rPr lang="en-US" sz="1200" dirty="0"/>
            </a:br>
            <a:r>
              <a:rPr lang="en-US" sz="1200" dirty="0"/>
              <a:t>- Use of external CSS / JS files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Content </a:t>
            </a:r>
            <a:br>
              <a:rPr lang="en-US" sz="1200" dirty="0"/>
            </a:br>
            <a:r>
              <a:rPr lang="en-US" sz="1200" dirty="0"/>
              <a:t>- Keyword density of page </a:t>
            </a:r>
            <a:br>
              <a:rPr lang="en-US" sz="1200" dirty="0"/>
            </a:br>
            <a:r>
              <a:rPr lang="en-US" sz="1200" dirty="0"/>
              <a:t>- Keyword in Title Tag </a:t>
            </a:r>
            <a:br>
              <a:rPr lang="en-US" sz="1200" dirty="0"/>
            </a:br>
            <a:r>
              <a:rPr lang="en-US" sz="1200" dirty="0"/>
              <a:t>- Keyword in Meta Description (Not Meta Keywords) </a:t>
            </a:r>
            <a:br>
              <a:rPr lang="en-US" sz="1200" dirty="0"/>
            </a:br>
            <a:r>
              <a:rPr lang="en-US" sz="1200" dirty="0"/>
              <a:t>- Keyword in KW in header tags (H1, H2 etc) </a:t>
            </a:r>
            <a:br>
              <a:rPr lang="en-US" sz="1200" dirty="0"/>
            </a:br>
            <a:r>
              <a:rPr lang="en-US" sz="1200" dirty="0"/>
              <a:t>- Keyword in body text </a:t>
            </a:r>
            <a:br>
              <a:rPr lang="en-US" sz="1200" dirty="0"/>
            </a:br>
            <a:r>
              <a:rPr lang="en-US" sz="1200" dirty="0"/>
              <a:t>- Freshness of Content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Per Inbound Link </a:t>
            </a:r>
            <a:br>
              <a:rPr lang="en-US" sz="1200" dirty="0"/>
            </a:br>
            <a:r>
              <a:rPr lang="en-US" sz="1200" dirty="0"/>
              <a:t>- Quality of </a:t>
            </a:r>
            <a:r>
              <a:rPr lang="en-US" sz="1200" dirty="0" smtClean="0"/>
              <a:t>website/page </a:t>
            </a:r>
            <a:r>
              <a:rPr lang="en-US" sz="1200" dirty="0"/>
              <a:t>linking in</a:t>
            </a:r>
            <a:r>
              <a:rPr lang="en-US" sz="1200" dirty="0" smtClean="0"/>
              <a:t> </a:t>
            </a:r>
            <a:br>
              <a:rPr lang="en-US" sz="1200" dirty="0" smtClean="0"/>
            </a:br>
            <a:r>
              <a:rPr lang="en-US" sz="1200" dirty="0"/>
              <a:t>- Age of website</a:t>
            </a:r>
            <a:r>
              <a:rPr lang="en-US" sz="1200" dirty="0" smtClean="0"/>
              <a:t> /page</a:t>
            </a:r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/>
              <a:t>- Relevancy of page’s content </a:t>
            </a:r>
            <a:br>
              <a:rPr lang="en-US" sz="1200" dirty="0"/>
            </a:br>
            <a:r>
              <a:rPr lang="en-US" sz="1200" dirty="0"/>
              <a:t>- Location of link (Footer, Navigation, Body text) </a:t>
            </a:r>
            <a:br>
              <a:rPr lang="en-US" sz="1200" dirty="0"/>
            </a:br>
            <a:r>
              <a:rPr lang="en-US" sz="1200" dirty="0"/>
              <a:t>- Anchor text if link </a:t>
            </a:r>
            <a:br>
              <a:rPr lang="en-US" sz="1200" dirty="0"/>
            </a:br>
            <a:r>
              <a:rPr lang="en-US" sz="1200" dirty="0"/>
              <a:t>- Title attribute of link </a:t>
            </a:r>
            <a:br>
              <a:rPr lang="en-US" sz="1200" dirty="0"/>
            </a:br>
            <a:r>
              <a:rPr lang="en-US" sz="1200" dirty="0"/>
              <a:t>- Alt tag of images linking </a:t>
            </a:r>
            <a:br>
              <a:rPr lang="en-US" sz="1200" dirty="0"/>
            </a:br>
            <a:r>
              <a:rPr lang="en-US" sz="1200" dirty="0"/>
              <a:t>- Country specific TLD domain </a:t>
            </a:r>
            <a:br>
              <a:rPr lang="en-US" sz="1200" dirty="0"/>
            </a:br>
            <a:r>
              <a:rPr lang="en-US" sz="1200" dirty="0"/>
              <a:t>- Authority TLD (.</a:t>
            </a:r>
            <a:r>
              <a:rPr lang="en-US" sz="1200" dirty="0" err="1"/>
              <a:t>edu</a:t>
            </a:r>
            <a:r>
              <a:rPr lang="en-US" sz="1200" dirty="0"/>
              <a:t>, .</a:t>
            </a:r>
            <a:r>
              <a:rPr lang="en-US" sz="1200" dirty="0" err="1"/>
              <a:t>gov</a:t>
            </a:r>
            <a:r>
              <a:rPr lang="en-US" sz="1200" dirty="0"/>
              <a:t>) </a:t>
            </a:r>
            <a:br>
              <a:rPr lang="en-US" sz="1200" dirty="0"/>
            </a:br>
            <a:r>
              <a:rPr lang="en-US" sz="1200" dirty="0"/>
              <a:t>- Location of server </a:t>
            </a:r>
            <a:br>
              <a:rPr lang="en-US" sz="1200" dirty="0"/>
            </a:br>
            <a:r>
              <a:rPr lang="en-US" sz="1200" dirty="0"/>
              <a:t>- Authority Link (CNN, BBC, etc)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90600"/>
            <a:ext cx="4267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200" dirty="0"/>
              <a:t>Cluster of Links </a:t>
            </a:r>
            <a:br>
              <a:rPr lang="en-US" sz="1200" dirty="0"/>
            </a:br>
            <a:r>
              <a:rPr lang="en-US" sz="1200" dirty="0"/>
              <a:t>- Uniqueness of Class C address.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Internal Cross Linking </a:t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smtClean="0"/>
              <a:t>No. </a:t>
            </a:r>
            <a:r>
              <a:rPr lang="en-US" sz="1200" dirty="0"/>
              <a:t>of internal links to page </a:t>
            </a:r>
            <a:br>
              <a:rPr lang="en-US" sz="1200" dirty="0"/>
            </a:br>
            <a:r>
              <a:rPr lang="en-US" sz="1200" dirty="0"/>
              <a:t>- Location of link on page </a:t>
            </a:r>
            <a:br>
              <a:rPr lang="en-US" sz="1200" dirty="0"/>
            </a:br>
            <a:r>
              <a:rPr lang="en-US" sz="1200" dirty="0"/>
              <a:t>- Anchor text of FIRST text link (Bruce Clay’s point at </a:t>
            </a:r>
            <a:r>
              <a:rPr lang="en-US" sz="1200" dirty="0" err="1"/>
              <a:t>PubCon</a:t>
            </a:r>
            <a:r>
              <a:rPr lang="en-US" sz="12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Penalties </a:t>
            </a:r>
            <a:br>
              <a:rPr lang="en-US" sz="1200" dirty="0"/>
            </a:br>
            <a:r>
              <a:rPr lang="en-US" sz="1200" dirty="0"/>
              <a:t>- Over </a:t>
            </a:r>
            <a:r>
              <a:rPr lang="en-US" sz="1200" dirty="0" err="1"/>
              <a:t>Optimisation</a:t>
            </a:r>
            <a:r>
              <a:rPr lang="en-US" sz="1200" dirty="0"/>
              <a:t> </a:t>
            </a:r>
            <a:br>
              <a:rPr lang="en-US" sz="1200" dirty="0"/>
            </a:br>
            <a:r>
              <a:rPr lang="en-US" sz="1200" dirty="0"/>
              <a:t>- Purchasing Links </a:t>
            </a:r>
            <a:br>
              <a:rPr lang="en-US" sz="1200" dirty="0"/>
            </a:br>
            <a:r>
              <a:rPr lang="en-US" sz="1200" dirty="0"/>
              <a:t>- Selling Links </a:t>
            </a:r>
            <a:br>
              <a:rPr lang="en-US" sz="1200" dirty="0"/>
            </a:br>
            <a:r>
              <a:rPr lang="en-US" sz="1200" dirty="0"/>
              <a:t>- Comment Spamming </a:t>
            </a:r>
            <a:br>
              <a:rPr lang="en-US" sz="1200" dirty="0"/>
            </a:br>
            <a:r>
              <a:rPr lang="en-US" sz="1200" dirty="0"/>
              <a:t>- Cloaking </a:t>
            </a:r>
            <a:br>
              <a:rPr lang="en-US" sz="1200" dirty="0"/>
            </a:br>
            <a:r>
              <a:rPr lang="en-US" sz="1200" dirty="0"/>
              <a:t>- Hidden Text </a:t>
            </a:r>
            <a:br>
              <a:rPr lang="en-US" sz="1200" dirty="0"/>
            </a:br>
            <a:r>
              <a:rPr lang="en-US" sz="1200" dirty="0"/>
              <a:t>- Duplicate Content </a:t>
            </a:r>
            <a:br>
              <a:rPr lang="en-US" sz="1200" dirty="0"/>
            </a:br>
            <a:r>
              <a:rPr lang="en-US" sz="1200" dirty="0"/>
              <a:t>- Keyword stuffing </a:t>
            </a:r>
            <a:br>
              <a:rPr lang="en-US" sz="1200" dirty="0"/>
            </a:br>
            <a:r>
              <a:rPr lang="en-US" sz="1200" dirty="0"/>
              <a:t>- Manual penalties </a:t>
            </a:r>
            <a:br>
              <a:rPr lang="en-US" sz="1200" dirty="0"/>
            </a:br>
            <a:r>
              <a:rPr lang="en-US" sz="1200" dirty="0"/>
              <a:t>- Sandbox effect (Probably the same as age of domain)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Miscellaneous </a:t>
            </a:r>
            <a:br>
              <a:rPr lang="en-US" sz="1200" dirty="0"/>
            </a:br>
            <a:r>
              <a:rPr lang="en-US" sz="1200" dirty="0"/>
              <a:t>- JavaScript Links </a:t>
            </a:r>
            <a:br>
              <a:rPr lang="en-US" sz="1200" dirty="0"/>
            </a:br>
            <a:r>
              <a:rPr lang="en-US" sz="1200" dirty="0"/>
              <a:t>- No Follow Links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Pending </a:t>
            </a:r>
            <a:br>
              <a:rPr lang="en-US" sz="1200" dirty="0"/>
            </a:br>
            <a:r>
              <a:rPr lang="en-US" sz="1200" dirty="0"/>
              <a:t>- Performance / Load of a website </a:t>
            </a:r>
            <a:br>
              <a:rPr lang="en-US" sz="1200" dirty="0"/>
            </a:br>
            <a:r>
              <a:rPr lang="en-US" sz="1200" dirty="0"/>
              <a:t>- Speed of JS</a:t>
            </a:r>
          </a:p>
          <a:p>
            <a:pPr>
              <a:lnSpc>
                <a:spcPct val="80000"/>
              </a:lnSpc>
            </a:pPr>
            <a:r>
              <a:rPr lang="en-US" sz="1200" dirty="0"/>
              <a:t>Misconceptions </a:t>
            </a:r>
            <a:br>
              <a:rPr lang="en-US" sz="1200" dirty="0"/>
            </a:br>
            <a:r>
              <a:rPr lang="en-US" sz="1200" dirty="0"/>
              <a:t>- XML Sitemap (Aids the crawler but doesn’t help rankings) </a:t>
            </a:r>
            <a:br>
              <a:rPr lang="en-US" sz="1200" dirty="0"/>
            </a:br>
            <a:r>
              <a:rPr lang="en-US" sz="1200" dirty="0"/>
              <a:t>- </a:t>
            </a:r>
            <a:r>
              <a:rPr lang="en-US" sz="1200" dirty="0" err="1"/>
              <a:t>PageRank</a:t>
            </a:r>
            <a:r>
              <a:rPr lang="en-US" sz="1200" dirty="0"/>
              <a:t> (General Indicator of page’s performance) </a:t>
            </a:r>
          </a:p>
          <a:p>
            <a:pPr>
              <a:lnSpc>
                <a:spcPct val="80000"/>
              </a:lnSpc>
            </a:pP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1472F4D-D2DF-A04F-A3AD-8299FD9B5B53}" type="slidenum">
              <a:rPr lang="en-US" altLang="zh-CN"/>
              <a:pPr/>
              <a:t>33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Web search, SEO, Spam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sz="2000"/>
              <a:t>Slides adapted from </a:t>
            </a:r>
          </a:p>
          <a:p>
            <a:pPr marL="233363" lvl="1" indent="211138"/>
            <a:r>
              <a:rPr lang="en-US" sz="1800"/>
              <a:t>Information Retrieval and Web Search,  Stanford University, Christopher Manning and Prabhakar Raghavan</a:t>
            </a:r>
          </a:p>
          <a:p>
            <a:pPr marL="233363" lvl="1" indent="211138"/>
            <a:r>
              <a:rPr lang="en-US" sz="1800"/>
              <a:t>CS345A, Winter 2009: Data Mining. Stanford University, Anand Rajaraman, Jeffrey D. Ullman</a:t>
            </a:r>
          </a:p>
          <a:p>
            <a:pPr marL="233363" lvl="1" indent="211138"/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09169-76B0-4E4C-AD1E-335DE3F5248F}" type="slidenum">
              <a:rPr lang="en-US" altLang="zh-CN"/>
              <a:pPr/>
              <a:t>34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305800" cy="457200"/>
          </a:xfrm>
        </p:spPr>
        <p:txBody>
          <a:bodyPr/>
          <a:lstStyle/>
          <a:p>
            <a:r>
              <a:rPr lang="en-US" sz="2600" dirty="0" smtClean="0"/>
              <a:t>Spam (SEO)</a:t>
            </a:r>
            <a:endParaRPr lang="en-US" sz="2600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Spamming = any deliberate action solely in order to boost a web page’s position in search engine results, incommensurate with page’s real value</a:t>
            </a:r>
          </a:p>
          <a:p>
            <a:r>
              <a:rPr lang="en-US" dirty="0"/>
              <a:t>Spam = web pages that are the result of spamming</a:t>
            </a:r>
          </a:p>
          <a:p>
            <a:r>
              <a:rPr lang="en-US" dirty="0"/>
              <a:t>This is a very broad definition</a:t>
            </a:r>
          </a:p>
          <a:p>
            <a:r>
              <a:rPr lang="en-US" dirty="0"/>
              <a:t>SEO (search engine optimization) industry might disagree!</a:t>
            </a:r>
          </a:p>
          <a:p>
            <a:r>
              <a:rPr lang="en-US" dirty="0"/>
              <a:t>Approximately 10-15% of web pages are </a:t>
            </a:r>
            <a:r>
              <a:rPr lang="en-US" dirty="0" smtClean="0"/>
              <a:t>spam</a:t>
            </a:r>
          </a:p>
          <a:p>
            <a:endParaRPr lang="en-US" dirty="0" smtClean="0"/>
          </a:p>
          <a:p>
            <a:r>
              <a:rPr lang="en-US" dirty="0" smtClean="0"/>
              <a:t>Spamming also happens in online social networks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D5538-3609-F14F-A32B-5598ABB0601B}" type="slidenum">
              <a:rPr lang="en-US" altLang="zh-CN"/>
              <a:pPr/>
              <a:t>35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 for SEO and/or SPAM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 have a page that will generate lots of revenue for you if people visit it.</a:t>
            </a:r>
          </a:p>
          <a:p>
            <a:pPr lvl="1"/>
            <a:r>
              <a:rPr lang="en-US"/>
              <a:t>Commercial, political, religious, lobbies</a:t>
            </a:r>
          </a:p>
          <a:p>
            <a:r>
              <a:rPr lang="en-US"/>
              <a:t>Therefore, you would like to direct visitors to this page.</a:t>
            </a:r>
          </a:p>
          <a:p>
            <a:r>
              <a:rPr lang="en-US"/>
              <a:t>One way of doing this: get your page ranked highly in search results.</a:t>
            </a:r>
          </a:p>
          <a:p>
            <a:r>
              <a:rPr lang="en-US"/>
              <a:t>How can I get my page ranked highly?</a:t>
            </a:r>
          </a:p>
          <a:p>
            <a:pPr lvl="1"/>
            <a:r>
              <a:rPr lang="en-US"/>
              <a:t>Contractors (Search Engine Optimizers) for lobbies, companies</a:t>
            </a:r>
          </a:p>
          <a:p>
            <a:pPr lvl="1"/>
            <a:r>
              <a:rPr lang="en-US"/>
              <a:t>Web masters</a:t>
            </a:r>
          </a:p>
          <a:p>
            <a:pPr lvl="1"/>
            <a:r>
              <a:rPr lang="en-US"/>
              <a:t>Hosting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E66B3-DDBB-5949-BC56-3EE11FD79940}" type="slidenum">
              <a:rPr lang="en-US" altLang="zh-CN"/>
              <a:pPr/>
              <a:t>36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Spamming techs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Boosting techniques</a:t>
            </a:r>
          </a:p>
          <a:p>
            <a:pPr lvl="1"/>
            <a:r>
              <a:rPr lang="en-US" dirty="0"/>
              <a:t>Techniques for achieving high relevance/importance for a web page</a:t>
            </a:r>
          </a:p>
          <a:p>
            <a:pPr lvl="1"/>
            <a:r>
              <a:rPr lang="en-US" dirty="0"/>
              <a:t>Term (content) spamming</a:t>
            </a:r>
          </a:p>
          <a:p>
            <a:pPr lvl="2"/>
            <a:r>
              <a:rPr lang="en-US" dirty="0"/>
              <a:t>Manipulating the text of web pages in order to appear relevant to queries</a:t>
            </a:r>
          </a:p>
          <a:p>
            <a:pPr lvl="1"/>
            <a:r>
              <a:rPr lang="en-US" dirty="0"/>
              <a:t>Link spamming</a:t>
            </a:r>
          </a:p>
          <a:p>
            <a:pPr lvl="2"/>
            <a:r>
              <a:rPr lang="en-US" dirty="0"/>
              <a:t>Creating link structures that boost page rank or hubs and authorities scores</a:t>
            </a:r>
          </a:p>
          <a:p>
            <a:r>
              <a:rPr lang="en-US" dirty="0"/>
              <a:t> Hiding techniques</a:t>
            </a:r>
          </a:p>
          <a:p>
            <a:pPr lvl="1"/>
            <a:r>
              <a:rPr lang="en-US" dirty="0"/>
              <a:t>Techniques to hide the use of boosting </a:t>
            </a:r>
          </a:p>
          <a:p>
            <a:pPr lvl="2"/>
            <a:r>
              <a:rPr lang="en-US" dirty="0"/>
              <a:t>From humans and web crawlers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97B7-B35D-0444-B346-601B6BF9B4B0}" type="slidenum">
              <a:rPr lang="en-US" altLang="zh-CN"/>
              <a:pPr/>
              <a:t>37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Term Spamming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Repetition </a:t>
            </a:r>
          </a:p>
          <a:p>
            <a:pPr lvl="1"/>
            <a:r>
              <a:rPr lang="en-US" sz="1800" dirty="0"/>
              <a:t>of one or a few specific terms</a:t>
            </a:r>
          </a:p>
          <a:p>
            <a:pPr lvl="1"/>
            <a:r>
              <a:rPr lang="en-US" sz="1800" dirty="0"/>
              <a:t>Goal is to subvert </a:t>
            </a:r>
            <a:r>
              <a:rPr lang="en-US" sz="1800" dirty="0" smtClean="0"/>
              <a:t>TF/IDF </a:t>
            </a:r>
            <a:r>
              <a:rPr lang="en-US" sz="1800" dirty="0"/>
              <a:t>ranking schemes, so that the ranking is increased</a:t>
            </a:r>
          </a:p>
          <a:p>
            <a:pPr lvl="1"/>
            <a:r>
              <a:rPr lang="en-US" sz="1800" dirty="0"/>
              <a:t>First generation engines relied heavily on </a:t>
            </a:r>
            <a:r>
              <a:rPr lang="en-US" sz="1800" i="1" dirty="0" err="1"/>
              <a:t>tf/idf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e.g. The top-ranked pages for the query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maui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resort</a:t>
            </a:r>
            <a:r>
              <a:rPr lang="en-US" sz="1800" dirty="0"/>
              <a:t> were the ones containing the most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maui</a:t>
            </a:r>
            <a:r>
              <a:rPr lang="en-US" sz="1800" dirty="0" err="1">
                <a:latin typeface="Courier New" charset="0"/>
                <a:ea typeface="Courier New" charset="0"/>
                <a:cs typeface="Courier New" charset="0"/>
              </a:rPr>
              <a:t>’</a:t>
            </a:r>
            <a:r>
              <a:rPr lang="en-US" sz="1800" dirty="0" err="1">
                <a:ea typeface="Courier New" charset="0"/>
                <a:cs typeface="Courier New" charset="0"/>
              </a:rPr>
              <a:t>s</a:t>
            </a:r>
            <a:r>
              <a:rPr lang="en-US" sz="1800" dirty="0"/>
              <a:t> and 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resort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’</a:t>
            </a:r>
            <a:r>
              <a:rPr lang="en-US" sz="1800" dirty="0">
                <a:ea typeface="Courier New" charset="0"/>
                <a:cs typeface="Courier New" charset="0"/>
              </a:rPr>
              <a:t>s</a:t>
            </a:r>
          </a:p>
          <a:p>
            <a:pPr lvl="1"/>
            <a:r>
              <a:rPr lang="en-US" sz="1800" dirty="0"/>
              <a:t>Often, the repetitions would be in the same color as the background of the web page</a:t>
            </a:r>
          </a:p>
          <a:p>
            <a:pPr lvl="2"/>
            <a:r>
              <a:rPr lang="en-US" sz="1600" dirty="0"/>
              <a:t>Repeated terms got indexed by crawlers</a:t>
            </a:r>
          </a:p>
          <a:p>
            <a:pPr lvl="2"/>
            <a:r>
              <a:rPr lang="en-US" sz="1600" dirty="0"/>
              <a:t>But not visible to humans on browsers</a:t>
            </a:r>
          </a:p>
          <a:p>
            <a:r>
              <a:rPr lang="en-US" sz="2000" dirty="0"/>
              <a:t> Dumping</a:t>
            </a:r>
          </a:p>
          <a:p>
            <a:pPr lvl="1"/>
            <a:r>
              <a:rPr lang="en-US" sz="1800" dirty="0"/>
              <a:t>of a large number of unrelated terms</a:t>
            </a:r>
          </a:p>
          <a:p>
            <a:pPr lvl="1"/>
            <a:r>
              <a:rPr lang="en-US" sz="1800" dirty="0"/>
              <a:t>e.g., copy entire dictionaries, so that the page is matched no matter what is the query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3891E-52EA-B34F-82C7-F3890DAC3BED}" type="slidenum">
              <a:rPr lang="en-US" altLang="zh-CN"/>
              <a:pPr/>
              <a:t>38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Term spam target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Body of web page</a:t>
            </a:r>
          </a:p>
          <a:p>
            <a:r>
              <a:rPr lang="en-US"/>
              <a:t> Title</a:t>
            </a:r>
          </a:p>
          <a:p>
            <a:r>
              <a:rPr lang="en-US"/>
              <a:t> URL</a:t>
            </a:r>
          </a:p>
          <a:p>
            <a:r>
              <a:rPr lang="en-US"/>
              <a:t> HTML meta tags</a:t>
            </a:r>
          </a:p>
          <a:p>
            <a:r>
              <a:rPr lang="en-US"/>
              <a:t> Anchor text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E65CC-AC1E-E34C-87DA-08249EF57E60}" type="slidenum">
              <a:rPr lang="en-US" altLang="zh-CN"/>
              <a:pPr/>
              <a:t>39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Link spam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dirty="0"/>
              <a:t>Three kinds of web pages from a spammer’s point of view</a:t>
            </a:r>
          </a:p>
          <a:p>
            <a:pPr lvl="1"/>
            <a:r>
              <a:rPr lang="en-US" sz="1800" dirty="0"/>
              <a:t>Inaccessible pages</a:t>
            </a:r>
          </a:p>
          <a:p>
            <a:pPr lvl="1"/>
            <a:r>
              <a:rPr lang="en-US" sz="1800" dirty="0"/>
              <a:t>Accessible pages</a:t>
            </a:r>
          </a:p>
          <a:p>
            <a:pPr lvl="2"/>
            <a:r>
              <a:rPr lang="en-US" sz="1600" dirty="0"/>
              <a:t>e.g., web log comments pages</a:t>
            </a:r>
          </a:p>
          <a:p>
            <a:pPr lvl="2"/>
            <a:r>
              <a:rPr lang="en-US" sz="1600" dirty="0"/>
              <a:t>spammer can post links to his pages</a:t>
            </a:r>
          </a:p>
          <a:p>
            <a:pPr lvl="1"/>
            <a:r>
              <a:rPr lang="en-US" sz="1800" dirty="0"/>
              <a:t> Own pages</a:t>
            </a:r>
          </a:p>
          <a:p>
            <a:pPr lvl="2"/>
            <a:r>
              <a:rPr lang="en-US" sz="1600" dirty="0"/>
              <a:t> Completely controlled by spammer</a:t>
            </a:r>
          </a:p>
          <a:p>
            <a:r>
              <a:rPr lang="en-US" sz="2000" dirty="0"/>
              <a:t> May span multiple domain names</a:t>
            </a:r>
          </a:p>
          <a:p>
            <a:endParaRPr lang="en-US" sz="2000" dirty="0"/>
          </a:p>
        </p:txBody>
      </p:sp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33400"/>
            <a:ext cx="43624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Content Placeholder 9" descr="www_viz_10000_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-79980" r="-79980"/>
              <a:stretch>
                <a:fillRect/>
              </a:stretch>
            </p:blipFill>
          </mc:Choice>
          <mc:Fallback>
            <p:blipFill>
              <a:blip r:embed="rId4"/>
              <a:srcRect l="-79980" r="-79980"/>
              <a:stretch>
                <a:fillRect/>
              </a:stretch>
            </p:blipFill>
          </mc:Fallback>
        </mc:AlternateContent>
        <p:spPr bwMode="auto">
          <a:xfrm>
            <a:off x="4572000" y="3581400"/>
            <a:ext cx="3429000" cy="318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by in-links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importance of a page can not be decided only by the internal features of the page </a:t>
            </a:r>
          </a:p>
          <a:p>
            <a:r>
              <a:rPr lang="en-US" dirty="0" smtClean="0"/>
              <a:t>The ‘quality’ can be judged from links pointing to the page</a:t>
            </a:r>
          </a:p>
          <a:p>
            <a:r>
              <a:rPr lang="en-US" dirty="0" smtClean="0"/>
              <a:t>Link is an implicit endorsement </a:t>
            </a:r>
          </a:p>
          <a:p>
            <a:r>
              <a:rPr lang="en-US" dirty="0" smtClean="0"/>
              <a:t>Link may convey different meanings</a:t>
            </a:r>
          </a:p>
          <a:p>
            <a:pPr lvl="1"/>
            <a:r>
              <a:rPr lang="en-US" dirty="0" smtClean="0"/>
              <a:t>May be criticism, paid ad</a:t>
            </a:r>
          </a:p>
          <a:p>
            <a:pPr lvl="1"/>
            <a:r>
              <a:rPr lang="en-US" dirty="0" smtClean="0"/>
              <a:t>In aggregate, it is a collective endorsement.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8D531-8E9C-734C-BEAA-56058B921DCA}" type="slidenum">
              <a:rPr lang="en-US" altLang="zh-CN" smtClean="0"/>
              <a:pPr/>
              <a:t>4</a:t>
            </a:fld>
            <a:r>
              <a:rPr lang="en-US" altLang="zh-CN" smtClean="0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1D09-2404-F741-B03A-3B4B5F954F99}" type="slidenum">
              <a:rPr lang="en-US" altLang="zh-CN"/>
              <a:pPr/>
              <a:t>40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Link farm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Create lots of links pointing to the page you want to promote</a:t>
            </a:r>
          </a:p>
          <a:p>
            <a:r>
              <a:rPr lang="en-US"/>
              <a:t>Put these links on pages with high (or at least non-zero) PageRank</a:t>
            </a:r>
          </a:p>
          <a:p>
            <a:pPr lvl="1"/>
            <a:r>
              <a:rPr lang="en-US"/>
              <a:t>Newly registered domains (domain flooding)</a:t>
            </a:r>
          </a:p>
          <a:p>
            <a:pPr lvl="1"/>
            <a:r>
              <a:rPr lang="en-US"/>
              <a:t>A set of pages that all point to each other to boost each other’s PageRank (mutual admiration society)</a:t>
            </a:r>
          </a:p>
          <a:p>
            <a:pPr lvl="1"/>
            <a:r>
              <a:rPr lang="en-US"/>
              <a:t>Pay somebody to put your link on their highly ranked page </a:t>
            </a:r>
          </a:p>
          <a:p>
            <a:pPr lvl="1"/>
            <a:r>
              <a:rPr lang="en-US"/>
              <a:t>Leave comments that include the link on blogs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AD560-D456-2E4B-8F6A-BD5BA2DE7CC4}" type="slidenum">
              <a:rPr lang="en-US" altLang="zh-CN"/>
              <a:pPr/>
              <a:t>41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Hiding techniques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Content hiding</a:t>
            </a:r>
          </a:p>
          <a:p>
            <a:pPr lvl="1"/>
            <a:r>
              <a:rPr lang="en-US" sz="1800"/>
              <a:t>Use same color for text and page background</a:t>
            </a:r>
          </a:p>
          <a:p>
            <a:pPr lvl="1"/>
            <a:r>
              <a:rPr lang="en-US" sz="1800"/>
              <a:t>Stylesheet tricks</a:t>
            </a:r>
          </a:p>
          <a:p>
            <a:pPr lvl="1"/>
            <a:r>
              <a:rPr lang="en-US" sz="1800"/>
              <a:t>… </a:t>
            </a:r>
          </a:p>
          <a:p>
            <a:pPr lvl="1">
              <a:buFont typeface="Arial" charset="0"/>
              <a:buNone/>
            </a:pPr>
            <a:endParaRPr lang="en-US" sz="1800"/>
          </a:p>
          <a:p>
            <a:r>
              <a:rPr lang="en-US" sz="2000"/>
              <a:t> Cloaking</a:t>
            </a:r>
          </a:p>
          <a:p>
            <a:pPr lvl="1"/>
            <a:r>
              <a:rPr lang="en-US" sz="1800"/>
              <a:t>Return different page to crawlers and browsers</a:t>
            </a:r>
          </a:p>
          <a:p>
            <a:pPr lvl="1"/>
            <a:r>
              <a:rPr lang="en-US" sz="1800"/>
              <a:t>Serve fake content to search engine spider</a:t>
            </a:r>
          </a:p>
          <a:p>
            <a:pPr lvl="1"/>
            <a:r>
              <a:rPr lang="en-US" sz="1800"/>
              <a:t>DNS cloaking: Switch IP address. Impersonate</a:t>
            </a:r>
            <a:r>
              <a:rPr lang="en-US" sz="1600"/>
              <a:t> </a:t>
            </a:r>
          </a:p>
          <a:p>
            <a:pPr lvl="1"/>
            <a:endParaRPr lang="en-US" sz="1800"/>
          </a:p>
          <a:p>
            <a:endParaRPr lang="en-US" sz="2000"/>
          </a:p>
        </p:txBody>
      </p:sp>
      <p:sp>
        <p:nvSpPr>
          <p:cNvPr id="15667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000"/>
          </a:p>
        </p:txBody>
      </p:sp>
      <p:grpSp>
        <p:nvGrpSpPr>
          <p:cNvPr id="156677" name="Group 4"/>
          <p:cNvGrpSpPr>
            <a:grpSpLocks/>
          </p:cNvGrpSpPr>
          <p:nvPr/>
        </p:nvGrpSpPr>
        <p:grpSpPr bwMode="auto">
          <a:xfrm>
            <a:off x="5257800" y="1905000"/>
            <a:ext cx="3657600" cy="2438400"/>
            <a:chOff x="3456" y="672"/>
            <a:chExt cx="2304" cy="1536"/>
          </a:xfrm>
        </p:grpSpPr>
        <p:sp>
          <p:nvSpPr>
            <p:cNvPr id="156678" name="Rectangle 5"/>
            <p:cNvSpPr>
              <a:spLocks noChangeArrowheads="1"/>
            </p:cNvSpPr>
            <p:nvPr/>
          </p:nvSpPr>
          <p:spPr bwMode="auto">
            <a:xfrm>
              <a:off x="3456" y="672"/>
              <a:ext cx="2304" cy="1536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 sz="2400"/>
            </a:p>
          </p:txBody>
        </p:sp>
        <p:grpSp>
          <p:nvGrpSpPr>
            <p:cNvPr id="156679" name="Group 6"/>
            <p:cNvGrpSpPr>
              <a:grpSpLocks/>
            </p:cNvGrpSpPr>
            <p:nvPr/>
          </p:nvGrpSpPr>
          <p:grpSpPr bwMode="auto">
            <a:xfrm>
              <a:off x="3548" y="722"/>
              <a:ext cx="2116" cy="1387"/>
              <a:chOff x="3548" y="722"/>
              <a:chExt cx="2116" cy="1387"/>
            </a:xfrm>
          </p:grpSpPr>
          <p:sp>
            <p:nvSpPr>
              <p:cNvPr id="156680" name="Line 7"/>
              <p:cNvSpPr>
                <a:spLocks noChangeShapeType="1"/>
              </p:cNvSpPr>
              <p:nvPr/>
            </p:nvSpPr>
            <p:spPr bwMode="auto">
              <a:xfrm>
                <a:off x="3548" y="1416"/>
                <a:ext cx="6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81" name="Oval 8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960" cy="57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1600">
                    <a:latin typeface="Times New Roman" charset="0"/>
                  </a:rPr>
                  <a:t>Is this a Search</a:t>
                </a:r>
              </a:p>
              <a:p>
                <a:r>
                  <a:rPr lang="en-US" sz="1600">
                    <a:latin typeface="Times New Roman" charset="0"/>
                  </a:rPr>
                  <a:t>Engine spider?</a:t>
                </a:r>
              </a:p>
            </p:txBody>
          </p:sp>
          <p:sp>
            <p:nvSpPr>
              <p:cNvPr id="156682" name="Line 9"/>
              <p:cNvSpPr>
                <a:spLocks noChangeShapeType="1"/>
              </p:cNvSpPr>
              <p:nvPr/>
            </p:nvSpPr>
            <p:spPr bwMode="auto">
              <a:xfrm flipV="1">
                <a:off x="4656" y="1008"/>
                <a:ext cx="563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83" name="Line 10"/>
              <p:cNvSpPr>
                <a:spLocks noChangeShapeType="1"/>
              </p:cNvSpPr>
              <p:nvPr/>
            </p:nvSpPr>
            <p:spPr bwMode="auto">
              <a:xfrm>
                <a:off x="4614" y="1579"/>
                <a:ext cx="633" cy="2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84" name="Text Box 11"/>
              <p:cNvSpPr txBox="1">
                <a:spLocks noChangeArrowheads="1"/>
              </p:cNvSpPr>
              <p:nvPr/>
            </p:nvSpPr>
            <p:spPr bwMode="auto">
              <a:xfrm>
                <a:off x="4841" y="920"/>
                <a:ext cx="226" cy="2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600">
                    <a:latin typeface="Times New Roman" charset="0"/>
                  </a:rPr>
                  <a:t>Y</a:t>
                </a:r>
              </a:p>
            </p:txBody>
          </p:sp>
          <p:sp>
            <p:nvSpPr>
              <p:cNvPr id="156685" name="Text Box 12"/>
              <p:cNvSpPr txBox="1">
                <a:spLocks noChangeArrowheads="1"/>
              </p:cNvSpPr>
              <p:nvPr/>
            </p:nvSpPr>
            <p:spPr bwMode="auto">
              <a:xfrm>
                <a:off x="4848" y="1680"/>
                <a:ext cx="192" cy="2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Times New Roman" charset="0"/>
                  </a:rPr>
                  <a:t>N</a:t>
                </a:r>
              </a:p>
            </p:txBody>
          </p:sp>
          <p:sp>
            <p:nvSpPr>
              <p:cNvPr id="156686" name="AutoShape 13"/>
              <p:cNvSpPr>
                <a:spLocks noChangeArrowheads="1"/>
              </p:cNvSpPr>
              <p:nvPr/>
            </p:nvSpPr>
            <p:spPr bwMode="auto">
              <a:xfrm>
                <a:off x="5276" y="722"/>
                <a:ext cx="388" cy="48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1600">
                    <a:latin typeface="Times New Roman" charset="0"/>
                  </a:rPr>
                  <a:t>SPAM</a:t>
                </a:r>
              </a:p>
            </p:txBody>
          </p:sp>
          <p:sp>
            <p:nvSpPr>
              <p:cNvPr id="156687" name="AutoShape 14"/>
              <p:cNvSpPr>
                <a:spLocks noChangeArrowheads="1"/>
              </p:cNvSpPr>
              <p:nvPr/>
            </p:nvSpPr>
            <p:spPr bwMode="auto">
              <a:xfrm>
                <a:off x="5276" y="1620"/>
                <a:ext cx="346" cy="489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r>
                  <a:rPr lang="en-US" sz="1600">
                    <a:latin typeface="Times New Roman" charset="0"/>
                  </a:rPr>
                  <a:t>Real</a:t>
                </a:r>
              </a:p>
              <a:p>
                <a:r>
                  <a:rPr lang="en-US" sz="1600">
                    <a:latin typeface="Times New Roman" charset="0"/>
                  </a:rPr>
                  <a:t>Doc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F6D27-BE48-BC4C-BA56-CB9C74F6D28B}" type="slidenum">
              <a:rPr lang="en-US" altLang="zh-CN"/>
              <a:pPr/>
              <a:t>42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Detecting spam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Term spamming</a:t>
            </a:r>
          </a:p>
          <a:p>
            <a:pPr lvl="1"/>
            <a:r>
              <a:rPr lang="en-US"/>
              <a:t>Analyze text using statistical methods e.g.,Naïve Bayes classifiers</a:t>
            </a:r>
          </a:p>
          <a:p>
            <a:pPr lvl="1"/>
            <a:r>
              <a:rPr lang="en-US"/>
              <a:t>Similar to email spam filtering</a:t>
            </a:r>
          </a:p>
          <a:p>
            <a:pPr lvl="1"/>
            <a:r>
              <a:rPr lang="en-US"/>
              <a:t>Also useful: detecting approximate duplicate pages</a:t>
            </a:r>
          </a:p>
          <a:p>
            <a:r>
              <a:rPr lang="en-US"/>
              <a:t> Link spamming</a:t>
            </a:r>
          </a:p>
          <a:p>
            <a:pPr lvl="1"/>
            <a:r>
              <a:rPr lang="en-US"/>
              <a:t> Open research area</a:t>
            </a:r>
          </a:p>
          <a:p>
            <a:pPr lvl="1"/>
            <a:r>
              <a:rPr lang="en-US"/>
              <a:t> One approach: TrustRank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14F6C-D250-C645-A1D0-D140318F6DE7}" type="slidenum">
              <a:rPr lang="en-US" altLang="zh-CN"/>
              <a:pPr/>
              <a:t>43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r>
              <a:rPr lang="en-US" sz="2600"/>
              <a:t>The war against spam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1813" y="1144588"/>
            <a:ext cx="4002087" cy="4795837"/>
          </a:xfrm>
        </p:spPr>
        <p:txBody>
          <a:bodyPr/>
          <a:lstStyle/>
          <a:p>
            <a:r>
              <a:rPr lang="en-US" sz="2000"/>
              <a:t>Quality signals - Prefer authoritative pages based on:</a:t>
            </a:r>
          </a:p>
          <a:p>
            <a:pPr lvl="1"/>
            <a:r>
              <a:rPr lang="en-US" sz="1600"/>
              <a:t>Votes from authors (linkage signals)</a:t>
            </a:r>
          </a:p>
          <a:p>
            <a:pPr lvl="1"/>
            <a:r>
              <a:rPr lang="en-US" sz="1600"/>
              <a:t>Votes from users (usage signals)</a:t>
            </a:r>
          </a:p>
          <a:p>
            <a:r>
              <a:rPr lang="en-US" sz="2000"/>
              <a:t> Policing of URL submissions</a:t>
            </a:r>
          </a:p>
          <a:p>
            <a:pPr lvl="1"/>
            <a:r>
              <a:rPr lang="en-US" sz="1600"/>
              <a:t>Anti robot test </a:t>
            </a:r>
          </a:p>
          <a:p>
            <a:r>
              <a:rPr lang="en-US" sz="2000"/>
              <a:t> Limits on meta-keywords</a:t>
            </a:r>
          </a:p>
          <a:p>
            <a:r>
              <a:rPr lang="en-US" sz="2000"/>
              <a:t> Robust link analysis</a:t>
            </a:r>
          </a:p>
          <a:p>
            <a:pPr lvl="1"/>
            <a:r>
              <a:rPr lang="en-US" sz="1600"/>
              <a:t>Ignore statistically implausible linkage (or text)</a:t>
            </a:r>
          </a:p>
          <a:p>
            <a:pPr lvl="1"/>
            <a:r>
              <a:rPr lang="en-US" sz="1600"/>
              <a:t>Use link analysis to detect spammers (guilt by association)</a:t>
            </a:r>
            <a:endParaRPr lang="en-US" sz="180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990600"/>
            <a:ext cx="3881438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Spam recognition by machine learning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Training set based on known spam</a:t>
            </a:r>
          </a:p>
          <a:p>
            <a:pPr>
              <a:lnSpc>
                <a:spcPct val="80000"/>
              </a:lnSpc>
            </a:pPr>
            <a:r>
              <a:rPr lang="en-US" sz="2000"/>
              <a:t>Family friendly filters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Linguistic analysis, general classification techniques, etc.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For images: flesh tone detectors, source text analysis, etc.</a:t>
            </a:r>
          </a:p>
          <a:p>
            <a:pPr>
              <a:lnSpc>
                <a:spcPct val="80000"/>
              </a:lnSpc>
            </a:pPr>
            <a:r>
              <a:rPr lang="en-US" sz="2000"/>
              <a:t>Editorial intervention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Blacklists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Top queries audited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Complaints addressed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Suspect pattern detection</a:t>
            </a:r>
            <a:endParaRPr lang="en-US" sz="17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01D84-B033-B04A-BFFC-38B25C727882}" type="slidenum">
              <a:rPr lang="en-US" altLang="zh-CN"/>
              <a:pPr/>
              <a:t>5</a:t>
            </a:fld>
            <a:r>
              <a:rPr lang="en-US" altLang="zh-CN" dirty="0"/>
              <a:t> </a:t>
            </a:r>
            <a:endParaRPr lang="en-US" dirty="0">
              <a:ea typeface="Arial Unicode MS" charset="0"/>
              <a:cs typeface="Arial Unicode MS" charset="0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Pagerank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4495800" cy="5715000"/>
          </a:xfrm>
        </p:spPr>
        <p:txBody>
          <a:bodyPr/>
          <a:lstStyle/>
          <a:p>
            <a:pPr marL="457200" indent="-457200"/>
            <a:r>
              <a:rPr lang="en-US" dirty="0" smtClean="0"/>
              <a:t>in</a:t>
            </a:r>
            <a:r>
              <a:rPr lang="en-US" dirty="0"/>
              <a:t>-links</a:t>
            </a:r>
            <a:r>
              <a:rPr lang="en-US" dirty="0" smtClean="0"/>
              <a:t> are not equal, because</a:t>
            </a:r>
          </a:p>
          <a:p>
            <a:pPr lvl="1"/>
            <a:r>
              <a:rPr lang="en-US" dirty="0" smtClean="0"/>
              <a:t>Web pages are not equally “important”. A vote from an important page weighs more than a less important page (if same number of votes are casted)</a:t>
            </a:r>
          </a:p>
          <a:p>
            <a:pPr lvl="1"/>
            <a:r>
              <a:rPr lang="en-US" dirty="0" smtClean="0"/>
              <a:t>A vote weighs more if the page gives only few votes (links)</a:t>
            </a:r>
          </a:p>
          <a:p>
            <a:r>
              <a:rPr lang="en-US" dirty="0" smtClean="0"/>
              <a:t>In order the decide the </a:t>
            </a:r>
            <a:r>
              <a:rPr lang="en-US" dirty="0" err="1" smtClean="0"/>
              <a:t>pagerank</a:t>
            </a:r>
            <a:r>
              <a:rPr lang="en-US" dirty="0" smtClean="0"/>
              <a:t> value of B, you need to have the value of C. </a:t>
            </a:r>
          </a:p>
          <a:p>
            <a:r>
              <a:rPr lang="en-US" dirty="0" smtClean="0"/>
              <a:t>It is a recursive </a:t>
            </a:r>
            <a:r>
              <a:rPr lang="en-US" dirty="0"/>
              <a:t>question</a:t>
            </a:r>
            <a:r>
              <a:rPr lang="en-US" dirty="0" smtClean="0"/>
              <a:t>!</a:t>
            </a:r>
          </a:p>
          <a:p>
            <a:r>
              <a:rPr lang="en-US" dirty="0"/>
              <a:t>Originated from studies in citation-network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966" y="990600"/>
            <a:ext cx="4142034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3600" y="4876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 from </a:t>
            </a:r>
            <a:r>
              <a:rPr lang="en-US" dirty="0" err="1" smtClean="0"/>
              <a:t>Wikipedia.com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web graph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55A6E-3B80-524C-8255-85A475B57EA5}" type="slidenum">
              <a:rPr lang="en-US" altLang="zh-CN" smtClean="0"/>
              <a:pPr/>
              <a:t>6</a:t>
            </a:fld>
            <a:r>
              <a:rPr lang="en-US" altLang="zh-CN" smtClean="0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pic>
        <p:nvPicPr>
          <p:cNvPr id="10" name="Content Placeholder 9" descr="www_viz_10000_3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79980" r="-79980"/>
              <a:stretch>
                <a:fillRect/>
              </a:stretch>
            </p:blipFill>
          </mc:Choice>
          <mc:Fallback>
            <p:blipFill>
              <a:blip r:embed="rId3"/>
              <a:srcRect l="-79980" r="-79980"/>
              <a:stretch>
                <a:fillRect/>
              </a:stretch>
            </p:blipFill>
          </mc:Fallback>
        </mc:AlternateContent>
        <p:spPr>
          <a:xfrm>
            <a:off x="3733800" y="304800"/>
            <a:ext cx="6095999" cy="5654261"/>
          </a:xfrm>
        </p:spPr>
      </p:pic>
      <p:sp>
        <p:nvSpPr>
          <p:cNvPr id="11" name="TextBox 10"/>
          <p:cNvSpPr txBox="1"/>
          <p:nvPr/>
        </p:nvSpPr>
        <p:spPr>
          <a:xfrm>
            <a:off x="685800" y="1600200"/>
            <a:ext cx="46482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Obtained by a random walk of 10000 steps on the University of Notre Dame web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Original graph is from</a:t>
            </a:r>
          </a:p>
          <a:p>
            <a:pPr algn="l"/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http://snap.stanford.edu/data/index.html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Note the spammed page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Simple recursive formulation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Each link’s vote is proportional to the importance of its source page</a:t>
            </a:r>
          </a:p>
          <a:p>
            <a:r>
              <a:rPr lang="en-US" sz="2400" dirty="0"/>
              <a:t>If page P with importance </a:t>
            </a:r>
            <a:r>
              <a:rPr lang="en-US" sz="2400" dirty="0" err="1"/>
              <a:t>x</a:t>
            </a:r>
            <a:r>
              <a:rPr lang="en-US" sz="2400" dirty="0"/>
              <a:t> has N </a:t>
            </a:r>
            <a:r>
              <a:rPr lang="en-US" sz="2400" dirty="0" err="1"/>
              <a:t>outlinks</a:t>
            </a:r>
            <a:r>
              <a:rPr lang="en-US" sz="2400" dirty="0"/>
              <a:t>, each link gets </a:t>
            </a:r>
            <a:r>
              <a:rPr lang="en-US" sz="2400" dirty="0" err="1"/>
              <a:t>x</a:t>
            </a:r>
            <a:r>
              <a:rPr lang="en-US" sz="2400" dirty="0"/>
              <a:t>/N votes</a:t>
            </a:r>
          </a:p>
          <a:p>
            <a:r>
              <a:rPr lang="en-US" sz="2400" dirty="0"/>
              <a:t>Page P’s own importance is the sum of the votes on its </a:t>
            </a:r>
            <a:r>
              <a:rPr lang="en-US" sz="2400" dirty="0" err="1"/>
              <a:t>inlinks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97E11-2EF8-A14A-B0DA-8682369AB202}" type="slidenum">
              <a:rPr lang="en-US" altLang="zh-CN"/>
              <a:pPr/>
              <a:t>7</a:t>
            </a:fld>
            <a:r>
              <a:rPr lang="en-US" altLang="zh-CN" dirty="0"/>
              <a:t> </a:t>
            </a:r>
            <a:endParaRPr lang="en-US" dirty="0">
              <a:ea typeface="Arial Unicode MS" charset="0"/>
              <a:cs typeface="Arial Unicode MS" charset="0"/>
            </a:endParaRPr>
          </a:p>
        </p:txBody>
      </p:sp>
      <p:sp>
        <p:nvSpPr>
          <p:cNvPr id="35" name="Oval 4"/>
          <p:cNvSpPr>
            <a:spLocks noChangeArrowheads="1"/>
          </p:cNvSpPr>
          <p:nvPr/>
        </p:nvSpPr>
        <p:spPr bwMode="auto">
          <a:xfrm>
            <a:off x="5562600" y="2057400"/>
            <a:ext cx="1136650" cy="49053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yahoo</a:t>
            </a:r>
          </a:p>
        </p:txBody>
      </p:sp>
      <p:sp>
        <p:nvSpPr>
          <p:cNvPr id="36" name="Oval 6"/>
          <p:cNvSpPr>
            <a:spLocks noChangeArrowheads="1"/>
          </p:cNvSpPr>
          <p:nvPr/>
        </p:nvSpPr>
        <p:spPr bwMode="auto">
          <a:xfrm>
            <a:off x="7080250" y="3903662"/>
            <a:ext cx="1717675" cy="4905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microsoft</a:t>
            </a:r>
            <a:endParaRPr lang="en-US" dirty="0"/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4949825" y="3967162"/>
            <a:ext cx="1446213" cy="4905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amazon</a:t>
            </a:r>
          </a:p>
        </p:txBody>
      </p:sp>
      <p:cxnSp>
        <p:nvCxnSpPr>
          <p:cNvPr id="38" name="AutoShape 8"/>
          <p:cNvCxnSpPr>
            <a:cxnSpLocks noChangeShapeType="1"/>
            <a:stCxn id="35" idx="4"/>
            <a:endCxn id="37" idx="0"/>
          </p:cNvCxnSpPr>
          <p:nvPr/>
        </p:nvCxnSpPr>
        <p:spPr bwMode="auto">
          <a:xfrm flipH="1">
            <a:off x="5673725" y="2547937"/>
            <a:ext cx="457200" cy="1419225"/>
          </a:xfrm>
          <a:prstGeom prst="straightConnector1">
            <a:avLst/>
          </a:prstGeom>
          <a:noFill/>
          <a:ln w="28575" cap="rnd">
            <a:solidFill>
              <a:srgbClr val="00A000"/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39" name="Line 10"/>
          <p:cNvSpPr>
            <a:spLocks noChangeShapeType="1"/>
          </p:cNvSpPr>
          <p:nvPr/>
        </p:nvSpPr>
        <p:spPr bwMode="auto">
          <a:xfrm flipV="1">
            <a:off x="5403850" y="2608262"/>
            <a:ext cx="457200" cy="1295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6394450" y="4132262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H="1">
            <a:off x="6394450" y="4360862"/>
            <a:ext cx="685800" cy="0"/>
          </a:xfrm>
          <a:prstGeom prst="line">
            <a:avLst/>
          </a:prstGeom>
          <a:noFill/>
          <a:ln w="57150">
            <a:solidFill>
              <a:srgbClr val="201BF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2" name="AutoShape 13"/>
          <p:cNvCxnSpPr>
            <a:cxnSpLocks noChangeShapeType="1"/>
            <a:stCxn id="35" idx="1"/>
            <a:endCxn id="35" idx="0"/>
          </p:cNvCxnSpPr>
          <p:nvPr/>
        </p:nvCxnSpPr>
        <p:spPr bwMode="auto">
          <a:xfrm rot="16200000">
            <a:off x="5894388" y="1892300"/>
            <a:ext cx="71437" cy="401637"/>
          </a:xfrm>
          <a:prstGeom prst="curvedConnector3">
            <a:avLst>
              <a:gd name="adj1" fmla="val 420000"/>
            </a:avLst>
          </a:prstGeom>
          <a:noFill/>
          <a:ln w="28575" cap="rnd">
            <a:solidFill>
              <a:srgbClr val="00A000"/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5556250" y="1312862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y/2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6394450" y="4360862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m</a:t>
            </a:r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6394450" y="3751262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a/2</a:t>
            </a: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5022850" y="3141662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a/2</a:t>
            </a:r>
          </a:p>
        </p:txBody>
      </p:sp>
      <p:sp>
        <p:nvSpPr>
          <p:cNvPr id="47" name="Text Box 19"/>
          <p:cNvSpPr txBox="1">
            <a:spLocks noChangeArrowheads="1"/>
          </p:cNvSpPr>
          <p:nvPr/>
        </p:nvSpPr>
        <p:spPr bwMode="auto">
          <a:xfrm>
            <a:off x="5861050" y="3065462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y/2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18948-9342-E742-AEDF-2CBBDCEE70CF}" type="slidenum">
              <a:rPr lang="en-US" altLang="zh-CN"/>
              <a:pPr/>
              <a:t>8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Simple flow model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3886200" cy="5181600"/>
          </a:xfrm>
        </p:spPr>
        <p:txBody>
          <a:bodyPr/>
          <a:lstStyle/>
          <a:p>
            <a:r>
              <a:rPr lang="en-US" dirty="0"/>
              <a:t>There are three web pages</a:t>
            </a:r>
          </a:p>
          <a:p>
            <a:pPr lvl="1"/>
            <a:r>
              <a:rPr lang="en-US" dirty="0"/>
              <a:t>Yahoo gives out two votes, each worth y/2</a:t>
            </a:r>
          </a:p>
          <a:p>
            <a:pPr lvl="1"/>
            <a:r>
              <a:rPr lang="en-US" dirty="0"/>
              <a:t>Amazon gives out two votes, each worth a/</a:t>
            </a:r>
            <a:r>
              <a:rPr lang="en-US" dirty="0" smtClean="0"/>
              <a:t>2</a:t>
            </a:r>
          </a:p>
          <a:p>
            <a:pPr lvl="1"/>
            <a:r>
              <a:rPr lang="en-US" dirty="0" smtClean="0"/>
              <a:t>Microsoft gives out one vote</a:t>
            </a:r>
          </a:p>
          <a:p>
            <a:endParaRPr lang="en-US" dirty="0"/>
          </a:p>
          <a:p>
            <a:pPr lvl="1">
              <a:buFont typeface="Arial" charset="0"/>
              <a:buNone/>
            </a:pPr>
            <a:r>
              <a:rPr lang="en-US" dirty="0" err="1"/>
              <a:t>y</a:t>
            </a:r>
            <a:r>
              <a:rPr lang="en-US" dirty="0"/>
              <a:t>= </a:t>
            </a:r>
            <a:r>
              <a:rPr lang="en-US" dirty="0" err="1"/>
              <a:t>y</a:t>
            </a:r>
            <a:r>
              <a:rPr lang="en-US" dirty="0"/>
              <a:t> /2 + a /2</a:t>
            </a:r>
          </a:p>
          <a:p>
            <a:pPr lvl="1">
              <a:buFont typeface="Arial" charset="0"/>
              <a:buNone/>
            </a:pPr>
            <a:r>
              <a:rPr lang="en-US" dirty="0"/>
              <a:t>a= </a:t>
            </a:r>
            <a:r>
              <a:rPr lang="en-US" dirty="0" err="1"/>
              <a:t>y</a:t>
            </a:r>
            <a:r>
              <a:rPr lang="en-US" dirty="0"/>
              <a:t> /2 + </a:t>
            </a:r>
            <a:r>
              <a:rPr lang="en-US" dirty="0" err="1"/>
              <a:t>m</a:t>
            </a:r>
            <a:endParaRPr lang="en-US" dirty="0"/>
          </a:p>
          <a:p>
            <a:pPr lvl="1">
              <a:buFont typeface="Arial" charset="0"/>
              <a:buNone/>
            </a:pPr>
            <a:r>
              <a:rPr lang="en-US" dirty="0" err="1"/>
              <a:t>m</a:t>
            </a:r>
            <a:r>
              <a:rPr lang="en-US" dirty="0"/>
              <a:t>= a /2</a:t>
            </a:r>
          </a:p>
        </p:txBody>
      </p:sp>
      <p:sp>
        <p:nvSpPr>
          <p:cNvPr id="96260" name="Oval 4"/>
          <p:cNvSpPr>
            <a:spLocks noChangeArrowheads="1"/>
          </p:cNvSpPr>
          <p:nvPr/>
        </p:nvSpPr>
        <p:spPr bwMode="auto">
          <a:xfrm>
            <a:off x="1073150" y="1811338"/>
            <a:ext cx="1136650" cy="490537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yahoo</a:t>
            </a:r>
          </a:p>
        </p:txBody>
      </p:sp>
      <p:sp>
        <p:nvSpPr>
          <p:cNvPr id="96262" name="Oval 6"/>
          <p:cNvSpPr>
            <a:spLocks noChangeArrowheads="1"/>
          </p:cNvSpPr>
          <p:nvPr/>
        </p:nvSpPr>
        <p:spPr bwMode="auto">
          <a:xfrm>
            <a:off x="2590800" y="3657600"/>
            <a:ext cx="1717675" cy="4905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600" dirty="0" err="1"/>
              <a:t>microsoft</a:t>
            </a:r>
            <a:endParaRPr lang="en-US" dirty="0"/>
          </a:p>
        </p:txBody>
      </p:sp>
      <p:sp>
        <p:nvSpPr>
          <p:cNvPr id="96263" name="Oval 7"/>
          <p:cNvSpPr>
            <a:spLocks noChangeArrowheads="1"/>
          </p:cNvSpPr>
          <p:nvPr/>
        </p:nvSpPr>
        <p:spPr bwMode="auto">
          <a:xfrm>
            <a:off x="460375" y="3721100"/>
            <a:ext cx="1446213" cy="490538"/>
          </a:xfrm>
          <a:prstGeom prst="ellipse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/>
              <a:t>amazon</a:t>
            </a:r>
          </a:p>
        </p:txBody>
      </p:sp>
      <p:cxnSp>
        <p:nvCxnSpPr>
          <p:cNvPr id="96264" name="AutoShape 8"/>
          <p:cNvCxnSpPr>
            <a:cxnSpLocks noChangeShapeType="1"/>
            <a:stCxn id="96260" idx="4"/>
            <a:endCxn id="96263" idx="0"/>
          </p:cNvCxnSpPr>
          <p:nvPr/>
        </p:nvCxnSpPr>
        <p:spPr bwMode="auto">
          <a:xfrm flipH="1">
            <a:off x="1184275" y="2301875"/>
            <a:ext cx="457200" cy="1419225"/>
          </a:xfrm>
          <a:prstGeom prst="straightConnector1">
            <a:avLst/>
          </a:prstGeom>
          <a:noFill/>
          <a:ln w="28575" cap="rnd">
            <a:solidFill>
              <a:srgbClr val="00A000"/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96266" name="Line 10"/>
          <p:cNvSpPr>
            <a:spLocks noChangeShapeType="1"/>
          </p:cNvSpPr>
          <p:nvPr/>
        </p:nvSpPr>
        <p:spPr bwMode="auto">
          <a:xfrm flipV="1">
            <a:off x="914400" y="2362200"/>
            <a:ext cx="457200" cy="1295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7" name="Line 11"/>
          <p:cNvSpPr>
            <a:spLocks noChangeShapeType="1"/>
          </p:cNvSpPr>
          <p:nvPr/>
        </p:nvSpPr>
        <p:spPr bwMode="auto">
          <a:xfrm>
            <a:off x="1905000" y="3886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 flipH="1">
            <a:off x="1905000" y="4114800"/>
            <a:ext cx="685800" cy="0"/>
          </a:xfrm>
          <a:prstGeom prst="line">
            <a:avLst/>
          </a:prstGeom>
          <a:noFill/>
          <a:ln w="57150">
            <a:solidFill>
              <a:srgbClr val="201BF1"/>
            </a:solidFill>
            <a:miter lim="800000"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96269" name="AutoShape 13"/>
          <p:cNvCxnSpPr>
            <a:cxnSpLocks noChangeShapeType="1"/>
            <a:stCxn id="96260" idx="1"/>
            <a:endCxn id="96260" idx="0"/>
          </p:cNvCxnSpPr>
          <p:nvPr/>
        </p:nvCxnSpPr>
        <p:spPr bwMode="auto">
          <a:xfrm rot="16200000">
            <a:off x="1404938" y="1646238"/>
            <a:ext cx="71437" cy="401637"/>
          </a:xfrm>
          <a:prstGeom prst="curvedConnector3">
            <a:avLst>
              <a:gd name="adj1" fmla="val 420000"/>
            </a:avLst>
          </a:prstGeom>
          <a:noFill/>
          <a:ln w="28575" cap="rnd">
            <a:solidFill>
              <a:srgbClr val="00A000"/>
            </a:solidFill>
            <a:prstDash val="sysDot"/>
            <a:miter lim="800000"/>
            <a:headEnd/>
            <a:tailEnd type="triangle" w="med" len="med"/>
          </a:ln>
          <a:effectLst/>
        </p:spPr>
      </p:cxn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1066800" y="10668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y/2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1905000" y="411480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m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1905000" y="35052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a/2</a:t>
            </a: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533400" y="28956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a/2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1371600" y="28194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y/2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DEE55-7A8D-2844-878C-C6D242D80E12}" type="slidenum">
              <a:rPr lang="en-US" altLang="zh-CN"/>
              <a:pPr/>
              <a:t>9</a:t>
            </a:fld>
            <a:r>
              <a:rPr lang="en-US" altLang="zh-CN"/>
              <a:t> </a:t>
            </a:r>
            <a:endParaRPr lang="en-US">
              <a:ea typeface="Arial Unicode MS" charset="0"/>
              <a:cs typeface="Arial Unicode MS" charset="0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Solving the flow equation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3 equations, 3 unknowns, no constants</a:t>
            </a:r>
          </a:p>
          <a:p>
            <a:pPr lvl="1"/>
            <a:r>
              <a:rPr lang="en-US"/>
              <a:t>No unique solution</a:t>
            </a:r>
          </a:p>
          <a:p>
            <a:pPr lvl="1"/>
            <a:r>
              <a:rPr lang="en-US"/>
              <a:t>All solutions equivalent modulo scale factor</a:t>
            </a:r>
          </a:p>
          <a:p>
            <a:r>
              <a:rPr lang="en-US"/>
              <a:t> Additional constraint forces uniqueness</a:t>
            </a:r>
          </a:p>
          <a:p>
            <a:pPr lvl="1"/>
            <a:r>
              <a:rPr lang="en-US"/>
              <a:t> y+a+m = 1</a:t>
            </a:r>
          </a:p>
          <a:p>
            <a:pPr lvl="1"/>
            <a:r>
              <a:rPr lang="en-US"/>
              <a:t> y = 2/5, a = 2/5, m = 1/5</a:t>
            </a:r>
          </a:p>
          <a:p>
            <a:r>
              <a:rPr lang="en-US"/>
              <a:t>Gaussian elimination method works for small examples, but we need a better method for large graphs</a:t>
            </a:r>
          </a:p>
          <a:p>
            <a:r>
              <a:rPr lang="en-US"/>
              <a:t>again, scalability is key in computer science.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69ImplSubprogs">
  <a:themeElements>
    <a:clrScheme name="">
      <a:dk1>
        <a:srgbClr val="000000"/>
      </a:dk1>
      <a:lt1>
        <a:srgbClr val="FFFFFF"/>
      </a:lt1>
      <a:dk2>
        <a:srgbClr val="661414"/>
      </a:dk2>
      <a:lt2>
        <a:srgbClr val="000000"/>
      </a:lt2>
      <a:accent1>
        <a:srgbClr val="FF9900"/>
      </a:accent1>
      <a:accent2>
        <a:srgbClr val="00FF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569ImplSubprog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69ImplSubprog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69ImplSubprog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9ImplSubprog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9ImplSubprog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9ImplSubprog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9ImplSubprog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69ImplSubprog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36521</TotalTime>
  <Words>3180</Words>
  <Application>Microsoft Macintosh PowerPoint</Application>
  <PresentationFormat>On-screen Show (4:3)</PresentationFormat>
  <Paragraphs>479</Paragraphs>
  <Slides>43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IIR-slides</vt:lpstr>
      <vt:lpstr>569ImplSubprogs</vt:lpstr>
      <vt:lpstr>Equation</vt:lpstr>
      <vt:lpstr>Link Analysis and spam</vt:lpstr>
      <vt:lpstr>Query processing</vt:lpstr>
      <vt:lpstr>Query-independent ordering</vt:lpstr>
      <vt:lpstr>Voting by in-links</vt:lpstr>
      <vt:lpstr>Pagerank</vt:lpstr>
      <vt:lpstr>An example web graph </vt:lpstr>
      <vt:lpstr>Simple recursive formulation</vt:lpstr>
      <vt:lpstr>Simple flow model</vt:lpstr>
      <vt:lpstr>Solving the flow equation</vt:lpstr>
      <vt:lpstr>Matrix formulation</vt:lpstr>
      <vt:lpstr> Matrix formulation</vt:lpstr>
      <vt:lpstr>Power Iteration method</vt:lpstr>
      <vt:lpstr>Power iteration method</vt:lpstr>
      <vt:lpstr>The matlab program</vt:lpstr>
      <vt:lpstr>Questions to be answered</vt:lpstr>
      <vt:lpstr>Random Walk Interpretation</vt:lpstr>
      <vt:lpstr>The stationary distribution</vt:lpstr>
      <vt:lpstr>Existence and Uniqueness</vt:lpstr>
      <vt:lpstr>Spider trap</vt:lpstr>
      <vt:lpstr>Microsoft becomes a spider trap…</vt:lpstr>
      <vt:lpstr>Random teleporting</vt:lpstr>
      <vt:lpstr>Random teleports (beta=0.8)</vt:lpstr>
      <vt:lpstr>Dead end</vt:lpstr>
      <vt:lpstr>Dealing with dead-ends</vt:lpstr>
      <vt:lpstr>Summarize PageRank</vt:lpstr>
      <vt:lpstr>Simple Pagerank in java</vt:lpstr>
      <vt:lpstr>Pagerank: Issues and Variants</vt:lpstr>
      <vt:lpstr>The reality</vt:lpstr>
      <vt:lpstr>Topic Specific Pagerank</vt:lpstr>
      <vt:lpstr>pageRank in real world</vt:lpstr>
      <vt:lpstr>Google’s secret list (from searchengineland.com)</vt:lpstr>
      <vt:lpstr>There are 200 variables in google algorithm</vt:lpstr>
      <vt:lpstr>Web search, SEO, Spam</vt:lpstr>
      <vt:lpstr>Spam (SEO)</vt:lpstr>
      <vt:lpstr>Motivation for SEO and/or SPAM</vt:lpstr>
      <vt:lpstr>Spamming techs</vt:lpstr>
      <vt:lpstr>Term Spamming</vt:lpstr>
      <vt:lpstr>Term spam target</vt:lpstr>
      <vt:lpstr>Link spam</vt:lpstr>
      <vt:lpstr>Link farm</vt:lpstr>
      <vt:lpstr>Hiding techniques</vt:lpstr>
      <vt:lpstr>Detecting spam</vt:lpstr>
      <vt:lpstr>The war against spam</vt:lpstr>
    </vt:vector>
  </TitlesOfParts>
  <Company>Stanford University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jianguo lu</cp:lastModifiedBy>
  <cp:revision>439</cp:revision>
  <cp:lastPrinted>2009-09-22T15:48:09Z</cp:lastPrinted>
  <dcterms:created xsi:type="dcterms:W3CDTF">2013-09-24T04:01:23Z</dcterms:created>
  <dcterms:modified xsi:type="dcterms:W3CDTF">2013-09-24T15:32:34Z</dcterms:modified>
</cp:coreProperties>
</file>