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629" r:id="rId2"/>
    <p:sldId id="631" r:id="rId3"/>
    <p:sldId id="634" r:id="rId4"/>
    <p:sldId id="632" r:id="rId5"/>
    <p:sldId id="633" r:id="rId6"/>
    <p:sldId id="593" r:id="rId7"/>
    <p:sldId id="594" r:id="rId8"/>
    <p:sldId id="595" r:id="rId9"/>
    <p:sldId id="598" r:id="rId10"/>
    <p:sldId id="600" r:id="rId11"/>
    <p:sldId id="602" r:id="rId12"/>
    <p:sldId id="603" r:id="rId13"/>
    <p:sldId id="604" r:id="rId14"/>
    <p:sldId id="605" r:id="rId15"/>
    <p:sldId id="607" r:id="rId16"/>
    <p:sldId id="635" r:id="rId17"/>
    <p:sldId id="608" r:id="rId18"/>
    <p:sldId id="606" r:id="rId19"/>
    <p:sldId id="630" r:id="rId20"/>
    <p:sldId id="610" r:id="rId21"/>
    <p:sldId id="611" r:id="rId22"/>
    <p:sldId id="612" r:id="rId23"/>
    <p:sldId id="613" r:id="rId24"/>
    <p:sldId id="614" r:id="rId25"/>
    <p:sldId id="615" r:id="rId26"/>
    <p:sldId id="616" r:id="rId27"/>
    <p:sldId id="617" r:id="rId28"/>
    <p:sldId id="618" r:id="rId29"/>
    <p:sldId id="619" r:id="rId30"/>
    <p:sldId id="620" r:id="rId31"/>
    <p:sldId id="621" r:id="rId32"/>
    <p:sldId id="622" r:id="rId33"/>
    <p:sldId id="623" r:id="rId34"/>
    <p:sldId id="624" r:id="rId35"/>
    <p:sldId id="625" r:id="rId36"/>
    <p:sldId id="626" r:id="rId37"/>
    <p:sldId id="627" r:id="rId38"/>
    <p:sldId id="628" r:id="rId3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C6600"/>
    <a:srgbClr val="80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2380" autoAdjust="0"/>
    <p:restoredTop sz="94704" autoAdjust="0"/>
  </p:normalViewPr>
  <p:slideViewPr>
    <p:cSldViewPr>
      <p:cViewPr>
        <p:scale>
          <a:sx n="100" d="100"/>
          <a:sy n="100" d="100"/>
        </p:scale>
        <p:origin x="-984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2046" y="-102"/>
      </p:cViewPr>
      <p:guideLst>
        <p:guide orient="horz" pos="3024"/>
        <p:guide pos="2305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C7CC01B9-E3C4-B242-BC28-AF3EF908E5B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2CBD90FA-F237-404C-AE9A-1A95BA9B878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632E40-B8A5-944A-BF70-7548613BF311}" type="slidenum">
              <a:rPr lang="en-US"/>
              <a:pPr/>
              <a:t>6</a:t>
            </a:fld>
            <a:endParaRPr lang="en-US"/>
          </a:p>
        </p:txBody>
      </p:sp>
      <p:sp>
        <p:nvSpPr>
          <p:cNvPr id="450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715E17-83DA-1441-A95C-53F1590536D0}" type="slidenum">
              <a:rPr lang="en-US"/>
              <a:pPr/>
              <a:t>7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6D2D33-5DE5-D14D-88CE-51022A537467}" type="slidenum">
              <a:rPr lang="en-US"/>
              <a:pPr/>
              <a:t>8</a:t>
            </a:fld>
            <a:endParaRPr lang="en-US"/>
          </a:p>
        </p:txBody>
      </p:sp>
      <p:sp>
        <p:nvSpPr>
          <p:cNvPr id="45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D4A8C2-EB2C-FA4D-AAEC-6EF44320ECAD}" type="slidenum">
              <a:rPr lang="en-US"/>
              <a:pPr/>
              <a:t>9</a:t>
            </a:fld>
            <a:endParaRPr lang="en-US"/>
          </a:p>
        </p:txBody>
      </p:sp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CBBEFC-32AF-4B41-A574-1A9A75561FE4}" type="slidenum">
              <a:rPr lang="en-US"/>
              <a:pPr/>
              <a:t>10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44FAEA-74EE-444A-8550-D9C3D15AA935}" type="slidenum">
              <a:rPr lang="en-US"/>
              <a:pPr/>
              <a:t>11</a:t>
            </a:fld>
            <a:endParaRPr lang="en-US"/>
          </a:p>
        </p:txBody>
      </p:sp>
      <p:sp>
        <p:nvSpPr>
          <p:cNvPr id="456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B82F1D9-5245-B74C-B4DA-97553800CA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EABBCAE-AF1C-1145-86AB-729ECD5008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7645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7695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4002B01-5596-5B4C-AA26-47227D377B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76700" cy="4906963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6300" y="1219200"/>
            <a:ext cx="4076700" cy="2376488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6300" y="3748088"/>
            <a:ext cx="4076700" cy="2378075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9624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40080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 smtClean="0"/>
            </a:lvl1pPr>
          </a:lstStyle>
          <a:p>
            <a:fld id="{4D468254-1DA8-C543-AC92-470D8ECD4B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76700" cy="4906963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76700" cy="4906963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9624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40080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 smtClean="0"/>
            </a:lvl1pPr>
          </a:lstStyle>
          <a:p>
            <a:fld id="{73076209-6D94-3842-A952-6732FEB866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19200"/>
            <a:ext cx="8305800" cy="4906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624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640080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 smtClean="0"/>
            </a:lvl1pPr>
          </a:lstStyle>
          <a:p>
            <a:fld id="{2C8CD2F1-64F4-2A48-9A8C-9F6D5FE5F3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E8A180F-81FC-704A-9E94-4E8DEF2F6E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7C0B1-4F9D-524C-86DA-B87503F436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767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767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84B581B-F7BE-9C4E-BBA1-7C81DA899E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C29A412-0462-5A48-A855-3996204721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94A094F-FB07-9A42-8185-6BCBA68FBD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776D0FD-6D0C-E945-A43C-5D584CE200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C5C5E0-60A6-0544-B233-9538E8CBDF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F0F5439-930E-8943-A578-91F28DD930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3058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624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" y="64008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B5B68E6E-E17B-2142-8F96-B4107F4497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2.com/cgi/wiki?ProgrammingPerl" TargetMode="External"/><Relationship Id="rId4" Type="http://schemas.openxmlformats.org/officeDocument/2006/relationships/hyperlink" Target="http://c2.com/cgi/wiki?OreillyAndAssociates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2.com/cgi/wiki?LarryWal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8A79-0265-F74D-B95A-55899C59D770}" type="slidenum">
              <a:rPr lang="en-US"/>
              <a:pPr/>
              <a:t>1</a:t>
            </a:fld>
            <a:endParaRPr lang="en-US"/>
          </a:p>
        </p:txBody>
      </p:sp>
      <p:sp>
        <p:nvSpPr>
          <p:cNvPr id="4945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214 review</a:t>
            </a:r>
          </a:p>
        </p:txBody>
      </p:sp>
      <p:sp>
        <p:nvSpPr>
          <p:cNvPr id="4945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6C0C7-F049-4245-AD34-3CB8555EF5D9}" type="slidenum">
              <a:rPr lang="en-US"/>
              <a:pPr/>
              <a:t>10</a:t>
            </a:fld>
            <a:endParaRPr lang="en-US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LL parsing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is FIRST()?</a:t>
            </a:r>
          </a:p>
          <a:p>
            <a:r>
              <a:rPr lang="en-US"/>
              <a:t>What is FOLLOWS()?</a:t>
            </a:r>
          </a:p>
          <a:p>
            <a:r>
              <a:rPr lang="en-US"/>
              <a:t>How do you fix left recursion?</a:t>
            </a:r>
          </a:p>
          <a:p>
            <a:r>
              <a:rPr lang="en-US"/>
              <a:t>How do you fix common prefixes?</a:t>
            </a:r>
          </a:p>
          <a:p>
            <a:r>
              <a:rPr lang="en-US"/>
              <a:t>How do you build a parse table?</a:t>
            </a:r>
          </a:p>
          <a:p>
            <a:r>
              <a:rPr lang="en-US"/>
              <a:t>How do you run an LL parser?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0D4-AAE0-284B-AFD4-7256578BE68D}" type="slidenum">
              <a:rPr lang="en-US"/>
              <a:pPr/>
              <a:t>11</a:t>
            </a:fld>
            <a:endParaRPr lang="en-US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LR parsing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What is a shift/reduce conflict?</a:t>
            </a:r>
          </a:p>
          <a:p>
            <a:pPr>
              <a:lnSpc>
                <a:spcPct val="90000"/>
              </a:lnSpc>
            </a:pPr>
            <a:r>
              <a:rPr lang="en-US"/>
              <a:t>How do you fix a shift/reduce conflict?</a:t>
            </a:r>
          </a:p>
          <a:p>
            <a:pPr>
              <a:lnSpc>
                <a:spcPct val="90000"/>
              </a:lnSpc>
            </a:pPr>
            <a:r>
              <a:rPr lang="en-US"/>
              <a:t>What is LR(0) configuration (item)? What is LR(1) item? </a:t>
            </a:r>
          </a:p>
          <a:p>
            <a:pPr>
              <a:lnSpc>
                <a:spcPct val="90000"/>
              </a:lnSpc>
            </a:pPr>
            <a:r>
              <a:rPr lang="en-US"/>
              <a:t>What is CLOSURE()?</a:t>
            </a:r>
          </a:p>
          <a:p>
            <a:pPr>
              <a:lnSpc>
                <a:spcPct val="90000"/>
              </a:lnSpc>
            </a:pPr>
            <a:r>
              <a:rPr lang="en-US"/>
              <a:t>What is Successor(S, A)?</a:t>
            </a:r>
          </a:p>
          <a:p>
            <a:pPr>
              <a:lnSpc>
                <a:spcPct val="90000"/>
              </a:lnSpc>
            </a:pPr>
            <a:r>
              <a:rPr lang="en-US"/>
              <a:t>How to draw transition diagram for LR(0), SLR, LR(1)?</a:t>
            </a:r>
          </a:p>
          <a:p>
            <a:pPr>
              <a:lnSpc>
                <a:spcPct val="90000"/>
              </a:lnSpc>
            </a:pPr>
            <a:r>
              <a:rPr lang="en-US"/>
              <a:t>How to construct parsing table for LR(0), SLR, LR(1)?</a:t>
            </a:r>
          </a:p>
          <a:p>
            <a:pPr>
              <a:lnSpc>
                <a:spcPct val="90000"/>
              </a:lnSpc>
            </a:pPr>
            <a:r>
              <a:rPr lang="en-US"/>
              <a:t>How to run LR(0)/SLR/LR(1) parser?</a:t>
            </a:r>
          </a:p>
          <a:p>
            <a:pPr>
              <a:lnSpc>
                <a:spcPct val="90000"/>
              </a:lnSpc>
            </a:pPr>
            <a:r>
              <a:rPr lang="en-US"/>
              <a:t>How to decide whether a grammar is LR(0)/SLR/LR(1)?</a:t>
            </a:r>
          </a:p>
          <a:p>
            <a:pPr>
              <a:lnSpc>
                <a:spcPct val="90000"/>
              </a:lnSpc>
            </a:pPr>
            <a:r>
              <a:rPr lang="en-US"/>
              <a:t>What is the difference between LR(0), SLR, LR(1) and LALR? </a:t>
            </a:r>
          </a:p>
          <a:p>
            <a:pPr>
              <a:lnSpc>
                <a:spcPct val="90000"/>
              </a:lnSpc>
            </a:pPr>
            <a:r>
              <a:rPr lang="en-US"/>
              <a:t>Which LR algorithm does javaCUP, yacc use?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DED0-6D0C-EC49-96ED-2E89C371FCB6}" type="slidenum">
              <a:rPr lang="en-US"/>
              <a:pPr/>
              <a:t>12</a:t>
            </a:fld>
            <a:endParaRPr lang="en-US"/>
          </a:p>
        </p:txBody>
      </p:sp>
      <p:sp>
        <p:nvSpPr>
          <p:cNvPr id="459826" name="Rectangle 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LL(1)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3886200" cy="5257800"/>
          </a:xfrm>
        </p:spPr>
        <p:txBody>
          <a:bodyPr/>
          <a:lstStyle/>
          <a:p>
            <a:pPr marL="838200" lvl="1" indent="-381000">
              <a:lnSpc>
                <a:spcPct val="90000"/>
              </a:lnSpc>
              <a:buFontTx/>
              <a:buNone/>
            </a:pPr>
            <a:r>
              <a:rPr lang="en-US" sz="1800" dirty="0"/>
              <a:t>Given the grammar</a:t>
            </a:r>
          </a:p>
          <a:p>
            <a:pPr marL="1257300" lvl="2" indent="-342900">
              <a:lnSpc>
                <a:spcPct val="90000"/>
              </a:lnSpc>
              <a:buFontTx/>
              <a:buNone/>
            </a:pPr>
            <a:r>
              <a:rPr lang="en-US" sz="1600" dirty="0" err="1"/>
              <a:t>A</a:t>
            </a:r>
            <a:r>
              <a:rPr lang="en-US" sz="1600" dirty="0" err="1">
                <a:sym typeface="Wingdings" charset="2"/>
              </a:rPr>
              <a:t>aA|bA|b</a:t>
            </a:r>
            <a:endParaRPr lang="en-US" sz="1600" dirty="0">
              <a:sym typeface="Wingdings" charset="2"/>
            </a:endParaRPr>
          </a:p>
          <a:p>
            <a:pPr marL="838200" lvl="1" indent="-381000">
              <a:lnSpc>
                <a:spcPct val="90000"/>
              </a:lnSpc>
            </a:pPr>
            <a:endParaRPr lang="en-US" sz="1800" dirty="0"/>
          </a:p>
          <a:p>
            <a:pPr marL="838200" lvl="1" indent="-381000">
              <a:lnSpc>
                <a:spcPct val="90000"/>
              </a:lnSpc>
              <a:buFontTx/>
              <a:buAutoNum type="arabicPeriod"/>
            </a:pPr>
            <a:r>
              <a:rPr lang="en-US" sz="1800" dirty="0"/>
              <a:t>Whether is it an LL(1) grammar? Why?  </a:t>
            </a:r>
          </a:p>
          <a:p>
            <a:pPr marL="838200" lvl="1" indent="-381000">
              <a:lnSpc>
                <a:spcPct val="90000"/>
              </a:lnSpc>
              <a:buFontTx/>
              <a:buAutoNum type="arabicPeriod"/>
            </a:pPr>
            <a:r>
              <a:rPr lang="en-US" sz="1800" dirty="0"/>
              <a:t>If not, can you change that to an LL(1) grammar?</a:t>
            </a:r>
          </a:p>
          <a:p>
            <a:pPr marL="838200" lvl="1" indent="-381000">
              <a:lnSpc>
                <a:spcPct val="90000"/>
              </a:lnSpc>
              <a:buFontTx/>
              <a:buNone/>
            </a:pPr>
            <a:endParaRPr lang="en-US" sz="1800" dirty="0"/>
          </a:p>
          <a:p>
            <a:pPr marL="838200" lvl="1" indent="-381000">
              <a:lnSpc>
                <a:spcPct val="90000"/>
              </a:lnSpc>
              <a:buFontTx/>
              <a:buNone/>
            </a:pPr>
            <a:r>
              <a:rPr lang="en-US" sz="1800" dirty="0"/>
              <a:t>Answer:</a:t>
            </a:r>
          </a:p>
          <a:p>
            <a:pPr marL="838200" lvl="1" indent="-381000">
              <a:lnSpc>
                <a:spcPct val="90000"/>
              </a:lnSpc>
              <a:buFontTx/>
              <a:buNone/>
            </a:pPr>
            <a:r>
              <a:rPr lang="en-US" sz="1800" dirty="0"/>
              <a:t>It is not an LL(1) grammar, because there is a conflict in the LL(1) parse table</a:t>
            </a:r>
          </a:p>
          <a:p>
            <a:pPr marL="838200" lvl="1" indent="-381000">
              <a:lnSpc>
                <a:spcPct val="90000"/>
              </a:lnSpc>
              <a:buFontTx/>
              <a:buNone/>
            </a:pPr>
            <a:endParaRPr lang="en-US" sz="1800" dirty="0"/>
          </a:p>
          <a:p>
            <a:pPr marL="838200" lvl="1" indent="-381000">
              <a:lnSpc>
                <a:spcPct val="90000"/>
              </a:lnSpc>
              <a:buFontTx/>
              <a:buNone/>
            </a:pPr>
            <a:r>
              <a:rPr lang="en-US" sz="1800" dirty="0"/>
              <a:t>Modified grammar:</a:t>
            </a:r>
          </a:p>
          <a:p>
            <a:pPr marL="838200" lvl="1" indent="-381000">
              <a:lnSpc>
                <a:spcPct val="90000"/>
              </a:lnSpc>
              <a:buFontTx/>
              <a:buNone/>
            </a:pPr>
            <a:endParaRPr lang="en-US" sz="1800" dirty="0"/>
          </a:p>
          <a:p>
            <a:pPr marL="838200" lvl="1" indent="-381000">
              <a:lnSpc>
                <a:spcPct val="90000"/>
              </a:lnSpc>
              <a:buFontTx/>
              <a:buNone/>
            </a:pPr>
            <a:r>
              <a:rPr lang="en-US" sz="1800" dirty="0" err="1"/>
              <a:t>A</a:t>
            </a:r>
            <a:r>
              <a:rPr lang="en-US" sz="1800" dirty="0" err="1">
                <a:sym typeface="Wingdings" charset="2"/>
              </a:rPr>
              <a:t>aA</a:t>
            </a:r>
            <a:r>
              <a:rPr lang="en-US" sz="1800" dirty="0">
                <a:sym typeface="Wingdings" charset="2"/>
              </a:rPr>
              <a:t> | </a:t>
            </a:r>
            <a:r>
              <a:rPr lang="en-US" sz="1800" dirty="0" err="1">
                <a:sym typeface="Wingdings" charset="2"/>
              </a:rPr>
              <a:t>bA</a:t>
            </a:r>
            <a:r>
              <a:rPr lang="en-US" sz="1800" dirty="0">
                <a:sym typeface="Wingdings" charset="2"/>
              </a:rPr>
              <a:t>’</a:t>
            </a:r>
          </a:p>
          <a:p>
            <a:pPr marL="838200" lvl="1" indent="-381000">
              <a:lnSpc>
                <a:spcPct val="90000"/>
              </a:lnSpc>
              <a:buFontTx/>
              <a:buNone/>
            </a:pPr>
            <a:r>
              <a:rPr lang="en-US" sz="1800" dirty="0">
                <a:sym typeface="Wingdings" charset="2"/>
              </a:rPr>
              <a:t>A’A|ε  </a:t>
            </a:r>
            <a:endParaRPr lang="en-US" sz="1800" dirty="0"/>
          </a:p>
        </p:txBody>
      </p:sp>
      <p:graphicFrame>
        <p:nvGraphicFramePr>
          <p:cNvPr id="459808" name="Group 32"/>
          <p:cNvGraphicFramePr>
            <a:graphicFrameLocks noGrp="1"/>
          </p:cNvGraphicFramePr>
          <p:nvPr>
            <p:ph sz="quarter" idx="2"/>
          </p:nvPr>
        </p:nvGraphicFramePr>
        <p:xfrm>
          <a:off x="5181601" y="3962400"/>
          <a:ext cx="3505199" cy="990601"/>
        </p:xfrm>
        <a:graphic>
          <a:graphicData uri="http://schemas.openxmlformats.org/drawingml/2006/table">
            <a:tbl>
              <a:tblPr/>
              <a:tblGrid>
                <a:gridCol w="971794"/>
                <a:gridCol w="961964"/>
                <a:gridCol w="980220"/>
                <a:gridCol w="591221"/>
              </a:tblGrid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aA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A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bA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sym typeface="Wingdings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A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9852" name="Group 76"/>
          <p:cNvGraphicFramePr>
            <a:graphicFrameLocks noGrp="1"/>
          </p:cNvGraphicFramePr>
          <p:nvPr>
            <p:ph sz="quarter" idx="3"/>
          </p:nvPr>
        </p:nvGraphicFramePr>
        <p:xfrm>
          <a:off x="5181601" y="5410200"/>
          <a:ext cx="3619499" cy="1005840"/>
        </p:xfrm>
        <a:graphic>
          <a:graphicData uri="http://schemas.openxmlformats.org/drawingml/2006/table">
            <a:tbl>
              <a:tblPr/>
              <a:tblGrid>
                <a:gridCol w="1003637"/>
                <a:gridCol w="992960"/>
                <a:gridCol w="918221"/>
                <a:gridCol w="704681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b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aA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bA’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A’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A’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A’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ε  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59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9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597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597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59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59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8114-6016-2244-97A6-8AB9D2E81DCD}" type="slidenum">
              <a:rPr lang="en-US"/>
              <a:pPr/>
              <a:t>13</a:t>
            </a:fld>
            <a:endParaRPr lang="en-US"/>
          </a:p>
        </p:txBody>
      </p:sp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the grammar LR(0)?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05400" y="533400"/>
            <a:ext cx="3810000" cy="2286000"/>
          </a:xfrm>
        </p:spPr>
        <p:txBody>
          <a:bodyPr/>
          <a:lstStyle/>
          <a:p>
            <a:pPr lvl="1">
              <a:buFontTx/>
              <a:buNone/>
            </a:pPr>
            <a:endParaRPr lang="en-US" sz="1800"/>
          </a:p>
          <a:p>
            <a:pPr lvl="2">
              <a:buFontTx/>
              <a:buNone/>
            </a:pPr>
            <a:r>
              <a:rPr lang="en-US" sz="1600"/>
              <a:t>A</a:t>
            </a:r>
            <a:r>
              <a:rPr lang="en-US" sz="1600">
                <a:sym typeface="Wingdings" charset="2"/>
              </a:rPr>
              <a:t>aA|bA|b</a:t>
            </a:r>
          </a:p>
          <a:p>
            <a:pPr lvl="2">
              <a:buFontTx/>
              <a:buNone/>
            </a:pPr>
            <a:r>
              <a:rPr lang="en-US" sz="1600">
                <a:sym typeface="Wingdings" charset="2"/>
              </a:rPr>
              <a:t>It is not LR(0) because there is a conflict in state S4</a:t>
            </a:r>
          </a:p>
          <a:p>
            <a:pPr lvl="2">
              <a:buFontTx/>
              <a:buNone/>
            </a:pPr>
            <a:endParaRPr lang="en-US" sz="1600">
              <a:sym typeface="Wingdings" charset="2"/>
            </a:endParaRPr>
          </a:p>
          <a:p>
            <a:pPr lvl="2">
              <a:buFontTx/>
              <a:buNone/>
            </a:pPr>
            <a:endParaRPr lang="en-US" sz="1600">
              <a:sym typeface="Wingdings" charset="2"/>
            </a:endParaRPr>
          </a:p>
          <a:p>
            <a:pPr lvl="2">
              <a:buFontTx/>
              <a:buNone/>
            </a:pPr>
            <a:endParaRPr lang="en-US" sz="1600">
              <a:sym typeface="Wingdings" charset="2"/>
            </a:endParaRPr>
          </a:p>
          <a:p>
            <a:pPr>
              <a:buFontTx/>
              <a:buNone/>
            </a:pPr>
            <a:endParaRPr lang="en-US" sz="2000"/>
          </a:p>
        </p:txBody>
      </p:sp>
      <p:sp>
        <p:nvSpPr>
          <p:cNvPr id="462853" name="AutoShape 5"/>
          <p:cNvSpPr>
            <a:spLocks noChangeArrowheads="1"/>
          </p:cNvSpPr>
          <p:nvPr/>
        </p:nvSpPr>
        <p:spPr bwMode="auto">
          <a:xfrm>
            <a:off x="228600" y="3505200"/>
            <a:ext cx="1219200" cy="143863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S0:</a:t>
            </a:r>
          </a:p>
          <a:p>
            <a:pPr eaLnBrk="0" hangingPunct="0"/>
            <a:r>
              <a:rPr lang="en-US" sz="1600" b="1" u="sng" dirty="0">
                <a:latin typeface="Tahoma" charset="0"/>
              </a:rPr>
              <a:t>S' </a:t>
            </a:r>
            <a:r>
              <a:rPr lang="en-US" sz="1600" b="1" u="sng" dirty="0" err="1">
                <a:latin typeface="Tahoma" charset="0"/>
                <a:sym typeface="Wingdings" charset="2"/>
              </a:rPr>
              <a:t></a:t>
            </a:r>
            <a:r>
              <a:rPr lang="en-US" sz="1600" b="1" u="sng" dirty="0">
                <a:latin typeface="Tahoma" charset="0"/>
              </a:rPr>
              <a:t> </a:t>
            </a:r>
            <a:r>
              <a:rPr lang="en-US" sz="1600" b="1" u="sng" dirty="0" err="1">
                <a:latin typeface="Tahoma" charset="0"/>
                <a:sym typeface="Symbol" charset="2"/>
              </a:rPr>
              <a:t></a:t>
            </a:r>
            <a:r>
              <a:rPr lang="en-US" sz="1600" b="1" u="sng" dirty="0">
                <a:latin typeface="Tahoma" charset="0"/>
              </a:rPr>
              <a:t> A</a:t>
            </a:r>
          </a:p>
          <a:p>
            <a:pPr eaLnBrk="0" hangingPunct="0"/>
            <a:r>
              <a:rPr lang="en-US" sz="1600" dirty="0">
                <a:latin typeface="Tahoma" charset="0"/>
              </a:rPr>
              <a:t>A</a:t>
            </a:r>
            <a:r>
              <a:rPr lang="en-US" sz="1600" dirty="0">
                <a:latin typeface="Tahoma" charset="0"/>
                <a:sym typeface="Wingdings" charset="2"/>
              </a:rPr>
              <a:t></a:t>
            </a:r>
            <a:r>
              <a:rPr lang="en-US" sz="1600" dirty="0">
                <a:latin typeface="Tahoma" charset="0"/>
              </a:rPr>
              <a:t> </a:t>
            </a:r>
            <a:r>
              <a:rPr lang="en-US" sz="1600" dirty="0" err="1">
                <a:latin typeface="Tahoma" charset="0"/>
                <a:sym typeface="Symbol" charset="2"/>
              </a:rPr>
              <a:t></a:t>
            </a:r>
            <a:r>
              <a:rPr lang="en-US" sz="1600" dirty="0">
                <a:latin typeface="Tahoma" charset="0"/>
              </a:rPr>
              <a:t> </a:t>
            </a:r>
            <a:r>
              <a:rPr lang="en-US" sz="1600" dirty="0" err="1">
                <a:latin typeface="Tahoma" charset="0"/>
              </a:rPr>
              <a:t>aA</a:t>
            </a:r>
            <a:endParaRPr lang="en-US" sz="1600" dirty="0">
              <a:latin typeface="Tahoma" charset="0"/>
            </a:endParaRPr>
          </a:p>
          <a:p>
            <a:pPr eaLnBrk="0" hangingPunct="0"/>
            <a:r>
              <a:rPr lang="en-US" sz="1600" dirty="0">
                <a:latin typeface="Tahoma" charset="0"/>
              </a:rPr>
              <a:t>A</a:t>
            </a:r>
            <a:r>
              <a:rPr lang="en-US" sz="1600" dirty="0">
                <a:latin typeface="Tahoma" charset="0"/>
                <a:sym typeface="Wingdings" charset="2"/>
              </a:rPr>
              <a:t></a:t>
            </a:r>
            <a:r>
              <a:rPr lang="en-US" sz="1600" dirty="0" smtClean="0">
                <a:latin typeface="Tahoma" charset="0"/>
                <a:sym typeface="Wingdings" charset="2"/>
              </a:rPr>
              <a:t> </a:t>
            </a:r>
            <a:r>
              <a:rPr lang="en-US" sz="1600" dirty="0" err="1" smtClean="0">
                <a:latin typeface="Tahoma" charset="0"/>
                <a:sym typeface="Symbol" charset="2"/>
              </a:rPr>
              <a:t></a:t>
            </a:r>
            <a:r>
              <a:rPr lang="en-US" sz="1600" dirty="0" smtClean="0">
                <a:latin typeface="Tahoma" charset="0"/>
                <a:sym typeface="Symbol" charset="2"/>
              </a:rPr>
              <a:t> </a:t>
            </a:r>
            <a:r>
              <a:rPr lang="en-US" sz="1600" dirty="0" err="1" smtClean="0">
                <a:latin typeface="Tahoma" charset="0"/>
                <a:sym typeface="Wingdings" charset="2"/>
              </a:rPr>
              <a:t>bA</a:t>
            </a:r>
            <a:endParaRPr lang="en-US" sz="1600" dirty="0">
              <a:latin typeface="Tahoma" charset="0"/>
              <a:sym typeface="Wingdings" charset="2"/>
            </a:endParaRPr>
          </a:p>
          <a:p>
            <a:pPr eaLnBrk="0" hangingPunct="0"/>
            <a:r>
              <a:rPr lang="en-US" sz="1600" dirty="0">
                <a:latin typeface="Tahoma" charset="0"/>
                <a:sym typeface="Wingdings" charset="2"/>
              </a:rPr>
              <a:t>A </a:t>
            </a:r>
            <a:r>
              <a:rPr lang="en-US" sz="1600" dirty="0" err="1">
                <a:latin typeface="Tahoma" charset="0"/>
                <a:sym typeface="Wingdings" charset="2"/>
              </a:rPr>
              <a:t>b</a:t>
            </a:r>
            <a:endParaRPr lang="en-US" sz="1600" dirty="0">
              <a:latin typeface="Tahoma" charset="0"/>
            </a:endParaRPr>
          </a:p>
        </p:txBody>
      </p:sp>
      <p:sp>
        <p:nvSpPr>
          <p:cNvPr id="462854" name="AutoShape 6"/>
          <p:cNvSpPr>
            <a:spLocks noChangeArrowheads="1"/>
          </p:cNvSpPr>
          <p:nvPr/>
        </p:nvSpPr>
        <p:spPr bwMode="auto">
          <a:xfrm>
            <a:off x="2057400" y="2971800"/>
            <a:ext cx="1135063" cy="142583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S2:</a:t>
            </a:r>
          </a:p>
          <a:p>
            <a:pPr eaLnBrk="0" hangingPunct="0"/>
            <a:r>
              <a:rPr lang="en-US" sz="1600" b="1" u="sng" dirty="0">
                <a:latin typeface="Tahoma" charset="0"/>
              </a:rPr>
              <a:t>A</a:t>
            </a:r>
            <a:r>
              <a:rPr lang="en-US" sz="1600" b="1" u="sng" dirty="0">
                <a:latin typeface="Tahoma" charset="0"/>
                <a:sym typeface="Wingdings" charset="2"/>
              </a:rPr>
              <a:t> </a:t>
            </a:r>
            <a:r>
              <a:rPr lang="en-US" sz="1600" b="1" u="sng" dirty="0" err="1">
                <a:latin typeface="Tahoma" charset="0"/>
              </a:rPr>
              <a:t>a</a:t>
            </a:r>
            <a:r>
              <a:rPr lang="en-US" sz="1600" b="1" u="sng" dirty="0" err="1">
                <a:latin typeface="Tahoma" charset="0"/>
                <a:sym typeface="Symbol" charset="2"/>
              </a:rPr>
              <a:t>A</a:t>
            </a:r>
            <a:endParaRPr lang="en-US" sz="1600" b="1" u="sng" dirty="0">
              <a:latin typeface="Tahoma" charset="0"/>
            </a:endParaRPr>
          </a:p>
          <a:p>
            <a:pPr eaLnBrk="0" hangingPunct="0"/>
            <a:r>
              <a:rPr lang="en-US" sz="1600" dirty="0">
                <a:latin typeface="Tahoma" charset="0"/>
              </a:rPr>
              <a:t>A</a:t>
            </a:r>
            <a:r>
              <a:rPr lang="en-US" sz="1600" dirty="0">
                <a:latin typeface="Tahoma" charset="0"/>
                <a:sym typeface="Wingdings" charset="2"/>
              </a:rPr>
              <a:t> </a:t>
            </a:r>
            <a:r>
              <a:rPr lang="en-US" sz="1600" dirty="0" err="1">
                <a:latin typeface="Tahoma" charset="0"/>
              </a:rPr>
              <a:t>aA</a:t>
            </a:r>
            <a:endParaRPr lang="en-US" sz="1600" dirty="0">
              <a:latin typeface="Tahoma" charset="0"/>
              <a:sym typeface="Symbol" charset="2"/>
            </a:endParaRPr>
          </a:p>
          <a:p>
            <a:pPr eaLnBrk="0" hangingPunct="0"/>
            <a:r>
              <a:rPr lang="en-US" sz="1600" dirty="0">
                <a:latin typeface="Tahoma" charset="0"/>
              </a:rPr>
              <a:t>A</a:t>
            </a:r>
            <a:r>
              <a:rPr lang="en-US" sz="1600" dirty="0" smtClean="0">
                <a:latin typeface="Tahoma" charset="0"/>
                <a:sym typeface="Wingdings" charset="2"/>
              </a:rPr>
              <a:t></a:t>
            </a:r>
            <a:r>
              <a:rPr lang="en-US" sz="1600" dirty="0" smtClean="0">
                <a:latin typeface="Tahoma" charset="0"/>
                <a:sym typeface="Symbol" charset="2"/>
              </a:rPr>
              <a:t></a:t>
            </a:r>
            <a:r>
              <a:rPr lang="en-US" sz="1600" dirty="0" smtClean="0">
                <a:latin typeface="Tahoma" charset="0"/>
                <a:sym typeface="Wingdings" charset="2"/>
              </a:rPr>
              <a:t> </a:t>
            </a:r>
            <a:r>
              <a:rPr lang="en-US" sz="1600" dirty="0" err="1">
                <a:latin typeface="Tahoma" charset="0"/>
                <a:sym typeface="Wingdings" charset="2"/>
              </a:rPr>
              <a:t>bA</a:t>
            </a:r>
            <a:endParaRPr lang="en-US" sz="1600" dirty="0">
              <a:latin typeface="Tahoma" charset="0"/>
              <a:sym typeface="Wingdings" charset="2"/>
            </a:endParaRPr>
          </a:p>
          <a:p>
            <a:pPr eaLnBrk="0" hangingPunct="0"/>
            <a:r>
              <a:rPr lang="en-US" sz="1600" dirty="0">
                <a:latin typeface="Tahoma" charset="0"/>
                <a:sym typeface="Wingdings" charset="2"/>
              </a:rPr>
              <a:t>A </a:t>
            </a:r>
            <a:r>
              <a:rPr lang="en-US" sz="1600" dirty="0" err="1">
                <a:latin typeface="Tahoma" charset="0"/>
                <a:sym typeface="Wingdings" charset="2"/>
              </a:rPr>
              <a:t>b</a:t>
            </a:r>
            <a:endParaRPr lang="en-US" sz="1600" dirty="0">
              <a:latin typeface="Tahoma" charset="0"/>
            </a:endParaRPr>
          </a:p>
        </p:txBody>
      </p:sp>
      <p:cxnSp>
        <p:nvCxnSpPr>
          <p:cNvPr id="462855" name="AutoShape 7"/>
          <p:cNvCxnSpPr>
            <a:cxnSpLocks noChangeShapeType="1"/>
            <a:stCxn id="462853" idx="3"/>
            <a:endCxn id="462854" idx="1"/>
          </p:cNvCxnSpPr>
          <p:nvPr/>
        </p:nvCxnSpPr>
        <p:spPr bwMode="auto">
          <a:xfrm flipV="1">
            <a:off x="1447800" y="3684717"/>
            <a:ext cx="609600" cy="53979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2856" name="Text Box 8"/>
          <p:cNvSpPr txBox="1">
            <a:spLocks noChangeArrowheads="1"/>
          </p:cNvSpPr>
          <p:nvPr/>
        </p:nvSpPr>
        <p:spPr bwMode="auto">
          <a:xfrm>
            <a:off x="1447800" y="42672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2857" name="AutoShape 9"/>
          <p:cNvSpPr>
            <a:spLocks noChangeArrowheads="1"/>
          </p:cNvSpPr>
          <p:nvPr/>
        </p:nvSpPr>
        <p:spPr bwMode="auto">
          <a:xfrm>
            <a:off x="990600" y="2133600"/>
            <a:ext cx="1296988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S1:</a:t>
            </a:r>
          </a:p>
          <a:p>
            <a:pPr eaLnBrk="0" hangingPunct="0"/>
            <a:r>
              <a:rPr lang="en-US" sz="1600" dirty="0">
                <a:latin typeface="Tahoma" charset="0"/>
              </a:rPr>
              <a:t>S’ </a:t>
            </a:r>
            <a:r>
              <a:rPr lang="en-US" sz="1600" dirty="0" err="1">
                <a:latin typeface="Tahoma" charset="0"/>
                <a:sym typeface="Wingdings" charset="2"/>
              </a:rPr>
              <a:t></a:t>
            </a:r>
            <a:r>
              <a:rPr lang="en-US" sz="1600" dirty="0">
                <a:latin typeface="Tahoma" charset="0"/>
              </a:rPr>
              <a:t> </a:t>
            </a:r>
            <a:r>
              <a:rPr lang="en-US" sz="1600" dirty="0" smtClean="0">
                <a:latin typeface="Tahoma" charset="0"/>
              </a:rPr>
              <a:t>A</a:t>
            </a:r>
            <a:r>
              <a:rPr lang="en-US" sz="1600" dirty="0" smtClean="0">
                <a:latin typeface="Tahoma" charset="0"/>
                <a:sym typeface="Symbol" charset="2"/>
              </a:rPr>
              <a:t></a:t>
            </a:r>
            <a:endParaRPr lang="en-US" sz="1600" dirty="0">
              <a:latin typeface="Tahoma" charset="0"/>
            </a:endParaRPr>
          </a:p>
        </p:txBody>
      </p:sp>
      <p:cxnSp>
        <p:nvCxnSpPr>
          <p:cNvPr id="462858" name="AutoShape 10"/>
          <p:cNvCxnSpPr>
            <a:cxnSpLocks noChangeShapeType="1"/>
            <a:stCxn id="462853" idx="0"/>
            <a:endCxn id="462857" idx="1"/>
          </p:cNvCxnSpPr>
          <p:nvPr/>
        </p:nvCxnSpPr>
        <p:spPr bwMode="auto">
          <a:xfrm rot="5400000" flipH="1" flipV="1">
            <a:off x="389335" y="2903935"/>
            <a:ext cx="1050131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2859" name="Text Box 11"/>
          <p:cNvSpPr txBox="1">
            <a:spLocks noChangeArrowheads="1"/>
          </p:cNvSpPr>
          <p:nvPr/>
        </p:nvSpPr>
        <p:spPr bwMode="auto">
          <a:xfrm>
            <a:off x="381000" y="28194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2860" name="AutoShape 12"/>
          <p:cNvSpPr>
            <a:spLocks noChangeArrowheads="1"/>
          </p:cNvSpPr>
          <p:nvPr/>
        </p:nvSpPr>
        <p:spPr bwMode="auto">
          <a:xfrm>
            <a:off x="1828800" y="4876800"/>
            <a:ext cx="1419225" cy="16875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S4:</a:t>
            </a:r>
          </a:p>
          <a:p>
            <a:pPr eaLnBrk="0" hangingPunct="0"/>
            <a:r>
              <a:rPr lang="en-US" sz="1600" b="1" u="sng">
                <a:latin typeface="Tahoma" charset="0"/>
              </a:rPr>
              <a:t>A</a:t>
            </a:r>
            <a:r>
              <a:rPr lang="en-US" sz="1600" b="1" u="sng">
                <a:latin typeface="Tahoma" charset="0"/>
                <a:sym typeface="Wingdings" charset="2"/>
              </a:rPr>
              <a:t></a:t>
            </a:r>
            <a:r>
              <a:rPr lang="en-US" sz="1600" b="1" u="sng">
                <a:latin typeface="Tahoma" charset="0"/>
              </a:rPr>
              <a:t>b</a:t>
            </a:r>
            <a:r>
              <a:rPr lang="en-US" sz="1600" b="1" u="sng">
                <a:latin typeface="Tahoma" charset="0"/>
                <a:sym typeface="Symbol" charset="2"/>
              </a:rPr>
              <a:t>●A</a:t>
            </a:r>
          </a:p>
          <a:p>
            <a:pPr eaLnBrk="0" hangingPunct="0"/>
            <a:r>
              <a:rPr lang="en-US" sz="1600" b="1" u="sng">
                <a:solidFill>
                  <a:srgbClr val="FF0000"/>
                </a:solidFill>
                <a:latin typeface="Tahoma" charset="0"/>
                <a:sym typeface="Symbol" charset="2"/>
              </a:rPr>
              <a:t>A</a:t>
            </a:r>
            <a:r>
              <a:rPr lang="en-US" sz="1600" b="1" u="sng">
                <a:solidFill>
                  <a:srgbClr val="FF0000"/>
                </a:solidFill>
                <a:latin typeface="Tahoma" charset="0"/>
                <a:sym typeface="Wingdings" charset="2"/>
              </a:rPr>
              <a:t>b</a:t>
            </a:r>
            <a:r>
              <a:rPr lang="en-US" sz="1600">
                <a:latin typeface="Tahoma" charset="0"/>
                <a:sym typeface="Wingdings" charset="2"/>
              </a:rPr>
              <a:t> </a:t>
            </a:r>
            <a:endParaRPr lang="en-US" sz="1600">
              <a:latin typeface="Tahoma" charset="0"/>
              <a:sym typeface="Symbol" charset="2"/>
            </a:endParaRPr>
          </a:p>
          <a:p>
            <a:r>
              <a:rPr lang="en-US" sz="1600"/>
              <a:t>A</a:t>
            </a:r>
            <a:r>
              <a:rPr lang="en-US" sz="1600">
                <a:sym typeface="Wingdings" charset="2"/>
              </a:rPr>
              <a:t></a:t>
            </a:r>
            <a:r>
              <a:rPr lang="en-US" sz="1600"/>
              <a:t>aA</a:t>
            </a:r>
            <a:endParaRPr lang="en-US" sz="1600">
              <a:sym typeface="Symbol" charset="2"/>
            </a:endParaRPr>
          </a:p>
          <a:p>
            <a:r>
              <a:rPr lang="en-US" sz="1600"/>
              <a:t>A</a:t>
            </a:r>
            <a:r>
              <a:rPr lang="en-US" sz="1600">
                <a:sym typeface="Wingdings" charset="2"/>
              </a:rPr>
              <a:t>●bA</a:t>
            </a:r>
          </a:p>
          <a:p>
            <a:r>
              <a:rPr lang="en-US" sz="1600">
                <a:sym typeface="Wingdings" charset="2"/>
              </a:rPr>
              <a:t>Ab</a:t>
            </a:r>
            <a:endParaRPr lang="en-US" sz="1600">
              <a:latin typeface="Tahoma" charset="0"/>
            </a:endParaRPr>
          </a:p>
        </p:txBody>
      </p:sp>
      <p:sp>
        <p:nvSpPr>
          <p:cNvPr id="462862" name="Text Box 14"/>
          <p:cNvSpPr txBox="1">
            <a:spLocks noChangeArrowheads="1"/>
          </p:cNvSpPr>
          <p:nvPr/>
        </p:nvSpPr>
        <p:spPr bwMode="auto">
          <a:xfrm>
            <a:off x="3505200" y="41910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2863" name="AutoShape 15"/>
          <p:cNvSpPr>
            <a:spLocks noChangeArrowheads="1"/>
          </p:cNvSpPr>
          <p:nvPr/>
        </p:nvSpPr>
        <p:spPr bwMode="auto">
          <a:xfrm>
            <a:off x="4114800" y="3200400"/>
            <a:ext cx="1246188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S3:</a:t>
            </a:r>
          </a:p>
          <a:p>
            <a:pPr eaLnBrk="0" hangingPunct="0"/>
            <a:r>
              <a:rPr lang="en-US" sz="1600" dirty="0" err="1">
                <a:latin typeface="Tahoma" charset="0"/>
                <a:sym typeface="Symbol" charset="2"/>
              </a:rPr>
              <a:t>A</a:t>
            </a:r>
            <a:r>
              <a:rPr lang="en-US" sz="1600" dirty="0" err="1">
                <a:latin typeface="Tahoma" charset="0"/>
                <a:sym typeface="Wingdings" charset="2"/>
              </a:rPr>
              <a:t>aA</a:t>
            </a:r>
            <a:r>
              <a:rPr lang="en-US" sz="1600" dirty="0" smtClean="0">
                <a:latin typeface="Tahoma" charset="0"/>
                <a:sym typeface="Wingdings" charset="2"/>
              </a:rPr>
              <a:t> </a:t>
            </a:r>
            <a:r>
              <a:rPr lang="en-US" sz="1600" dirty="0" err="1" smtClean="0">
                <a:latin typeface="Tahoma" charset="0"/>
                <a:sym typeface="Symbol" charset="2"/>
              </a:rPr>
              <a:t></a:t>
            </a:r>
            <a:r>
              <a:rPr lang="en-US" sz="1600" dirty="0" smtClean="0">
                <a:latin typeface="Tahoma" charset="0"/>
                <a:sym typeface="Wingdings" charset="2"/>
              </a:rPr>
              <a:t> </a:t>
            </a:r>
            <a:endParaRPr lang="en-US" sz="1600" dirty="0">
              <a:latin typeface="Tahoma" charset="0"/>
            </a:endParaRPr>
          </a:p>
        </p:txBody>
      </p:sp>
      <p:cxnSp>
        <p:nvCxnSpPr>
          <p:cNvPr id="462864" name="AutoShape 16"/>
          <p:cNvCxnSpPr>
            <a:cxnSpLocks noChangeShapeType="1"/>
            <a:stCxn id="462854" idx="3"/>
            <a:endCxn id="462863" idx="1"/>
          </p:cNvCxnSpPr>
          <p:nvPr/>
        </p:nvCxnSpPr>
        <p:spPr bwMode="auto">
          <a:xfrm flipV="1">
            <a:off x="3192463" y="3521869"/>
            <a:ext cx="922337" cy="16284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2865" name="Text Box 17"/>
          <p:cNvSpPr txBox="1">
            <a:spLocks noChangeArrowheads="1"/>
          </p:cNvSpPr>
          <p:nvPr/>
        </p:nvSpPr>
        <p:spPr bwMode="auto">
          <a:xfrm>
            <a:off x="3352800" y="29718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2868" name="Text Box 20"/>
          <p:cNvSpPr txBox="1">
            <a:spLocks noChangeArrowheads="1"/>
          </p:cNvSpPr>
          <p:nvPr/>
        </p:nvSpPr>
        <p:spPr bwMode="auto">
          <a:xfrm>
            <a:off x="3581400" y="54102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2869" name="AutoShape 21"/>
          <p:cNvSpPr>
            <a:spLocks noChangeArrowheads="1"/>
          </p:cNvSpPr>
          <p:nvPr/>
        </p:nvSpPr>
        <p:spPr bwMode="auto">
          <a:xfrm>
            <a:off x="4191000" y="5334000"/>
            <a:ext cx="1200150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S5:</a:t>
            </a:r>
          </a:p>
          <a:p>
            <a:pPr eaLnBrk="0" hangingPunct="0"/>
            <a:r>
              <a:rPr lang="en-US" sz="1600" dirty="0" err="1">
                <a:latin typeface="Tahoma" charset="0"/>
              </a:rPr>
              <a:t>A</a:t>
            </a:r>
            <a:r>
              <a:rPr lang="en-US" sz="1600" dirty="0" err="1">
                <a:latin typeface="Tahoma" charset="0"/>
                <a:sym typeface="Wingdings" charset="2"/>
              </a:rPr>
              <a:t></a:t>
            </a:r>
            <a:r>
              <a:rPr lang="en-US" sz="1600" dirty="0" err="1" smtClean="0">
                <a:latin typeface="Tahoma" charset="0"/>
              </a:rPr>
              <a:t>bA</a:t>
            </a:r>
            <a:r>
              <a:rPr lang="en-US" sz="1600" dirty="0" err="1" smtClean="0">
                <a:latin typeface="Tahoma" charset="0"/>
                <a:sym typeface="Symbol" charset="2"/>
              </a:rPr>
              <a:t></a:t>
            </a:r>
            <a:r>
              <a:rPr lang="en-US" sz="1600" dirty="0" smtClean="0">
                <a:latin typeface="Tahoma" charset="0"/>
                <a:sym typeface="Symbol" charset="2"/>
              </a:rPr>
              <a:t> </a:t>
            </a:r>
            <a:endParaRPr lang="en-US" sz="1600" dirty="0">
              <a:latin typeface="Tahoma" charset="0"/>
            </a:endParaRPr>
          </a:p>
        </p:txBody>
      </p:sp>
      <p:cxnSp>
        <p:nvCxnSpPr>
          <p:cNvPr id="462870" name="AutoShape 22"/>
          <p:cNvCxnSpPr>
            <a:cxnSpLocks noChangeShapeType="1"/>
            <a:stCxn id="462860" idx="3"/>
            <a:endCxn id="462869" idx="1"/>
          </p:cNvCxnSpPr>
          <p:nvPr/>
        </p:nvCxnSpPr>
        <p:spPr bwMode="auto">
          <a:xfrm flipV="1">
            <a:off x="3248025" y="5656263"/>
            <a:ext cx="942975" cy="650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2871" name="Text Box 23"/>
          <p:cNvSpPr txBox="1">
            <a:spLocks noChangeArrowheads="1"/>
          </p:cNvSpPr>
          <p:nvPr/>
        </p:nvSpPr>
        <p:spPr bwMode="auto">
          <a:xfrm>
            <a:off x="3505200" y="63246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b</a:t>
            </a:r>
          </a:p>
        </p:txBody>
      </p:sp>
      <p:cxnSp>
        <p:nvCxnSpPr>
          <p:cNvPr id="462872" name="AutoShape 24"/>
          <p:cNvCxnSpPr>
            <a:cxnSpLocks noChangeShapeType="1"/>
            <a:stCxn id="462854" idx="3"/>
            <a:endCxn id="462854" idx="2"/>
          </p:cNvCxnSpPr>
          <p:nvPr/>
        </p:nvCxnSpPr>
        <p:spPr bwMode="auto">
          <a:xfrm flipH="1">
            <a:off x="2624932" y="3684717"/>
            <a:ext cx="567531" cy="712916"/>
          </a:xfrm>
          <a:prstGeom prst="curvedConnector4">
            <a:avLst>
              <a:gd name="adj1" fmla="val -40280"/>
              <a:gd name="adj2" fmla="val 132065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2873" name="AutoShape 25"/>
          <p:cNvCxnSpPr>
            <a:cxnSpLocks noChangeShapeType="1"/>
            <a:stCxn id="462853" idx="2"/>
            <a:endCxn id="462860" idx="1"/>
          </p:cNvCxnSpPr>
          <p:nvPr/>
        </p:nvCxnSpPr>
        <p:spPr bwMode="auto">
          <a:xfrm rot="16200000" flipH="1">
            <a:off x="945138" y="4836894"/>
            <a:ext cx="776725" cy="99060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2874" name="Text Box 26"/>
          <p:cNvSpPr txBox="1">
            <a:spLocks noChangeArrowheads="1"/>
          </p:cNvSpPr>
          <p:nvPr/>
        </p:nvSpPr>
        <p:spPr bwMode="auto">
          <a:xfrm>
            <a:off x="762000" y="5486400"/>
            <a:ext cx="3048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b</a:t>
            </a:r>
          </a:p>
        </p:txBody>
      </p:sp>
      <p:cxnSp>
        <p:nvCxnSpPr>
          <p:cNvPr id="462875" name="AutoShape 27"/>
          <p:cNvCxnSpPr>
            <a:cxnSpLocks noChangeShapeType="1"/>
            <a:stCxn id="462860" idx="3"/>
            <a:endCxn id="462860" idx="2"/>
          </p:cNvCxnSpPr>
          <p:nvPr/>
        </p:nvCxnSpPr>
        <p:spPr bwMode="auto">
          <a:xfrm flipH="1">
            <a:off x="2538413" y="5721350"/>
            <a:ext cx="709612" cy="842963"/>
          </a:xfrm>
          <a:prstGeom prst="curvedConnector4">
            <a:avLst>
              <a:gd name="adj1" fmla="val -32213"/>
              <a:gd name="adj2" fmla="val 126931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2876" name="AutoShape 28"/>
          <p:cNvCxnSpPr>
            <a:cxnSpLocks noChangeShapeType="1"/>
            <a:stCxn id="462854" idx="2"/>
            <a:endCxn id="462860" idx="0"/>
          </p:cNvCxnSpPr>
          <p:nvPr/>
        </p:nvCxnSpPr>
        <p:spPr bwMode="auto">
          <a:xfrm rot="5400000">
            <a:off x="2342090" y="4593957"/>
            <a:ext cx="479167" cy="86519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2877" name="Text Box 29"/>
          <p:cNvSpPr txBox="1">
            <a:spLocks noChangeArrowheads="1"/>
          </p:cNvSpPr>
          <p:nvPr/>
        </p:nvSpPr>
        <p:spPr bwMode="auto">
          <a:xfrm>
            <a:off x="2057400" y="44958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b</a:t>
            </a:r>
          </a:p>
        </p:txBody>
      </p:sp>
      <p:cxnSp>
        <p:nvCxnSpPr>
          <p:cNvPr id="462878" name="AutoShape 30"/>
          <p:cNvCxnSpPr>
            <a:cxnSpLocks noChangeShapeType="1"/>
            <a:stCxn id="462860" idx="3"/>
            <a:endCxn id="462854" idx="3"/>
          </p:cNvCxnSpPr>
          <p:nvPr/>
        </p:nvCxnSpPr>
        <p:spPr bwMode="auto">
          <a:xfrm flipH="1" flipV="1">
            <a:off x="3192463" y="3684717"/>
            <a:ext cx="55562" cy="2035840"/>
          </a:xfrm>
          <a:prstGeom prst="curvedConnector3">
            <a:avLst>
              <a:gd name="adj1" fmla="val -411432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aphicFrame>
        <p:nvGraphicFramePr>
          <p:cNvPr id="462952" name="Group 104"/>
          <p:cNvGraphicFramePr>
            <a:graphicFrameLocks noGrp="1"/>
          </p:cNvGraphicFramePr>
          <p:nvPr>
            <p:ph sz="half" idx="2"/>
          </p:nvPr>
        </p:nvGraphicFramePr>
        <p:xfrm>
          <a:off x="5486400" y="2286000"/>
          <a:ext cx="3505200" cy="3258187"/>
        </p:xfrm>
        <a:graphic>
          <a:graphicData uri="http://schemas.openxmlformats.org/drawingml/2006/table">
            <a:tbl>
              <a:tblPr/>
              <a:tblGrid>
                <a:gridCol w="1524000"/>
                <a:gridCol w="914400"/>
                <a:gridCol w="1066800"/>
              </a:tblGrid>
              <a:tr h="738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Stack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Input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aab$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ab$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S2a S2a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b$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S2a S2a S4b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 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R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S2a S2a S3A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 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R A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aA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S2a S3A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 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R A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aA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  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accept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1CAA7-2DB9-4443-97B6-53942645B8F2}" type="slidenum">
              <a:rPr lang="en-US"/>
              <a:pPr/>
              <a:t>14</a:t>
            </a:fld>
            <a:endParaRPr lang="en-US"/>
          </a:p>
        </p:txBody>
      </p:sp>
      <p:sp>
        <p:nvSpPr>
          <p:cNvPr id="464900" name="Rectangle 4"/>
          <p:cNvSpPr>
            <a:spLocks noChangeArrowheads="1"/>
          </p:cNvSpPr>
          <p:nvPr/>
        </p:nvSpPr>
        <p:spPr bwMode="auto">
          <a:xfrm>
            <a:off x="457200" y="228600"/>
            <a:ext cx="82296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  <a:latin typeface="Calibri" charset="0"/>
              </a:rPr>
              <a:t>Is the grammar LR(0)?</a:t>
            </a:r>
          </a:p>
        </p:txBody>
      </p:sp>
      <p:sp>
        <p:nvSpPr>
          <p:cNvPr id="464901" name="Rectangle 5"/>
          <p:cNvSpPr>
            <a:spLocks noChangeArrowheads="1"/>
          </p:cNvSpPr>
          <p:nvPr/>
        </p:nvSpPr>
        <p:spPr bwMode="auto">
          <a:xfrm>
            <a:off x="5181600" y="533400"/>
            <a:ext cx="3733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742950" lvl="1" indent="-285750">
              <a:spcBef>
                <a:spcPct val="20000"/>
              </a:spcBef>
            </a:pPr>
            <a:r>
              <a:rPr lang="en-US" sz="2400">
                <a:latin typeface="Calibri" charset="0"/>
                <a:ea typeface="ＭＳ Ｐゴシック" charset="-128"/>
              </a:rPr>
              <a:t>A</a:t>
            </a:r>
            <a:r>
              <a:rPr lang="en-US" sz="2400">
                <a:latin typeface="Calibri" charset="0"/>
                <a:ea typeface="ＭＳ Ｐゴシック" charset="-128"/>
                <a:sym typeface="Wingdings" charset="2"/>
              </a:rPr>
              <a:t>aA|bA|b</a:t>
            </a:r>
          </a:p>
          <a:p>
            <a:pPr marL="1143000" lvl="2" indent="-228600">
              <a:spcBef>
                <a:spcPct val="20000"/>
              </a:spcBef>
            </a:pPr>
            <a:r>
              <a:rPr lang="en-US" sz="2000">
                <a:latin typeface="Calibri" charset="0"/>
                <a:ea typeface="ＭＳ Ｐゴシック" charset="-128"/>
                <a:sym typeface="Wingdings" charset="2"/>
              </a:rPr>
              <a:t>It is not LR(0) because there is a conflict in state S4</a:t>
            </a:r>
            <a:endParaRPr lang="en-US" sz="2000">
              <a:latin typeface="Calibri" charset="0"/>
              <a:ea typeface="ＭＳ Ｐゴシック" charset="-128"/>
            </a:endParaRPr>
          </a:p>
        </p:txBody>
      </p:sp>
      <p:sp>
        <p:nvSpPr>
          <p:cNvPr id="464902" name="AutoShape 6"/>
          <p:cNvSpPr>
            <a:spLocks noChangeArrowheads="1"/>
          </p:cNvSpPr>
          <p:nvPr/>
        </p:nvSpPr>
        <p:spPr bwMode="auto">
          <a:xfrm>
            <a:off x="304800" y="3505200"/>
            <a:ext cx="1143000" cy="142583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S0:</a:t>
            </a:r>
          </a:p>
          <a:p>
            <a:pPr eaLnBrk="0" hangingPunct="0"/>
            <a:r>
              <a:rPr lang="en-US" sz="1600" b="1" u="sng" dirty="0">
                <a:latin typeface="Tahoma" charset="0"/>
              </a:rPr>
              <a:t>S' </a:t>
            </a:r>
            <a:r>
              <a:rPr lang="en-US" sz="1600" b="1" u="sng" dirty="0" err="1">
                <a:latin typeface="Tahoma" charset="0"/>
                <a:sym typeface="Wingdings" charset="2"/>
              </a:rPr>
              <a:t></a:t>
            </a:r>
            <a:r>
              <a:rPr lang="en-US" sz="1600" b="1" u="sng" dirty="0">
                <a:latin typeface="Tahoma" charset="0"/>
              </a:rPr>
              <a:t> </a:t>
            </a:r>
            <a:r>
              <a:rPr lang="en-US" sz="1600" b="1" u="sng" dirty="0" err="1">
                <a:latin typeface="Tahoma" charset="0"/>
                <a:sym typeface="Symbol" charset="2"/>
              </a:rPr>
              <a:t></a:t>
            </a:r>
            <a:r>
              <a:rPr lang="en-US" sz="1600" b="1" u="sng" dirty="0">
                <a:latin typeface="Tahoma" charset="0"/>
              </a:rPr>
              <a:t> A</a:t>
            </a:r>
          </a:p>
          <a:p>
            <a:pPr eaLnBrk="0" hangingPunct="0"/>
            <a:r>
              <a:rPr lang="en-US" sz="1600" dirty="0">
                <a:latin typeface="Tahoma" charset="0"/>
              </a:rPr>
              <a:t>A</a:t>
            </a:r>
            <a:r>
              <a:rPr lang="en-US" sz="1600" dirty="0">
                <a:latin typeface="Tahoma" charset="0"/>
                <a:sym typeface="Wingdings" charset="2"/>
              </a:rPr>
              <a:t></a:t>
            </a:r>
            <a:r>
              <a:rPr lang="en-US" sz="1600" dirty="0">
                <a:latin typeface="Tahoma" charset="0"/>
              </a:rPr>
              <a:t> </a:t>
            </a:r>
            <a:r>
              <a:rPr lang="en-US" sz="1600" dirty="0" err="1">
                <a:latin typeface="Tahoma" charset="0"/>
                <a:sym typeface="Symbol" charset="2"/>
              </a:rPr>
              <a:t></a:t>
            </a:r>
            <a:r>
              <a:rPr lang="en-US" sz="1600" dirty="0">
                <a:latin typeface="Tahoma" charset="0"/>
              </a:rPr>
              <a:t> </a:t>
            </a:r>
            <a:r>
              <a:rPr lang="en-US" sz="1600" dirty="0" err="1">
                <a:latin typeface="Tahoma" charset="0"/>
              </a:rPr>
              <a:t>aA</a:t>
            </a:r>
            <a:endParaRPr lang="en-US" sz="1600" dirty="0">
              <a:latin typeface="Tahoma" charset="0"/>
            </a:endParaRPr>
          </a:p>
          <a:p>
            <a:pPr eaLnBrk="0" hangingPunct="0"/>
            <a:r>
              <a:rPr lang="en-US" sz="1600" dirty="0">
                <a:latin typeface="Tahoma" charset="0"/>
              </a:rPr>
              <a:t>A</a:t>
            </a:r>
            <a:r>
              <a:rPr lang="en-US" sz="1600" dirty="0" smtClean="0">
                <a:latin typeface="Tahoma" charset="0"/>
                <a:sym typeface="Wingdings" charset="2"/>
              </a:rPr>
              <a:t></a:t>
            </a:r>
            <a:r>
              <a:rPr lang="en-US" sz="1600" dirty="0" smtClean="0">
                <a:latin typeface="Tahoma" charset="0"/>
                <a:sym typeface="Symbol" charset="2"/>
              </a:rPr>
              <a:t></a:t>
            </a:r>
            <a:r>
              <a:rPr lang="en-US" sz="1600" dirty="0" smtClean="0">
                <a:latin typeface="Tahoma" charset="0"/>
                <a:sym typeface="Wingdings" charset="2"/>
              </a:rPr>
              <a:t> </a:t>
            </a:r>
            <a:r>
              <a:rPr lang="en-US" sz="1600" dirty="0" err="1">
                <a:latin typeface="Tahoma" charset="0"/>
                <a:sym typeface="Wingdings" charset="2"/>
              </a:rPr>
              <a:t>bA</a:t>
            </a:r>
            <a:endParaRPr lang="en-US" sz="1600" dirty="0">
              <a:latin typeface="Tahoma" charset="0"/>
              <a:sym typeface="Wingdings" charset="2"/>
            </a:endParaRPr>
          </a:p>
          <a:p>
            <a:pPr eaLnBrk="0" hangingPunct="0"/>
            <a:r>
              <a:rPr lang="en-US" sz="1600" dirty="0">
                <a:latin typeface="Tahoma" charset="0"/>
                <a:sym typeface="Wingdings" charset="2"/>
              </a:rPr>
              <a:t>A </a:t>
            </a:r>
            <a:r>
              <a:rPr lang="en-US" sz="1600" dirty="0" err="1">
                <a:latin typeface="Tahoma" charset="0"/>
                <a:sym typeface="Wingdings" charset="2"/>
              </a:rPr>
              <a:t>b</a:t>
            </a:r>
            <a:endParaRPr lang="en-US" sz="1600" dirty="0">
              <a:latin typeface="Tahoma" charset="0"/>
            </a:endParaRPr>
          </a:p>
        </p:txBody>
      </p:sp>
      <p:sp>
        <p:nvSpPr>
          <p:cNvPr id="464903" name="AutoShape 7"/>
          <p:cNvSpPr>
            <a:spLocks noChangeArrowheads="1"/>
          </p:cNvSpPr>
          <p:nvPr/>
        </p:nvSpPr>
        <p:spPr bwMode="auto">
          <a:xfrm>
            <a:off x="2057400" y="2971800"/>
            <a:ext cx="1135063" cy="142583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S2:</a:t>
            </a:r>
          </a:p>
          <a:p>
            <a:pPr eaLnBrk="0" hangingPunct="0"/>
            <a:r>
              <a:rPr lang="en-US" sz="1600" b="1" u="sng" dirty="0">
                <a:latin typeface="Tahoma" charset="0"/>
              </a:rPr>
              <a:t>A</a:t>
            </a:r>
            <a:r>
              <a:rPr lang="en-US" sz="1600" b="1" u="sng" dirty="0">
                <a:latin typeface="Tahoma" charset="0"/>
                <a:sym typeface="Wingdings" charset="2"/>
              </a:rPr>
              <a:t> </a:t>
            </a:r>
            <a:r>
              <a:rPr lang="en-US" sz="1600" b="1" u="sng" dirty="0" err="1">
                <a:latin typeface="Tahoma" charset="0"/>
              </a:rPr>
              <a:t>a</a:t>
            </a:r>
            <a:r>
              <a:rPr lang="en-US" sz="1600" b="1" u="sng" dirty="0" err="1">
                <a:latin typeface="Tahoma" charset="0"/>
                <a:sym typeface="Symbol" charset="2"/>
              </a:rPr>
              <a:t>A</a:t>
            </a:r>
            <a:endParaRPr lang="en-US" sz="1600" b="1" u="sng" dirty="0">
              <a:latin typeface="Tahoma" charset="0"/>
            </a:endParaRPr>
          </a:p>
          <a:p>
            <a:pPr eaLnBrk="0" hangingPunct="0"/>
            <a:r>
              <a:rPr lang="en-US" sz="1600" dirty="0">
                <a:latin typeface="Tahoma" charset="0"/>
              </a:rPr>
              <a:t>A</a:t>
            </a:r>
            <a:r>
              <a:rPr lang="en-US" sz="1600" dirty="0">
                <a:latin typeface="Tahoma" charset="0"/>
                <a:sym typeface="Wingdings" charset="2"/>
              </a:rPr>
              <a:t> </a:t>
            </a:r>
            <a:r>
              <a:rPr lang="en-US" sz="1600" dirty="0" err="1">
                <a:latin typeface="Tahoma" charset="0"/>
              </a:rPr>
              <a:t>aA</a:t>
            </a:r>
            <a:endParaRPr lang="en-US" sz="1600" dirty="0">
              <a:latin typeface="Tahoma" charset="0"/>
              <a:sym typeface="Symbol" charset="2"/>
            </a:endParaRPr>
          </a:p>
          <a:p>
            <a:pPr eaLnBrk="0" hangingPunct="0"/>
            <a:r>
              <a:rPr lang="en-US" sz="1600" dirty="0">
                <a:latin typeface="Tahoma" charset="0"/>
              </a:rPr>
              <a:t>A</a:t>
            </a:r>
            <a:r>
              <a:rPr lang="en-US" sz="1600" dirty="0" smtClean="0">
                <a:latin typeface="Tahoma" charset="0"/>
                <a:sym typeface="Wingdings" charset="2"/>
              </a:rPr>
              <a:t></a:t>
            </a:r>
            <a:r>
              <a:rPr lang="en-US" sz="1600" dirty="0" smtClean="0">
                <a:latin typeface="Tahoma" charset="0"/>
                <a:sym typeface="Symbol" charset="2"/>
              </a:rPr>
              <a:t></a:t>
            </a:r>
            <a:r>
              <a:rPr lang="en-US" sz="1600" dirty="0" smtClean="0">
                <a:latin typeface="Tahoma" charset="0"/>
                <a:sym typeface="Wingdings" charset="2"/>
              </a:rPr>
              <a:t> </a:t>
            </a:r>
            <a:r>
              <a:rPr lang="en-US" sz="1600" dirty="0" err="1">
                <a:latin typeface="Tahoma" charset="0"/>
                <a:sym typeface="Wingdings" charset="2"/>
              </a:rPr>
              <a:t>bA</a:t>
            </a:r>
            <a:endParaRPr lang="en-US" sz="1600" dirty="0">
              <a:latin typeface="Tahoma" charset="0"/>
              <a:sym typeface="Wingdings" charset="2"/>
            </a:endParaRPr>
          </a:p>
          <a:p>
            <a:pPr eaLnBrk="0" hangingPunct="0"/>
            <a:r>
              <a:rPr lang="en-US" sz="1600" dirty="0">
                <a:latin typeface="Tahoma" charset="0"/>
                <a:sym typeface="Wingdings" charset="2"/>
              </a:rPr>
              <a:t>A </a:t>
            </a:r>
            <a:r>
              <a:rPr lang="en-US" sz="1600" dirty="0" err="1">
                <a:latin typeface="Tahoma" charset="0"/>
                <a:sym typeface="Wingdings" charset="2"/>
              </a:rPr>
              <a:t>b</a:t>
            </a:r>
            <a:endParaRPr lang="en-US" sz="1600" dirty="0">
              <a:latin typeface="Tahoma" charset="0"/>
            </a:endParaRPr>
          </a:p>
        </p:txBody>
      </p:sp>
      <p:cxnSp>
        <p:nvCxnSpPr>
          <p:cNvPr id="464904" name="AutoShape 8"/>
          <p:cNvCxnSpPr>
            <a:cxnSpLocks noChangeShapeType="1"/>
            <a:stCxn id="464902" idx="3"/>
            <a:endCxn id="464903" idx="1"/>
          </p:cNvCxnSpPr>
          <p:nvPr/>
        </p:nvCxnSpPr>
        <p:spPr bwMode="auto">
          <a:xfrm flipV="1">
            <a:off x="1447800" y="3684717"/>
            <a:ext cx="609600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4905" name="Text Box 9"/>
          <p:cNvSpPr txBox="1">
            <a:spLocks noChangeArrowheads="1"/>
          </p:cNvSpPr>
          <p:nvPr/>
        </p:nvSpPr>
        <p:spPr bwMode="auto">
          <a:xfrm>
            <a:off x="1447800" y="42672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4906" name="AutoShape 10"/>
          <p:cNvSpPr>
            <a:spLocks noChangeArrowheads="1"/>
          </p:cNvSpPr>
          <p:nvPr/>
        </p:nvSpPr>
        <p:spPr bwMode="auto">
          <a:xfrm>
            <a:off x="990600" y="2133600"/>
            <a:ext cx="1296988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S1:</a:t>
            </a:r>
          </a:p>
          <a:p>
            <a:pPr eaLnBrk="0" hangingPunct="0"/>
            <a:r>
              <a:rPr lang="en-US" sz="1600" dirty="0">
                <a:latin typeface="Tahoma" charset="0"/>
              </a:rPr>
              <a:t>S’ </a:t>
            </a:r>
            <a:r>
              <a:rPr lang="en-US" sz="1600" dirty="0" err="1">
                <a:latin typeface="Tahoma" charset="0"/>
                <a:sym typeface="Wingdings" charset="2"/>
              </a:rPr>
              <a:t></a:t>
            </a:r>
            <a:r>
              <a:rPr lang="en-US" sz="1600" dirty="0">
                <a:latin typeface="Tahoma" charset="0"/>
              </a:rPr>
              <a:t> A</a:t>
            </a:r>
            <a:r>
              <a:rPr lang="en-US" sz="1600" dirty="0" smtClean="0">
                <a:latin typeface="Tahoma" charset="0"/>
              </a:rPr>
              <a:t> </a:t>
            </a:r>
            <a:r>
              <a:rPr lang="en-US" sz="1600" dirty="0" err="1" smtClean="0">
                <a:latin typeface="Tahoma" charset="0"/>
                <a:sym typeface="Symbol" charset="2"/>
              </a:rPr>
              <a:t></a:t>
            </a:r>
            <a:r>
              <a:rPr lang="en-US" sz="1600" dirty="0" smtClean="0">
                <a:latin typeface="Tahoma" charset="0"/>
              </a:rPr>
              <a:t> </a:t>
            </a:r>
            <a:endParaRPr lang="en-US" sz="1600" dirty="0">
              <a:latin typeface="Tahoma" charset="0"/>
            </a:endParaRPr>
          </a:p>
        </p:txBody>
      </p:sp>
      <p:cxnSp>
        <p:nvCxnSpPr>
          <p:cNvPr id="464907" name="AutoShape 11"/>
          <p:cNvCxnSpPr>
            <a:cxnSpLocks noChangeShapeType="1"/>
            <a:stCxn id="464902" idx="0"/>
            <a:endCxn id="464906" idx="1"/>
          </p:cNvCxnSpPr>
          <p:nvPr/>
        </p:nvCxnSpPr>
        <p:spPr bwMode="auto">
          <a:xfrm rot="5400000" flipH="1" flipV="1">
            <a:off x="408385" y="2922985"/>
            <a:ext cx="1050131" cy="1143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4908" name="Text Box 12"/>
          <p:cNvSpPr txBox="1">
            <a:spLocks noChangeArrowheads="1"/>
          </p:cNvSpPr>
          <p:nvPr/>
        </p:nvSpPr>
        <p:spPr bwMode="auto">
          <a:xfrm>
            <a:off x="381000" y="28194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4909" name="AutoShape 13"/>
          <p:cNvSpPr>
            <a:spLocks noChangeArrowheads="1"/>
          </p:cNvSpPr>
          <p:nvPr/>
        </p:nvSpPr>
        <p:spPr bwMode="auto">
          <a:xfrm>
            <a:off x="1828800" y="4876800"/>
            <a:ext cx="1419225" cy="16875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S4:</a:t>
            </a:r>
          </a:p>
          <a:p>
            <a:pPr eaLnBrk="0" hangingPunct="0"/>
            <a:r>
              <a:rPr lang="en-US" sz="1600" b="1" u="sng">
                <a:latin typeface="Tahoma" charset="0"/>
              </a:rPr>
              <a:t>A</a:t>
            </a:r>
            <a:r>
              <a:rPr lang="en-US" sz="1600" b="1" u="sng">
                <a:latin typeface="Tahoma" charset="0"/>
                <a:sym typeface="Wingdings" charset="2"/>
              </a:rPr>
              <a:t></a:t>
            </a:r>
            <a:r>
              <a:rPr lang="en-US" sz="1600" b="1" u="sng">
                <a:latin typeface="Tahoma" charset="0"/>
              </a:rPr>
              <a:t>b</a:t>
            </a:r>
            <a:r>
              <a:rPr lang="en-US" sz="1600" b="1" u="sng">
                <a:latin typeface="Tahoma" charset="0"/>
                <a:sym typeface="Symbol" charset="2"/>
              </a:rPr>
              <a:t>●A</a:t>
            </a:r>
          </a:p>
          <a:p>
            <a:pPr eaLnBrk="0" hangingPunct="0"/>
            <a:r>
              <a:rPr lang="en-US" sz="1600" b="1" u="sng">
                <a:latin typeface="Tahoma" charset="0"/>
                <a:sym typeface="Symbol" charset="2"/>
              </a:rPr>
              <a:t>A</a:t>
            </a:r>
            <a:r>
              <a:rPr lang="en-US" sz="1600" b="1" u="sng">
                <a:latin typeface="Tahoma" charset="0"/>
                <a:sym typeface="Wingdings" charset="2"/>
              </a:rPr>
              <a:t>b</a:t>
            </a:r>
            <a:r>
              <a:rPr lang="en-US" sz="1600">
                <a:latin typeface="Tahoma" charset="0"/>
                <a:sym typeface="Wingdings" charset="2"/>
              </a:rPr>
              <a:t> </a:t>
            </a:r>
            <a:endParaRPr lang="en-US" sz="1600">
              <a:latin typeface="Tahoma" charset="0"/>
              <a:sym typeface="Symbol" charset="2"/>
            </a:endParaRPr>
          </a:p>
          <a:p>
            <a:r>
              <a:rPr lang="en-US" sz="1600"/>
              <a:t>A</a:t>
            </a:r>
            <a:r>
              <a:rPr lang="en-US" sz="1600">
                <a:sym typeface="Wingdings" charset="2"/>
              </a:rPr>
              <a:t></a:t>
            </a:r>
            <a:r>
              <a:rPr lang="en-US" sz="1600"/>
              <a:t>aA</a:t>
            </a:r>
            <a:endParaRPr lang="en-US" sz="1600">
              <a:sym typeface="Symbol" charset="2"/>
            </a:endParaRPr>
          </a:p>
          <a:p>
            <a:r>
              <a:rPr lang="en-US" sz="1600"/>
              <a:t>A</a:t>
            </a:r>
            <a:r>
              <a:rPr lang="en-US" sz="1600">
                <a:sym typeface="Wingdings" charset="2"/>
              </a:rPr>
              <a:t>●bA</a:t>
            </a:r>
          </a:p>
          <a:p>
            <a:r>
              <a:rPr lang="en-US" sz="1600">
                <a:sym typeface="Wingdings" charset="2"/>
              </a:rPr>
              <a:t>Ab</a:t>
            </a:r>
            <a:endParaRPr lang="en-US" sz="1600">
              <a:latin typeface="Tahoma" charset="0"/>
            </a:endParaRPr>
          </a:p>
        </p:txBody>
      </p:sp>
      <p:sp>
        <p:nvSpPr>
          <p:cNvPr id="464910" name="Text Box 14"/>
          <p:cNvSpPr txBox="1">
            <a:spLocks noChangeArrowheads="1"/>
          </p:cNvSpPr>
          <p:nvPr/>
        </p:nvSpPr>
        <p:spPr bwMode="auto">
          <a:xfrm>
            <a:off x="3505200" y="41910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4911" name="AutoShape 15"/>
          <p:cNvSpPr>
            <a:spLocks noChangeArrowheads="1"/>
          </p:cNvSpPr>
          <p:nvPr/>
        </p:nvSpPr>
        <p:spPr bwMode="auto">
          <a:xfrm>
            <a:off x="4114800" y="3200400"/>
            <a:ext cx="1246188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S3:</a:t>
            </a:r>
          </a:p>
          <a:p>
            <a:pPr eaLnBrk="0" hangingPunct="0"/>
            <a:r>
              <a:rPr lang="en-US" sz="1600" dirty="0" err="1">
                <a:latin typeface="Tahoma" charset="0"/>
                <a:sym typeface="Symbol" charset="2"/>
              </a:rPr>
              <a:t>A</a:t>
            </a:r>
            <a:r>
              <a:rPr lang="en-US" sz="1600" dirty="0" err="1">
                <a:latin typeface="Tahoma" charset="0"/>
                <a:sym typeface="Wingdings" charset="2"/>
              </a:rPr>
              <a:t>aA</a:t>
            </a:r>
            <a:r>
              <a:rPr lang="en-US" sz="1600" dirty="0" smtClean="0">
                <a:latin typeface="Tahoma" charset="0"/>
                <a:sym typeface="Wingdings" charset="2"/>
              </a:rPr>
              <a:t> </a:t>
            </a:r>
            <a:r>
              <a:rPr lang="en-US" sz="1600" dirty="0" err="1" smtClean="0">
                <a:latin typeface="Tahoma" charset="0"/>
                <a:sym typeface="Symbol" charset="2"/>
              </a:rPr>
              <a:t></a:t>
            </a:r>
            <a:r>
              <a:rPr lang="en-US" sz="1600" dirty="0" smtClean="0">
                <a:latin typeface="Tahoma" charset="0"/>
                <a:sym typeface="Wingdings" charset="2"/>
              </a:rPr>
              <a:t> </a:t>
            </a:r>
            <a:endParaRPr lang="en-US" sz="1600" dirty="0">
              <a:latin typeface="Tahoma" charset="0"/>
            </a:endParaRPr>
          </a:p>
        </p:txBody>
      </p:sp>
      <p:cxnSp>
        <p:nvCxnSpPr>
          <p:cNvPr id="464912" name="AutoShape 16"/>
          <p:cNvCxnSpPr>
            <a:cxnSpLocks noChangeShapeType="1"/>
            <a:stCxn id="464903" idx="3"/>
            <a:endCxn id="464911" idx="1"/>
          </p:cNvCxnSpPr>
          <p:nvPr/>
        </p:nvCxnSpPr>
        <p:spPr bwMode="auto">
          <a:xfrm flipV="1">
            <a:off x="3192463" y="3521869"/>
            <a:ext cx="922337" cy="16284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4913" name="Text Box 17"/>
          <p:cNvSpPr txBox="1">
            <a:spLocks noChangeArrowheads="1"/>
          </p:cNvSpPr>
          <p:nvPr/>
        </p:nvSpPr>
        <p:spPr bwMode="auto">
          <a:xfrm>
            <a:off x="3352800" y="29718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4914" name="Text Box 18"/>
          <p:cNvSpPr txBox="1">
            <a:spLocks noChangeArrowheads="1"/>
          </p:cNvSpPr>
          <p:nvPr/>
        </p:nvSpPr>
        <p:spPr bwMode="auto">
          <a:xfrm>
            <a:off x="3581400" y="54102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4915" name="AutoShape 19"/>
          <p:cNvSpPr>
            <a:spLocks noChangeArrowheads="1"/>
          </p:cNvSpPr>
          <p:nvPr/>
        </p:nvSpPr>
        <p:spPr bwMode="auto">
          <a:xfrm>
            <a:off x="4191000" y="5334000"/>
            <a:ext cx="1200150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S5:</a:t>
            </a:r>
          </a:p>
          <a:p>
            <a:pPr eaLnBrk="0" hangingPunct="0"/>
            <a:r>
              <a:rPr lang="en-US" sz="1600" dirty="0" err="1">
                <a:latin typeface="Tahoma" charset="0"/>
              </a:rPr>
              <a:t>A</a:t>
            </a:r>
            <a:r>
              <a:rPr lang="en-US" sz="1600" dirty="0" err="1">
                <a:latin typeface="Tahoma" charset="0"/>
                <a:sym typeface="Wingdings" charset="2"/>
              </a:rPr>
              <a:t></a:t>
            </a:r>
            <a:r>
              <a:rPr lang="en-US" sz="1600" dirty="0" err="1" smtClean="0">
                <a:latin typeface="Tahoma" charset="0"/>
              </a:rPr>
              <a:t>bA</a:t>
            </a:r>
            <a:r>
              <a:rPr lang="en-US" sz="1600" dirty="0" err="1" smtClean="0">
                <a:latin typeface="Tahoma" charset="0"/>
                <a:sym typeface="Symbol" charset="2"/>
              </a:rPr>
              <a:t></a:t>
            </a:r>
            <a:r>
              <a:rPr lang="en-US" sz="1600" dirty="0" smtClean="0">
                <a:latin typeface="Tahoma" charset="0"/>
                <a:sym typeface="Symbol" charset="2"/>
              </a:rPr>
              <a:t> </a:t>
            </a:r>
            <a:endParaRPr lang="en-US" sz="1600" dirty="0">
              <a:latin typeface="Tahoma" charset="0"/>
            </a:endParaRPr>
          </a:p>
        </p:txBody>
      </p:sp>
      <p:cxnSp>
        <p:nvCxnSpPr>
          <p:cNvPr id="464916" name="AutoShape 20"/>
          <p:cNvCxnSpPr>
            <a:cxnSpLocks noChangeShapeType="1"/>
            <a:stCxn id="464909" idx="3"/>
            <a:endCxn id="464915" idx="1"/>
          </p:cNvCxnSpPr>
          <p:nvPr/>
        </p:nvCxnSpPr>
        <p:spPr bwMode="auto">
          <a:xfrm flipV="1">
            <a:off x="3248025" y="5656263"/>
            <a:ext cx="942975" cy="650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4917" name="Text Box 21"/>
          <p:cNvSpPr txBox="1">
            <a:spLocks noChangeArrowheads="1"/>
          </p:cNvSpPr>
          <p:nvPr/>
        </p:nvSpPr>
        <p:spPr bwMode="auto">
          <a:xfrm>
            <a:off x="3505200" y="63246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b</a:t>
            </a:r>
          </a:p>
        </p:txBody>
      </p:sp>
      <p:cxnSp>
        <p:nvCxnSpPr>
          <p:cNvPr id="464918" name="AutoShape 22"/>
          <p:cNvCxnSpPr>
            <a:cxnSpLocks noChangeShapeType="1"/>
            <a:stCxn id="464903" idx="3"/>
            <a:endCxn id="464903" idx="2"/>
          </p:cNvCxnSpPr>
          <p:nvPr/>
        </p:nvCxnSpPr>
        <p:spPr bwMode="auto">
          <a:xfrm flipH="1">
            <a:off x="2624932" y="3684717"/>
            <a:ext cx="567531" cy="712916"/>
          </a:xfrm>
          <a:prstGeom prst="curvedConnector4">
            <a:avLst>
              <a:gd name="adj1" fmla="val -40280"/>
              <a:gd name="adj2" fmla="val 132065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4919" name="AutoShape 23"/>
          <p:cNvCxnSpPr>
            <a:cxnSpLocks noChangeShapeType="1"/>
            <a:stCxn id="464902" idx="2"/>
            <a:endCxn id="464909" idx="1"/>
          </p:cNvCxnSpPr>
          <p:nvPr/>
        </p:nvCxnSpPr>
        <p:spPr bwMode="auto">
          <a:xfrm rot="16200000" flipH="1">
            <a:off x="957788" y="4849545"/>
            <a:ext cx="789524" cy="95250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4920" name="Text Box 24"/>
          <p:cNvSpPr txBox="1">
            <a:spLocks noChangeArrowheads="1"/>
          </p:cNvSpPr>
          <p:nvPr/>
        </p:nvSpPr>
        <p:spPr bwMode="auto">
          <a:xfrm>
            <a:off x="762000" y="5486400"/>
            <a:ext cx="3048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b</a:t>
            </a:r>
          </a:p>
        </p:txBody>
      </p:sp>
      <p:cxnSp>
        <p:nvCxnSpPr>
          <p:cNvPr id="464921" name="AutoShape 25"/>
          <p:cNvCxnSpPr>
            <a:cxnSpLocks noChangeShapeType="1"/>
            <a:stCxn id="464909" idx="3"/>
            <a:endCxn id="464909" idx="2"/>
          </p:cNvCxnSpPr>
          <p:nvPr/>
        </p:nvCxnSpPr>
        <p:spPr bwMode="auto">
          <a:xfrm flipH="1">
            <a:off x="2538413" y="5721350"/>
            <a:ext cx="709612" cy="842963"/>
          </a:xfrm>
          <a:prstGeom prst="curvedConnector4">
            <a:avLst>
              <a:gd name="adj1" fmla="val -32213"/>
              <a:gd name="adj2" fmla="val 126931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4922" name="AutoShape 26"/>
          <p:cNvCxnSpPr>
            <a:cxnSpLocks noChangeShapeType="1"/>
            <a:stCxn id="464903" idx="2"/>
            <a:endCxn id="464909" idx="0"/>
          </p:cNvCxnSpPr>
          <p:nvPr/>
        </p:nvCxnSpPr>
        <p:spPr bwMode="auto">
          <a:xfrm rot="5400000">
            <a:off x="2342090" y="4593957"/>
            <a:ext cx="479167" cy="86519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4923" name="Text Box 27"/>
          <p:cNvSpPr txBox="1">
            <a:spLocks noChangeArrowheads="1"/>
          </p:cNvSpPr>
          <p:nvPr/>
        </p:nvSpPr>
        <p:spPr bwMode="auto">
          <a:xfrm>
            <a:off x="2057400" y="44958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b</a:t>
            </a:r>
          </a:p>
        </p:txBody>
      </p:sp>
      <p:cxnSp>
        <p:nvCxnSpPr>
          <p:cNvPr id="464924" name="AutoShape 28"/>
          <p:cNvCxnSpPr>
            <a:cxnSpLocks noChangeShapeType="1"/>
            <a:stCxn id="464909" idx="3"/>
            <a:endCxn id="464903" idx="3"/>
          </p:cNvCxnSpPr>
          <p:nvPr/>
        </p:nvCxnSpPr>
        <p:spPr bwMode="auto">
          <a:xfrm flipH="1" flipV="1">
            <a:off x="3192463" y="3684717"/>
            <a:ext cx="55562" cy="2035840"/>
          </a:xfrm>
          <a:prstGeom prst="curvedConnector3">
            <a:avLst>
              <a:gd name="adj1" fmla="val -411432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aphicFrame>
        <p:nvGraphicFramePr>
          <p:cNvPr id="464963" name="Group 67"/>
          <p:cNvGraphicFramePr>
            <a:graphicFrameLocks noGrp="1"/>
          </p:cNvGraphicFramePr>
          <p:nvPr/>
        </p:nvGraphicFramePr>
        <p:xfrm>
          <a:off x="5486400" y="2286000"/>
          <a:ext cx="3505200" cy="3062924"/>
        </p:xfrm>
        <a:graphic>
          <a:graphicData uri="http://schemas.openxmlformats.org/drawingml/2006/table">
            <a:tbl>
              <a:tblPr/>
              <a:tblGrid>
                <a:gridCol w="1524000"/>
                <a:gridCol w="914400"/>
                <a:gridCol w="1066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Stack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Input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abb$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bb$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S2a S4b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b$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S4 or Reduce?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S2a S4b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b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If R,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S2a S3A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b 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R A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aA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S1A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b 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FA582-D034-5E4F-A51A-5AC602C1E946}" type="slidenum">
              <a:rPr lang="en-US"/>
              <a:pPr/>
              <a:t>15</a:t>
            </a:fld>
            <a:endParaRPr lang="en-US"/>
          </a:p>
        </p:txBody>
      </p:sp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Whether it is LR(0)?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0" y="533400"/>
            <a:ext cx="2286000" cy="22098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>
                <a:solidFill>
                  <a:schemeClr val="tx1"/>
                </a:solidFill>
              </a:rPr>
              <a:t>A</a:t>
            </a:r>
            <a:r>
              <a:rPr lang="en-US" sz="2000">
                <a:solidFill>
                  <a:schemeClr val="tx1"/>
                </a:solidFill>
                <a:sym typeface="Wingdings" charset="2"/>
              </a:rPr>
              <a:t>Aa</a:t>
            </a:r>
          </a:p>
          <a:p>
            <a:pPr>
              <a:buFontTx/>
              <a:buNone/>
            </a:pPr>
            <a:r>
              <a:rPr lang="en-US" sz="2000">
                <a:solidFill>
                  <a:schemeClr val="tx1"/>
                </a:solidFill>
                <a:sym typeface="Wingdings" charset="2"/>
              </a:rPr>
              <a:t>AAb</a:t>
            </a:r>
          </a:p>
          <a:p>
            <a:pPr>
              <a:buFontTx/>
              <a:buNone/>
            </a:pPr>
            <a:r>
              <a:rPr lang="en-US" sz="2000">
                <a:solidFill>
                  <a:schemeClr val="tx1"/>
                </a:solidFill>
                <a:sym typeface="Wingdings" charset="2"/>
              </a:rPr>
              <a:t>Ab</a:t>
            </a: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67972" name="AutoShape 4"/>
          <p:cNvSpPr>
            <a:spLocks noChangeArrowheads="1"/>
          </p:cNvSpPr>
          <p:nvPr/>
        </p:nvSpPr>
        <p:spPr bwMode="auto">
          <a:xfrm>
            <a:off x="304800" y="3505200"/>
            <a:ext cx="1143000" cy="142583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S0:</a:t>
            </a:r>
          </a:p>
          <a:p>
            <a:pPr eaLnBrk="0" hangingPunct="0"/>
            <a:r>
              <a:rPr lang="en-US" sz="1600" b="1" u="sng" dirty="0">
                <a:latin typeface="Tahoma" charset="0"/>
              </a:rPr>
              <a:t>S' </a:t>
            </a:r>
            <a:r>
              <a:rPr lang="en-US" sz="1600" b="1" u="sng" dirty="0" err="1">
                <a:latin typeface="Tahoma" charset="0"/>
                <a:sym typeface="Wingdings" charset="2"/>
              </a:rPr>
              <a:t></a:t>
            </a:r>
            <a:r>
              <a:rPr lang="en-US" sz="1600" b="1" u="sng" dirty="0">
                <a:latin typeface="Tahoma" charset="0"/>
              </a:rPr>
              <a:t> </a:t>
            </a:r>
            <a:r>
              <a:rPr lang="en-US" sz="1600" b="1" u="sng" dirty="0" err="1">
                <a:latin typeface="Tahoma" charset="0"/>
                <a:sym typeface="Symbol" charset="2"/>
              </a:rPr>
              <a:t></a:t>
            </a:r>
            <a:r>
              <a:rPr lang="en-US" sz="1600" b="1" u="sng" dirty="0">
                <a:latin typeface="Tahoma" charset="0"/>
              </a:rPr>
              <a:t> A</a:t>
            </a:r>
          </a:p>
          <a:p>
            <a:pPr eaLnBrk="0" hangingPunct="0"/>
            <a:r>
              <a:rPr lang="en-US" sz="1600" dirty="0">
                <a:latin typeface="Tahoma" charset="0"/>
              </a:rPr>
              <a:t>A</a:t>
            </a:r>
            <a:r>
              <a:rPr lang="en-US" sz="1600" dirty="0">
                <a:latin typeface="Tahoma" charset="0"/>
                <a:sym typeface="Wingdings" charset="2"/>
              </a:rPr>
              <a:t></a:t>
            </a:r>
            <a:r>
              <a:rPr lang="en-US" sz="1600" dirty="0">
                <a:latin typeface="Tahoma" charset="0"/>
              </a:rPr>
              <a:t> </a:t>
            </a:r>
            <a:r>
              <a:rPr lang="en-US" sz="1600" dirty="0" err="1">
                <a:latin typeface="Tahoma" charset="0"/>
                <a:sym typeface="Symbol" charset="2"/>
              </a:rPr>
              <a:t></a:t>
            </a:r>
            <a:r>
              <a:rPr lang="en-US" sz="1600" dirty="0">
                <a:latin typeface="Tahoma" charset="0"/>
              </a:rPr>
              <a:t> </a:t>
            </a:r>
            <a:r>
              <a:rPr lang="en-US" sz="1600" dirty="0" err="1">
                <a:latin typeface="Tahoma" charset="0"/>
              </a:rPr>
              <a:t>Aa</a:t>
            </a:r>
            <a:endParaRPr lang="en-US" sz="1600" dirty="0">
              <a:latin typeface="Tahoma" charset="0"/>
            </a:endParaRPr>
          </a:p>
          <a:p>
            <a:pPr eaLnBrk="0" hangingPunct="0"/>
            <a:r>
              <a:rPr lang="en-US" sz="1600" dirty="0">
                <a:latin typeface="Tahoma" charset="0"/>
              </a:rPr>
              <a:t>A</a:t>
            </a:r>
            <a:r>
              <a:rPr lang="en-US" sz="1600" dirty="0">
                <a:latin typeface="Tahoma" charset="0"/>
                <a:sym typeface="Wingdings" charset="2"/>
              </a:rPr>
              <a:t></a:t>
            </a:r>
            <a:r>
              <a:rPr lang="en-US" sz="1600" dirty="0" smtClean="0">
                <a:latin typeface="Tahoma" charset="0"/>
                <a:sym typeface="Wingdings" charset="2"/>
              </a:rPr>
              <a:t> </a:t>
            </a:r>
            <a:r>
              <a:rPr lang="en-US" sz="1600" dirty="0" err="1" smtClean="0">
                <a:latin typeface="Tahoma" charset="0"/>
                <a:sym typeface="Symbol" charset="2"/>
              </a:rPr>
              <a:t></a:t>
            </a:r>
            <a:r>
              <a:rPr lang="en-US" sz="1600" dirty="0" err="1" smtClean="0">
                <a:latin typeface="Tahoma" charset="0"/>
                <a:sym typeface="Wingdings" charset="2"/>
              </a:rPr>
              <a:t>Ab</a:t>
            </a:r>
            <a:endParaRPr lang="en-US" sz="1600" dirty="0">
              <a:latin typeface="Tahoma" charset="0"/>
              <a:sym typeface="Wingdings" charset="2"/>
            </a:endParaRPr>
          </a:p>
          <a:p>
            <a:pPr eaLnBrk="0" hangingPunct="0"/>
            <a:r>
              <a:rPr lang="en-US" sz="1600" dirty="0">
                <a:latin typeface="Tahoma" charset="0"/>
                <a:sym typeface="Wingdings" charset="2"/>
              </a:rPr>
              <a:t>A </a:t>
            </a:r>
            <a:r>
              <a:rPr lang="en-US" sz="1600" dirty="0" err="1">
                <a:latin typeface="Tahoma" charset="0"/>
                <a:sym typeface="Wingdings" charset="2"/>
              </a:rPr>
              <a:t>b</a:t>
            </a:r>
            <a:endParaRPr lang="en-US" sz="1600" dirty="0">
              <a:latin typeface="Tahoma" charset="0"/>
            </a:endParaRPr>
          </a:p>
        </p:txBody>
      </p:sp>
      <p:sp>
        <p:nvSpPr>
          <p:cNvPr id="467973" name="AutoShape 5"/>
          <p:cNvSpPr>
            <a:spLocks noChangeArrowheads="1"/>
          </p:cNvSpPr>
          <p:nvPr/>
        </p:nvSpPr>
        <p:spPr bwMode="auto">
          <a:xfrm>
            <a:off x="3067050" y="3143250"/>
            <a:ext cx="1095375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S2:</a:t>
            </a:r>
          </a:p>
          <a:p>
            <a:pPr eaLnBrk="0" hangingPunct="0"/>
            <a:r>
              <a:rPr lang="en-US" sz="1600" b="1" u="sng">
                <a:latin typeface="Tahoma" charset="0"/>
              </a:rPr>
              <a:t>A</a:t>
            </a:r>
            <a:r>
              <a:rPr lang="en-US" sz="1600" b="1" u="sng">
                <a:latin typeface="Tahoma" charset="0"/>
                <a:sym typeface="Wingdings" charset="2"/>
              </a:rPr>
              <a:t> A</a:t>
            </a:r>
            <a:r>
              <a:rPr lang="en-US" sz="1600" b="1" u="sng">
                <a:latin typeface="Tahoma" charset="0"/>
              </a:rPr>
              <a:t>b</a:t>
            </a:r>
            <a:r>
              <a:rPr lang="en-US" sz="1600" b="1" u="sng">
                <a:latin typeface="Tahoma" charset="0"/>
                <a:sym typeface="Symbol" charset="2"/>
              </a:rPr>
              <a:t></a:t>
            </a:r>
            <a:endParaRPr lang="en-US" sz="1600">
              <a:latin typeface="Tahoma" charset="0"/>
            </a:endParaRPr>
          </a:p>
        </p:txBody>
      </p:sp>
      <p:cxnSp>
        <p:nvCxnSpPr>
          <p:cNvPr id="467974" name="AutoShape 6"/>
          <p:cNvCxnSpPr>
            <a:cxnSpLocks noChangeShapeType="1"/>
            <a:stCxn id="467976" idx="2"/>
            <a:endCxn id="467973" idx="1"/>
          </p:cNvCxnSpPr>
          <p:nvPr/>
        </p:nvCxnSpPr>
        <p:spPr bwMode="auto">
          <a:xfrm>
            <a:off x="2033588" y="3097213"/>
            <a:ext cx="1033462" cy="3683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7975" name="Text Box 7"/>
          <p:cNvSpPr txBox="1">
            <a:spLocks noChangeArrowheads="1"/>
          </p:cNvSpPr>
          <p:nvPr/>
        </p:nvSpPr>
        <p:spPr bwMode="auto">
          <a:xfrm>
            <a:off x="1447800" y="42672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7976" name="AutoShape 8"/>
          <p:cNvSpPr>
            <a:spLocks noChangeArrowheads="1"/>
          </p:cNvSpPr>
          <p:nvPr/>
        </p:nvSpPr>
        <p:spPr bwMode="auto">
          <a:xfrm>
            <a:off x="1354138" y="1658938"/>
            <a:ext cx="1358900" cy="143827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S1:</a:t>
            </a:r>
          </a:p>
          <a:p>
            <a:pPr eaLnBrk="0" hangingPunct="0"/>
            <a:r>
              <a:rPr lang="en-US" sz="1600" b="1" u="sng">
                <a:latin typeface="Tahoma" charset="0"/>
              </a:rPr>
              <a:t>S’ </a:t>
            </a:r>
            <a:r>
              <a:rPr lang="en-US" sz="1600" b="1" u="sng">
                <a:latin typeface="Tahoma" charset="0"/>
                <a:sym typeface="Wingdings" charset="2"/>
              </a:rPr>
              <a:t></a:t>
            </a:r>
            <a:r>
              <a:rPr lang="en-US" sz="1600" b="1" u="sng">
                <a:latin typeface="Tahoma" charset="0"/>
              </a:rPr>
              <a:t> A ● </a:t>
            </a:r>
          </a:p>
          <a:p>
            <a:pPr eaLnBrk="0" hangingPunct="0"/>
            <a:r>
              <a:rPr lang="en-US" sz="1600" b="1" u="sng">
                <a:latin typeface="Tahoma" charset="0"/>
              </a:rPr>
              <a:t>A</a:t>
            </a:r>
            <a:r>
              <a:rPr lang="en-US" sz="1600" b="1" u="sng">
                <a:latin typeface="Tahoma" charset="0"/>
                <a:sym typeface="Wingdings" charset="2"/>
              </a:rPr>
              <a:t>A  a</a:t>
            </a:r>
          </a:p>
          <a:p>
            <a:pPr eaLnBrk="0" hangingPunct="0"/>
            <a:r>
              <a:rPr lang="en-US" sz="1600" b="1" u="sng">
                <a:latin typeface="Tahoma" charset="0"/>
                <a:sym typeface="Wingdings" charset="2"/>
              </a:rPr>
              <a:t>AA  b</a:t>
            </a:r>
            <a:endParaRPr lang="en-US" sz="1600" b="1" u="sng">
              <a:latin typeface="Tahoma" charset="0"/>
            </a:endParaRPr>
          </a:p>
          <a:p>
            <a:pPr eaLnBrk="0" hangingPunct="0"/>
            <a:endParaRPr lang="en-US" sz="1600">
              <a:latin typeface="Tahoma" charset="0"/>
            </a:endParaRPr>
          </a:p>
        </p:txBody>
      </p:sp>
      <p:cxnSp>
        <p:nvCxnSpPr>
          <p:cNvPr id="467977" name="AutoShape 9"/>
          <p:cNvCxnSpPr>
            <a:cxnSpLocks noChangeShapeType="1"/>
            <a:stCxn id="467972" idx="0"/>
            <a:endCxn id="467976" idx="1"/>
          </p:cNvCxnSpPr>
          <p:nvPr/>
        </p:nvCxnSpPr>
        <p:spPr bwMode="auto">
          <a:xfrm rot="5400000" flipH="1" flipV="1">
            <a:off x="551657" y="2702719"/>
            <a:ext cx="1127124" cy="4778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7978" name="Text Box 10"/>
          <p:cNvSpPr txBox="1">
            <a:spLocks noChangeArrowheads="1"/>
          </p:cNvSpPr>
          <p:nvPr/>
        </p:nvSpPr>
        <p:spPr bwMode="auto">
          <a:xfrm>
            <a:off x="381000" y="28194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7979" name="AutoShape 11"/>
          <p:cNvSpPr>
            <a:spLocks noChangeArrowheads="1"/>
          </p:cNvSpPr>
          <p:nvPr/>
        </p:nvSpPr>
        <p:spPr bwMode="auto">
          <a:xfrm>
            <a:off x="1524000" y="5410200"/>
            <a:ext cx="1379538" cy="9144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S4:</a:t>
            </a:r>
            <a:endParaRPr lang="en-US" sz="1600" b="1" u="sng">
              <a:latin typeface="Tahoma" charset="0"/>
              <a:sym typeface="Symbol" charset="2"/>
            </a:endParaRPr>
          </a:p>
          <a:p>
            <a:pPr eaLnBrk="0" hangingPunct="0"/>
            <a:r>
              <a:rPr lang="en-US" sz="1600" b="1" u="sng">
                <a:latin typeface="Tahoma" charset="0"/>
                <a:sym typeface="Symbol" charset="2"/>
              </a:rPr>
              <a:t>A</a:t>
            </a:r>
            <a:r>
              <a:rPr lang="en-US" sz="1600" b="1" u="sng">
                <a:latin typeface="Tahoma" charset="0"/>
                <a:sym typeface="Wingdings" charset="2"/>
              </a:rPr>
              <a:t>b</a:t>
            </a:r>
            <a:r>
              <a:rPr lang="en-US" sz="1600">
                <a:latin typeface="Tahoma" charset="0"/>
                <a:sym typeface="Wingdings" charset="2"/>
              </a:rPr>
              <a:t> </a:t>
            </a:r>
            <a:endParaRPr lang="en-US" sz="1600">
              <a:latin typeface="Tahoma" charset="0"/>
              <a:sym typeface="Symbol" charset="2"/>
            </a:endParaRPr>
          </a:p>
          <a:p>
            <a:endParaRPr lang="en-US" sz="1600">
              <a:latin typeface="Tahoma" charset="0"/>
            </a:endParaRPr>
          </a:p>
        </p:txBody>
      </p:sp>
      <p:sp>
        <p:nvSpPr>
          <p:cNvPr id="467980" name="Text Box 12"/>
          <p:cNvSpPr txBox="1">
            <a:spLocks noChangeArrowheads="1"/>
          </p:cNvSpPr>
          <p:nvPr/>
        </p:nvSpPr>
        <p:spPr bwMode="auto">
          <a:xfrm>
            <a:off x="3505200" y="41910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467981" name="AutoShape 13"/>
          <p:cNvSpPr>
            <a:spLocks noChangeArrowheads="1"/>
          </p:cNvSpPr>
          <p:nvPr/>
        </p:nvSpPr>
        <p:spPr bwMode="auto">
          <a:xfrm>
            <a:off x="3733800" y="1981200"/>
            <a:ext cx="1246188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Tahoma" charset="0"/>
              </a:rPr>
              <a:t>S3:</a:t>
            </a:r>
          </a:p>
          <a:p>
            <a:pPr eaLnBrk="0" hangingPunct="0"/>
            <a:r>
              <a:rPr lang="en-US" sz="1600" b="1" u="sng" dirty="0" err="1">
                <a:latin typeface="Tahoma" charset="0"/>
                <a:sym typeface="Symbol" charset="2"/>
              </a:rPr>
              <a:t>A</a:t>
            </a:r>
            <a:r>
              <a:rPr lang="en-US" sz="1600" b="1" u="sng" dirty="0" err="1">
                <a:latin typeface="Tahoma" charset="0"/>
                <a:sym typeface="Wingdings" charset="2"/>
              </a:rPr>
              <a:t>Aa</a:t>
            </a:r>
            <a:r>
              <a:rPr lang="en-US" sz="1600" dirty="0" smtClean="0">
                <a:latin typeface="Tahoma" charset="0"/>
                <a:sym typeface="Wingdings" charset="2"/>
              </a:rPr>
              <a:t> </a:t>
            </a:r>
            <a:r>
              <a:rPr lang="en-US" sz="1600" dirty="0" err="1" smtClean="0">
                <a:latin typeface="Tahoma" charset="0"/>
                <a:sym typeface="Symbol" charset="2"/>
              </a:rPr>
              <a:t></a:t>
            </a:r>
            <a:r>
              <a:rPr lang="en-US" sz="1600" dirty="0" smtClean="0">
                <a:latin typeface="Tahoma" charset="0"/>
                <a:sym typeface="Wingdings" charset="2"/>
              </a:rPr>
              <a:t> </a:t>
            </a:r>
            <a:endParaRPr lang="en-US" sz="1600" dirty="0">
              <a:latin typeface="Tahoma" charset="0"/>
            </a:endParaRPr>
          </a:p>
        </p:txBody>
      </p:sp>
      <p:cxnSp>
        <p:nvCxnSpPr>
          <p:cNvPr id="467982" name="AutoShape 14"/>
          <p:cNvCxnSpPr>
            <a:cxnSpLocks noChangeShapeType="1"/>
            <a:stCxn id="467976" idx="3"/>
            <a:endCxn id="467981" idx="1"/>
          </p:cNvCxnSpPr>
          <p:nvPr/>
        </p:nvCxnSpPr>
        <p:spPr bwMode="auto">
          <a:xfrm flipV="1">
            <a:off x="2713038" y="2303463"/>
            <a:ext cx="1020762" cy="746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7983" name="Text Box 15"/>
          <p:cNvSpPr txBox="1">
            <a:spLocks noChangeArrowheads="1"/>
          </p:cNvSpPr>
          <p:nvPr/>
        </p:nvSpPr>
        <p:spPr bwMode="auto">
          <a:xfrm>
            <a:off x="2971800" y="25146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cxnSp>
        <p:nvCxnSpPr>
          <p:cNvPr id="467989" name="AutoShape 21"/>
          <p:cNvCxnSpPr>
            <a:cxnSpLocks noChangeShapeType="1"/>
            <a:stCxn id="467972" idx="2"/>
            <a:endCxn id="467979" idx="1"/>
          </p:cNvCxnSpPr>
          <p:nvPr/>
        </p:nvCxnSpPr>
        <p:spPr bwMode="auto">
          <a:xfrm rot="16200000" flipH="1">
            <a:off x="731967" y="5075366"/>
            <a:ext cx="936367" cy="64770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7990" name="Text Box 22"/>
          <p:cNvSpPr txBox="1">
            <a:spLocks noChangeArrowheads="1"/>
          </p:cNvSpPr>
          <p:nvPr/>
        </p:nvSpPr>
        <p:spPr bwMode="auto">
          <a:xfrm>
            <a:off x="762000" y="5486400"/>
            <a:ext cx="3048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b</a:t>
            </a:r>
          </a:p>
        </p:txBody>
      </p:sp>
      <p:sp>
        <p:nvSpPr>
          <p:cNvPr id="467992" name="Text Box 24"/>
          <p:cNvSpPr txBox="1">
            <a:spLocks noChangeArrowheads="1"/>
          </p:cNvSpPr>
          <p:nvPr/>
        </p:nvSpPr>
        <p:spPr bwMode="auto">
          <a:xfrm>
            <a:off x="2057400" y="33528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b</a:t>
            </a:r>
          </a:p>
        </p:txBody>
      </p:sp>
      <p:graphicFrame>
        <p:nvGraphicFramePr>
          <p:cNvPr id="468039" name="Group 71"/>
          <p:cNvGraphicFramePr>
            <a:graphicFrameLocks noGrp="1"/>
          </p:cNvGraphicFramePr>
          <p:nvPr>
            <p:ph sz="half" idx="2"/>
          </p:nvPr>
        </p:nvGraphicFramePr>
        <p:xfrm>
          <a:off x="5105400" y="3505200"/>
          <a:ext cx="3200400" cy="3108008"/>
        </p:xfrm>
        <a:graphic>
          <a:graphicData uri="http://schemas.openxmlformats.org/drawingml/2006/table">
            <a:tbl>
              <a:tblPr/>
              <a:tblGrid>
                <a:gridCol w="1392238"/>
                <a:gridCol w="833437"/>
                <a:gridCol w="97472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Stack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Input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bab$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S0S4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ab$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R A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b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S0S1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ab$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S0S1S3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b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R A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Aa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S0S1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b 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S1S2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R A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Ab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S0S1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  $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Accept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209-6D94-3842-A952-6732FEB866B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67E5600-7FBE-7A47-91BB-9F41CC5F809C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1066800"/>
            <a:ext cx="83058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cAd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Aab|a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  <a:sym typeface="Wingdings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w=cad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685800" y="3048000"/>
            <a:ext cx="1873250" cy="1508125"/>
            <a:chOff x="1152" y="1130"/>
            <a:chExt cx="3657" cy="1200"/>
          </a:xfrm>
        </p:grpSpPr>
        <p:sp>
          <p:nvSpPr>
            <p:cNvPr id="10" name="AutoShape 5"/>
            <p:cNvSpPr>
              <a:spLocks noChangeArrowheads="1" noTextEdit="1"/>
            </p:cNvSpPr>
            <p:nvPr/>
          </p:nvSpPr>
          <p:spPr bwMode="auto">
            <a:xfrm>
              <a:off x="1152" y="1130"/>
              <a:ext cx="3657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1" name="_s259085"/>
            <p:cNvCxnSpPr>
              <a:cxnSpLocks noChangeShapeType="1"/>
              <a:stCxn id="17" idx="0"/>
              <a:endCxn id="14" idx="2"/>
            </p:cNvCxnSpPr>
            <p:nvPr/>
          </p:nvCxnSpPr>
          <p:spPr bwMode="auto">
            <a:xfrm rot="5400000" flipH="1">
              <a:off x="3561" y="1059"/>
              <a:ext cx="240" cy="139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2" name="_s259084"/>
            <p:cNvCxnSpPr>
              <a:cxnSpLocks noChangeShapeType="1"/>
              <a:stCxn id="16" idx="0"/>
              <a:endCxn id="14" idx="2"/>
            </p:cNvCxnSpPr>
            <p:nvPr/>
          </p:nvCxnSpPr>
          <p:spPr bwMode="auto">
            <a:xfrm rot="16200000">
              <a:off x="2864" y="1756"/>
              <a:ext cx="240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" name="_s259083"/>
            <p:cNvCxnSpPr>
              <a:cxnSpLocks noChangeShapeType="1"/>
              <a:stCxn id="15" idx="0"/>
              <a:endCxn id="14" idx="2"/>
            </p:cNvCxnSpPr>
            <p:nvPr/>
          </p:nvCxnSpPr>
          <p:spPr bwMode="auto">
            <a:xfrm rot="16200000">
              <a:off x="2165" y="1058"/>
              <a:ext cx="240" cy="139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4" name="_s259079"/>
            <p:cNvSpPr>
              <a:spLocks noChangeArrowheads="1"/>
            </p:cNvSpPr>
            <p:nvPr/>
          </p:nvSpPr>
          <p:spPr bwMode="auto">
            <a:xfrm>
              <a:off x="2552" y="1330"/>
              <a:ext cx="856" cy="30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56994" tIns="28496" rIns="56994" bIns="28496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S</a:t>
              </a:r>
            </a:p>
          </p:txBody>
        </p:sp>
        <p:sp>
          <p:nvSpPr>
            <p:cNvPr id="15" name="_s259080"/>
            <p:cNvSpPr>
              <a:spLocks noChangeArrowheads="1"/>
            </p:cNvSpPr>
            <p:nvPr/>
          </p:nvSpPr>
          <p:spPr bwMode="auto">
            <a:xfrm>
              <a:off x="1152" y="1877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56994" tIns="28496" rIns="56994" bIns="28496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16" name="_s259081"/>
            <p:cNvSpPr>
              <a:spLocks noChangeArrowheads="1"/>
            </p:cNvSpPr>
            <p:nvPr/>
          </p:nvSpPr>
          <p:spPr bwMode="auto">
            <a:xfrm>
              <a:off x="2549" y="1877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56994" tIns="28496" rIns="56994" bIns="28496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17" name="_s259082"/>
            <p:cNvSpPr>
              <a:spLocks noChangeArrowheads="1"/>
            </p:cNvSpPr>
            <p:nvPr/>
          </p:nvSpPr>
          <p:spPr bwMode="auto">
            <a:xfrm>
              <a:off x="3946" y="1877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56994" tIns="28496" rIns="56994" bIns="28496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d</a:t>
              </a:r>
            </a:p>
          </p:txBody>
        </p:sp>
      </p:grp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914400" y="4953000"/>
            <a:ext cx="762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800000"/>
                </a:solidFill>
                <a:sym typeface="Wingdings" charset="2"/>
              </a:rPr>
              <a:t>cad</a:t>
            </a:r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flipV="1">
            <a:off x="1066800" y="5334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2819400" y="5029200"/>
            <a:ext cx="762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800000"/>
                </a:solidFill>
                <a:sym typeface="Wingdings" charset="2"/>
              </a:rPr>
              <a:t>cad</a:t>
            </a:r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flipV="1">
            <a:off x="3124200" y="5486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2" name="Group 45"/>
          <p:cNvGrpSpPr>
            <a:grpSpLocks/>
          </p:cNvGrpSpPr>
          <p:nvPr/>
        </p:nvGrpSpPr>
        <p:grpSpPr bwMode="auto">
          <a:xfrm>
            <a:off x="6096000" y="2286000"/>
            <a:ext cx="2413000" cy="2797175"/>
            <a:chOff x="1152" y="1284"/>
            <a:chExt cx="3248" cy="1740"/>
          </a:xfrm>
        </p:grpSpPr>
        <p:sp>
          <p:nvSpPr>
            <p:cNvPr id="23" name="AutoShape 44"/>
            <p:cNvSpPr>
              <a:spLocks noChangeArrowheads="1" noTextEdit="1"/>
            </p:cNvSpPr>
            <p:nvPr/>
          </p:nvSpPr>
          <p:spPr bwMode="auto">
            <a:xfrm>
              <a:off x="1152" y="1284"/>
              <a:ext cx="3248" cy="1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4" name="_s259126"/>
            <p:cNvCxnSpPr>
              <a:cxnSpLocks noChangeShapeType="1"/>
              <a:stCxn id="32" idx="0"/>
              <a:endCxn id="30" idx="2"/>
            </p:cNvCxnSpPr>
            <p:nvPr/>
          </p:nvCxnSpPr>
          <p:spPr bwMode="auto">
            <a:xfrm rot="16200000">
              <a:off x="2706" y="2362"/>
              <a:ext cx="142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5" name="_s259124"/>
            <p:cNvCxnSpPr>
              <a:cxnSpLocks noChangeShapeType="1"/>
              <a:stCxn id="31" idx="0"/>
              <a:endCxn id="28" idx="2"/>
            </p:cNvCxnSpPr>
            <p:nvPr/>
          </p:nvCxnSpPr>
          <p:spPr bwMode="auto">
            <a:xfrm rot="5400000" flipH="1">
              <a:off x="3301" y="1337"/>
              <a:ext cx="142" cy="119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6" name="_s259123"/>
            <p:cNvCxnSpPr>
              <a:cxnSpLocks noChangeShapeType="1"/>
              <a:stCxn id="30" idx="0"/>
              <a:endCxn id="28" idx="2"/>
            </p:cNvCxnSpPr>
            <p:nvPr/>
          </p:nvCxnSpPr>
          <p:spPr bwMode="auto">
            <a:xfrm rot="16200000">
              <a:off x="2706" y="1932"/>
              <a:ext cx="142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" name="_s259122"/>
            <p:cNvCxnSpPr>
              <a:cxnSpLocks noChangeShapeType="1"/>
              <a:stCxn id="29" idx="0"/>
              <a:endCxn id="28" idx="2"/>
            </p:cNvCxnSpPr>
            <p:nvPr/>
          </p:nvCxnSpPr>
          <p:spPr bwMode="auto">
            <a:xfrm rot="16200000">
              <a:off x="2109" y="1337"/>
              <a:ext cx="142" cy="119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8" name="_s259118"/>
            <p:cNvSpPr>
              <a:spLocks noChangeArrowheads="1"/>
            </p:cNvSpPr>
            <p:nvPr/>
          </p:nvSpPr>
          <p:spPr bwMode="auto">
            <a:xfrm>
              <a:off x="2344" y="157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S</a:t>
              </a:r>
            </a:p>
          </p:txBody>
        </p:sp>
        <p:sp>
          <p:nvSpPr>
            <p:cNvPr id="29" name="_s259119"/>
            <p:cNvSpPr>
              <a:spLocks noChangeArrowheads="1"/>
            </p:cNvSpPr>
            <p:nvPr/>
          </p:nvSpPr>
          <p:spPr bwMode="auto">
            <a:xfrm>
              <a:off x="1152" y="200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30" name="_s259120"/>
            <p:cNvSpPr>
              <a:spLocks noChangeArrowheads="1"/>
            </p:cNvSpPr>
            <p:nvPr/>
          </p:nvSpPr>
          <p:spPr bwMode="auto">
            <a:xfrm>
              <a:off x="2344" y="200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31" name="_s259121"/>
            <p:cNvSpPr>
              <a:spLocks noChangeArrowheads="1"/>
            </p:cNvSpPr>
            <p:nvPr/>
          </p:nvSpPr>
          <p:spPr bwMode="auto">
            <a:xfrm>
              <a:off x="3536" y="200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32" name="_s259125"/>
            <p:cNvSpPr>
              <a:spLocks noChangeArrowheads="1"/>
            </p:cNvSpPr>
            <p:nvPr/>
          </p:nvSpPr>
          <p:spPr bwMode="auto">
            <a:xfrm>
              <a:off x="2344" y="243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a</a:t>
              </a:r>
            </a:p>
          </p:txBody>
        </p:sp>
      </p:grpSp>
      <p:grpSp>
        <p:nvGrpSpPr>
          <p:cNvPr id="33" name="Group 56"/>
          <p:cNvGrpSpPr>
            <a:grpSpLocks/>
          </p:cNvGrpSpPr>
          <p:nvPr/>
        </p:nvGrpSpPr>
        <p:grpSpPr bwMode="auto">
          <a:xfrm>
            <a:off x="2971800" y="2209800"/>
            <a:ext cx="2413000" cy="2806700"/>
            <a:chOff x="1152" y="1278"/>
            <a:chExt cx="3246" cy="1746"/>
          </a:xfrm>
        </p:grpSpPr>
        <p:sp>
          <p:nvSpPr>
            <p:cNvPr id="34" name="AutoShape 57"/>
            <p:cNvSpPr>
              <a:spLocks noChangeArrowheads="1" noTextEdit="1"/>
            </p:cNvSpPr>
            <p:nvPr/>
          </p:nvSpPr>
          <p:spPr bwMode="auto">
            <a:xfrm>
              <a:off x="1152" y="1278"/>
              <a:ext cx="3246" cy="17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5" name="_s259140"/>
            <p:cNvCxnSpPr>
              <a:cxnSpLocks noChangeShapeType="1"/>
              <a:stCxn id="45" idx="0"/>
              <a:endCxn id="42" idx="2"/>
            </p:cNvCxnSpPr>
            <p:nvPr/>
          </p:nvCxnSpPr>
          <p:spPr bwMode="auto">
            <a:xfrm rot="5400000" flipH="1">
              <a:off x="3002" y="2056"/>
              <a:ext cx="142" cy="596"/>
            </a:xfrm>
            <a:prstGeom prst="bentConnector3">
              <a:avLst>
                <a:gd name="adj1" fmla="val 4964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36" name="_s259130"/>
            <p:cNvCxnSpPr>
              <a:cxnSpLocks noChangeShapeType="1"/>
              <a:stCxn id="44" idx="0"/>
              <a:endCxn id="42" idx="2"/>
            </p:cNvCxnSpPr>
            <p:nvPr/>
          </p:nvCxnSpPr>
          <p:spPr bwMode="auto">
            <a:xfrm rot="16200000">
              <a:off x="2407" y="2057"/>
              <a:ext cx="142" cy="594"/>
            </a:xfrm>
            <a:prstGeom prst="bentConnector3">
              <a:avLst>
                <a:gd name="adj1" fmla="val 4964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37" name="_s259131"/>
            <p:cNvCxnSpPr>
              <a:cxnSpLocks noChangeShapeType="1"/>
              <a:stCxn id="43" idx="0"/>
              <a:endCxn id="40" idx="2"/>
            </p:cNvCxnSpPr>
            <p:nvPr/>
          </p:nvCxnSpPr>
          <p:spPr bwMode="auto">
            <a:xfrm rot="5400000" flipH="1">
              <a:off x="3300" y="1332"/>
              <a:ext cx="142" cy="119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38" name="_s259132"/>
            <p:cNvCxnSpPr>
              <a:cxnSpLocks noChangeShapeType="1"/>
              <a:stCxn id="42" idx="0"/>
              <a:endCxn id="40" idx="2"/>
            </p:cNvCxnSpPr>
            <p:nvPr/>
          </p:nvCxnSpPr>
          <p:spPr bwMode="auto">
            <a:xfrm rot="16200000">
              <a:off x="2705" y="1927"/>
              <a:ext cx="142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9" name="_s259133"/>
            <p:cNvCxnSpPr>
              <a:cxnSpLocks noChangeShapeType="1"/>
              <a:stCxn id="41" idx="0"/>
              <a:endCxn id="40" idx="2"/>
            </p:cNvCxnSpPr>
            <p:nvPr/>
          </p:nvCxnSpPr>
          <p:spPr bwMode="auto">
            <a:xfrm rot="16200000">
              <a:off x="2110" y="1333"/>
              <a:ext cx="142" cy="118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0" name="_s259134"/>
            <p:cNvSpPr>
              <a:spLocks noChangeArrowheads="1"/>
            </p:cNvSpPr>
            <p:nvPr/>
          </p:nvSpPr>
          <p:spPr bwMode="auto">
            <a:xfrm>
              <a:off x="2343" y="1569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S</a:t>
              </a:r>
            </a:p>
          </p:txBody>
        </p:sp>
        <p:sp>
          <p:nvSpPr>
            <p:cNvPr id="41" name="_s259135"/>
            <p:cNvSpPr>
              <a:spLocks noChangeArrowheads="1"/>
            </p:cNvSpPr>
            <p:nvPr/>
          </p:nvSpPr>
          <p:spPr bwMode="auto">
            <a:xfrm>
              <a:off x="1152" y="1999"/>
              <a:ext cx="864" cy="2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42" name="_s259136"/>
            <p:cNvSpPr>
              <a:spLocks noChangeArrowheads="1"/>
            </p:cNvSpPr>
            <p:nvPr/>
          </p:nvSpPr>
          <p:spPr bwMode="auto">
            <a:xfrm>
              <a:off x="2343" y="1999"/>
              <a:ext cx="864" cy="2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43" name="_s259137"/>
            <p:cNvSpPr>
              <a:spLocks noChangeArrowheads="1"/>
            </p:cNvSpPr>
            <p:nvPr/>
          </p:nvSpPr>
          <p:spPr bwMode="auto">
            <a:xfrm>
              <a:off x="3534" y="1999"/>
              <a:ext cx="864" cy="2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44" name="_s259138"/>
            <p:cNvSpPr>
              <a:spLocks noChangeArrowheads="1"/>
            </p:cNvSpPr>
            <p:nvPr/>
          </p:nvSpPr>
          <p:spPr bwMode="auto">
            <a:xfrm>
              <a:off x="1749" y="2425"/>
              <a:ext cx="863" cy="2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45" name="_s259139"/>
            <p:cNvSpPr>
              <a:spLocks noChangeArrowheads="1"/>
            </p:cNvSpPr>
            <p:nvPr/>
          </p:nvSpPr>
          <p:spPr bwMode="auto">
            <a:xfrm>
              <a:off x="2939" y="2425"/>
              <a:ext cx="863" cy="2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b</a:t>
              </a:r>
            </a:p>
          </p:txBody>
        </p:sp>
      </p:grpSp>
      <p:sp>
        <p:nvSpPr>
          <p:cNvPr id="46" name="Rectangle 69"/>
          <p:cNvSpPr>
            <a:spLocks noChangeArrowheads="1"/>
          </p:cNvSpPr>
          <p:nvPr/>
        </p:nvSpPr>
        <p:spPr bwMode="auto">
          <a:xfrm>
            <a:off x="3810000" y="5029200"/>
            <a:ext cx="762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800000"/>
                </a:solidFill>
                <a:sym typeface="Wingdings" charset="2"/>
              </a:rPr>
              <a:t>cad</a:t>
            </a:r>
          </a:p>
        </p:txBody>
      </p:sp>
      <p:sp>
        <p:nvSpPr>
          <p:cNvPr id="47" name="Line 70"/>
          <p:cNvSpPr>
            <a:spLocks noChangeShapeType="1"/>
          </p:cNvSpPr>
          <p:nvPr/>
        </p:nvSpPr>
        <p:spPr bwMode="auto">
          <a:xfrm flipV="1">
            <a:off x="4343400" y="5410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Rectangle 71"/>
          <p:cNvSpPr>
            <a:spLocks noChangeArrowheads="1"/>
          </p:cNvSpPr>
          <p:nvPr/>
        </p:nvSpPr>
        <p:spPr bwMode="auto">
          <a:xfrm>
            <a:off x="6019800" y="5029200"/>
            <a:ext cx="762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800000"/>
                </a:solidFill>
                <a:sym typeface="Wingdings" charset="2"/>
              </a:rPr>
              <a:t>cad</a:t>
            </a:r>
          </a:p>
        </p:txBody>
      </p:sp>
      <p:sp>
        <p:nvSpPr>
          <p:cNvPr id="49" name="Line 72"/>
          <p:cNvSpPr>
            <a:spLocks noChangeShapeType="1"/>
          </p:cNvSpPr>
          <p:nvPr/>
        </p:nvSpPr>
        <p:spPr bwMode="auto">
          <a:xfrm flipV="1">
            <a:off x="6324600" y="5486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Dgm spid="22" grpId="0"/>
      <p:bldDgm spid="33" grpId="0"/>
      <p:bldP spid="46" grpId="0"/>
      <p:bldP spid="47" grpId="0" animBg="1"/>
      <p:bldP spid="48" grpId="0"/>
      <p:bldP spid="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32376-FDED-F941-B2C1-E7372A68F2E3}" type="slidenum">
              <a:rPr lang="en-US"/>
              <a:pPr/>
              <a:t>17</a:t>
            </a:fld>
            <a:endParaRPr lang="en-US"/>
          </a:p>
        </p:txBody>
      </p:sp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the grammar LL(1)?</a:t>
            </a:r>
          </a:p>
        </p:txBody>
      </p:sp>
      <p:sp>
        <p:nvSpPr>
          <p:cNvPr id="471044" name="Rectangle 4"/>
          <p:cNvSpPr>
            <a:spLocks noChangeArrowheads="1"/>
          </p:cNvSpPr>
          <p:nvPr/>
        </p:nvSpPr>
        <p:spPr bwMode="auto">
          <a:xfrm>
            <a:off x="4572000" y="762000"/>
            <a:ext cx="4572000" cy="9159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800000"/>
                </a:solidFill>
              </a:rPr>
              <a:t>S’</a:t>
            </a:r>
            <a:r>
              <a:rPr lang="en-US">
                <a:solidFill>
                  <a:srgbClr val="800000"/>
                </a:solidFill>
                <a:sym typeface="Wingdings" charset="2"/>
              </a:rPr>
              <a:t>S</a:t>
            </a:r>
            <a:endParaRPr lang="en-US">
              <a:solidFill>
                <a:srgbClr val="800000"/>
              </a:solidFill>
            </a:endParaRPr>
          </a:p>
          <a:p>
            <a:r>
              <a:rPr lang="en-US">
                <a:solidFill>
                  <a:srgbClr val="800000"/>
                </a:solidFill>
              </a:rPr>
              <a:t>S</a:t>
            </a:r>
            <a:r>
              <a:rPr lang="en-US">
                <a:solidFill>
                  <a:srgbClr val="800000"/>
                </a:solidFill>
                <a:sym typeface="Wingdings" charset="2"/>
              </a:rPr>
              <a:t>cAd</a:t>
            </a:r>
          </a:p>
          <a:p>
            <a:r>
              <a:rPr lang="en-US">
                <a:solidFill>
                  <a:srgbClr val="800000"/>
                </a:solidFill>
                <a:sym typeface="Wingdings" charset="2"/>
              </a:rPr>
              <a:t>Aab|a</a:t>
            </a:r>
          </a:p>
        </p:txBody>
      </p:sp>
      <p:graphicFrame>
        <p:nvGraphicFramePr>
          <p:cNvPr id="471089" name="Group 49"/>
          <p:cNvGraphicFramePr>
            <a:graphicFrameLocks noGrp="1"/>
          </p:cNvGraphicFramePr>
          <p:nvPr>
            <p:ph idx="1"/>
          </p:nvPr>
        </p:nvGraphicFramePr>
        <p:xfrm>
          <a:off x="457200" y="3581400"/>
          <a:ext cx="7467600" cy="1950720"/>
        </p:xfrm>
        <a:graphic>
          <a:graphicData uri="http://schemas.openxmlformats.org/drawingml/2006/table">
            <a:tbl>
              <a:tblPr/>
              <a:tblGrid>
                <a:gridCol w="1244600"/>
                <a:gridCol w="1244600"/>
                <a:gridCol w="1244600"/>
                <a:gridCol w="1244600"/>
                <a:gridCol w="1244600"/>
                <a:gridCol w="1244600"/>
              </a:tblGrid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S’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S’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cAd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</a:rPr>
                        <a:t>A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ab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Aa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090" name="Text Box 50"/>
          <p:cNvSpPr txBox="1">
            <a:spLocks noChangeArrowheads="1"/>
          </p:cNvSpPr>
          <p:nvPr/>
        </p:nvSpPr>
        <p:spPr bwMode="auto">
          <a:xfrm>
            <a:off x="762000" y="1981200"/>
            <a:ext cx="6629400" cy="2017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/>
              <a:t>It is not LL(1) 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/>
              <a:t>because the LL(1) parsing table has conflict; OR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/>
              <a:t>Because it is not left factored </a:t>
            </a:r>
          </a:p>
          <a:p>
            <a:pPr marL="342900" indent="-342900">
              <a:spcBef>
                <a:spcPct val="50000"/>
              </a:spcBef>
            </a:pPr>
            <a:endParaRPr lang="en-US"/>
          </a:p>
          <a:p>
            <a:pPr marL="342900" indent="-342900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EDB-A999-3244-B892-01C29EC164D9}" type="slidenum">
              <a:rPr lang="en-US"/>
              <a:pPr/>
              <a:t>18</a:t>
            </a:fld>
            <a:endParaRPr lang="en-US"/>
          </a:p>
        </p:txBody>
      </p:sp>
      <p:sp>
        <p:nvSpPr>
          <p:cNvPr id="465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it LR(0)? SLR?</a:t>
            </a:r>
          </a:p>
        </p:txBody>
      </p:sp>
      <p:sp>
        <p:nvSpPr>
          <p:cNvPr id="465926" name="Rectangle 6"/>
          <p:cNvSpPr>
            <a:spLocks noChangeArrowheads="1"/>
          </p:cNvSpPr>
          <p:nvPr/>
        </p:nvSpPr>
        <p:spPr bwMode="auto">
          <a:xfrm>
            <a:off x="4572000" y="762000"/>
            <a:ext cx="4572000" cy="9159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800000"/>
                </a:solidFill>
              </a:rPr>
              <a:t>S’</a:t>
            </a:r>
            <a:r>
              <a:rPr lang="en-US">
                <a:solidFill>
                  <a:srgbClr val="800000"/>
                </a:solidFill>
                <a:sym typeface="Wingdings" charset="2"/>
              </a:rPr>
              <a:t>S</a:t>
            </a:r>
            <a:endParaRPr lang="en-US">
              <a:solidFill>
                <a:srgbClr val="800000"/>
              </a:solidFill>
            </a:endParaRPr>
          </a:p>
          <a:p>
            <a:r>
              <a:rPr lang="en-US">
                <a:solidFill>
                  <a:srgbClr val="800000"/>
                </a:solidFill>
              </a:rPr>
              <a:t>S</a:t>
            </a:r>
            <a:r>
              <a:rPr lang="en-US">
                <a:solidFill>
                  <a:srgbClr val="800000"/>
                </a:solidFill>
                <a:sym typeface="Wingdings" charset="2"/>
              </a:rPr>
              <a:t>cAd</a:t>
            </a:r>
          </a:p>
          <a:p>
            <a:r>
              <a:rPr lang="en-US">
                <a:solidFill>
                  <a:srgbClr val="800000"/>
                </a:solidFill>
                <a:sym typeface="Wingdings" charset="2"/>
              </a:rPr>
              <a:t>Aab|a</a:t>
            </a:r>
          </a:p>
        </p:txBody>
      </p:sp>
      <p:sp>
        <p:nvSpPr>
          <p:cNvPr id="465927" name="AutoShape 7"/>
          <p:cNvSpPr>
            <a:spLocks noChangeArrowheads="1"/>
          </p:cNvSpPr>
          <p:nvPr/>
        </p:nvSpPr>
        <p:spPr bwMode="auto">
          <a:xfrm>
            <a:off x="311150" y="3511550"/>
            <a:ext cx="1130300" cy="9144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S0:</a:t>
            </a:r>
          </a:p>
          <a:p>
            <a:pPr eaLnBrk="0" hangingPunct="0"/>
            <a:r>
              <a:rPr lang="en-US" sz="1600" b="1" u="sng">
                <a:latin typeface="Tahoma" charset="0"/>
              </a:rPr>
              <a:t>S' </a:t>
            </a:r>
            <a:r>
              <a:rPr lang="en-US" sz="1600" b="1" u="sng">
                <a:latin typeface="Tahoma" charset="0"/>
                <a:sym typeface="Wingdings" charset="2"/>
              </a:rPr>
              <a:t></a:t>
            </a:r>
            <a:r>
              <a:rPr lang="en-US" sz="1600" b="1" u="sng">
                <a:latin typeface="Tahoma" charset="0"/>
              </a:rPr>
              <a:t> </a:t>
            </a:r>
            <a:r>
              <a:rPr lang="en-US" sz="1600" b="1" u="sng">
                <a:latin typeface="Tahoma" charset="0"/>
                <a:sym typeface="Symbol" charset="2"/>
              </a:rPr>
              <a:t></a:t>
            </a:r>
            <a:r>
              <a:rPr lang="en-US" sz="1600" b="1" u="sng">
                <a:latin typeface="Tahoma" charset="0"/>
              </a:rPr>
              <a:t> S</a:t>
            </a:r>
          </a:p>
          <a:p>
            <a:pPr eaLnBrk="0" hangingPunct="0"/>
            <a:r>
              <a:rPr lang="en-US" sz="1600">
                <a:latin typeface="Tahoma" charset="0"/>
              </a:rPr>
              <a:t>S</a:t>
            </a:r>
            <a:r>
              <a:rPr lang="en-US" sz="1600">
                <a:latin typeface="Tahoma" charset="0"/>
                <a:sym typeface="Wingdings" charset="2"/>
              </a:rPr>
              <a:t> cAd</a:t>
            </a:r>
            <a:endParaRPr lang="en-US" sz="1600">
              <a:latin typeface="Tahoma" charset="0"/>
            </a:endParaRPr>
          </a:p>
        </p:txBody>
      </p:sp>
      <p:sp>
        <p:nvSpPr>
          <p:cNvPr id="465928" name="AutoShape 8"/>
          <p:cNvSpPr>
            <a:spLocks noChangeArrowheads="1"/>
          </p:cNvSpPr>
          <p:nvPr/>
        </p:nvSpPr>
        <p:spPr bwMode="auto">
          <a:xfrm>
            <a:off x="1905000" y="2971800"/>
            <a:ext cx="1279525" cy="11858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S2:</a:t>
            </a:r>
          </a:p>
          <a:p>
            <a:pPr eaLnBrk="0" hangingPunct="0"/>
            <a:r>
              <a:rPr lang="en-US" sz="1600" b="1" u="sng">
                <a:latin typeface="Tahoma" charset="0"/>
              </a:rPr>
              <a:t>S</a:t>
            </a:r>
            <a:r>
              <a:rPr lang="en-US" sz="1600" b="1" u="sng">
                <a:latin typeface="Tahoma" charset="0"/>
                <a:sym typeface="Wingdings" charset="2"/>
              </a:rPr>
              <a:t> c  A</a:t>
            </a:r>
            <a:r>
              <a:rPr lang="en-US" sz="1600" b="1" u="sng">
                <a:latin typeface="Tahoma" charset="0"/>
              </a:rPr>
              <a:t>d</a:t>
            </a:r>
          </a:p>
          <a:p>
            <a:pPr eaLnBrk="0" hangingPunct="0"/>
            <a:r>
              <a:rPr lang="en-US" sz="1600">
                <a:latin typeface="Tahoma" charset="0"/>
              </a:rPr>
              <a:t>A</a:t>
            </a:r>
            <a:r>
              <a:rPr lang="en-US" sz="1600">
                <a:latin typeface="Tahoma" charset="0"/>
                <a:sym typeface="Wingdings" charset="2"/>
              </a:rPr>
              <a:t> ab</a:t>
            </a:r>
          </a:p>
          <a:p>
            <a:pPr eaLnBrk="0" hangingPunct="0"/>
            <a:r>
              <a:rPr lang="en-US" sz="1600">
                <a:latin typeface="Tahoma" charset="0"/>
                <a:sym typeface="Wingdings" charset="2"/>
              </a:rPr>
              <a:t>A a</a:t>
            </a:r>
            <a:endParaRPr lang="en-US" sz="1600">
              <a:latin typeface="Tahoma" charset="0"/>
            </a:endParaRPr>
          </a:p>
        </p:txBody>
      </p:sp>
      <p:cxnSp>
        <p:nvCxnSpPr>
          <p:cNvPr id="465929" name="AutoShape 9"/>
          <p:cNvCxnSpPr>
            <a:cxnSpLocks noChangeShapeType="1"/>
            <a:stCxn id="465927" idx="3"/>
            <a:endCxn id="465928" idx="1"/>
          </p:cNvCxnSpPr>
          <p:nvPr/>
        </p:nvCxnSpPr>
        <p:spPr bwMode="auto">
          <a:xfrm flipV="1">
            <a:off x="1441450" y="3565525"/>
            <a:ext cx="463550" cy="403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5931" name="AutoShape 11"/>
          <p:cNvSpPr>
            <a:spLocks noChangeArrowheads="1"/>
          </p:cNvSpPr>
          <p:nvPr/>
        </p:nvSpPr>
        <p:spPr bwMode="auto">
          <a:xfrm>
            <a:off x="990600" y="1981200"/>
            <a:ext cx="1296988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S1:</a:t>
            </a:r>
          </a:p>
          <a:p>
            <a:pPr eaLnBrk="0" hangingPunct="0"/>
            <a:r>
              <a:rPr lang="en-US" sz="1600" b="1" u="sng">
                <a:latin typeface="Tahoma" charset="0"/>
              </a:rPr>
              <a:t>S’ </a:t>
            </a:r>
            <a:r>
              <a:rPr lang="en-US" sz="1600" b="1" u="sng">
                <a:latin typeface="Tahoma" charset="0"/>
                <a:sym typeface="Wingdings" charset="2"/>
              </a:rPr>
              <a:t></a:t>
            </a:r>
            <a:r>
              <a:rPr lang="en-US" sz="1600" b="1" u="sng">
                <a:latin typeface="Tahoma" charset="0"/>
              </a:rPr>
              <a:t> S ● </a:t>
            </a:r>
            <a:endParaRPr lang="en-US" sz="1600">
              <a:latin typeface="Tahoma" charset="0"/>
            </a:endParaRPr>
          </a:p>
        </p:txBody>
      </p:sp>
      <p:cxnSp>
        <p:nvCxnSpPr>
          <p:cNvPr id="465932" name="AutoShape 12"/>
          <p:cNvCxnSpPr>
            <a:cxnSpLocks noChangeShapeType="1"/>
            <a:stCxn id="465927" idx="0"/>
            <a:endCxn id="465931" idx="2"/>
          </p:cNvCxnSpPr>
          <p:nvPr/>
        </p:nvCxnSpPr>
        <p:spPr bwMode="auto">
          <a:xfrm flipV="1">
            <a:off x="876300" y="2624138"/>
            <a:ext cx="763588" cy="8874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5933" name="Text Box 13"/>
          <p:cNvSpPr txBox="1">
            <a:spLocks noChangeArrowheads="1"/>
          </p:cNvSpPr>
          <p:nvPr/>
        </p:nvSpPr>
        <p:spPr bwMode="auto">
          <a:xfrm>
            <a:off x="762000" y="26670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S</a:t>
            </a:r>
          </a:p>
        </p:txBody>
      </p:sp>
      <p:sp>
        <p:nvSpPr>
          <p:cNvPr id="465934" name="AutoShape 14"/>
          <p:cNvSpPr>
            <a:spLocks noChangeArrowheads="1"/>
          </p:cNvSpPr>
          <p:nvPr/>
        </p:nvSpPr>
        <p:spPr bwMode="auto">
          <a:xfrm>
            <a:off x="3429000" y="5410200"/>
            <a:ext cx="1352550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S4:</a:t>
            </a:r>
            <a:endParaRPr lang="en-US" sz="1600" b="1" u="sng">
              <a:latin typeface="Tahoma" charset="0"/>
              <a:sym typeface="Symbol" charset="2"/>
            </a:endParaRPr>
          </a:p>
          <a:p>
            <a:pPr eaLnBrk="0" hangingPunct="0"/>
            <a:r>
              <a:rPr lang="en-US" sz="1600" b="1" u="sng">
                <a:latin typeface="Tahoma" charset="0"/>
                <a:sym typeface="Symbol" charset="2"/>
              </a:rPr>
              <a:t>A</a:t>
            </a:r>
            <a:r>
              <a:rPr lang="en-US" sz="1600" b="1" u="sng">
                <a:latin typeface="Tahoma" charset="0"/>
                <a:sym typeface="Wingdings" charset="2"/>
              </a:rPr>
              <a:t>ab</a:t>
            </a:r>
            <a:r>
              <a:rPr lang="en-US" sz="1600">
                <a:latin typeface="Tahoma" charset="0"/>
                <a:sym typeface="Wingdings" charset="2"/>
              </a:rPr>
              <a:t> </a:t>
            </a:r>
            <a:endParaRPr lang="en-US" sz="1600">
              <a:latin typeface="Tahoma" charset="0"/>
            </a:endParaRPr>
          </a:p>
        </p:txBody>
      </p:sp>
      <p:sp>
        <p:nvSpPr>
          <p:cNvPr id="465935" name="Text Box 15"/>
          <p:cNvSpPr txBox="1">
            <a:spLocks noChangeArrowheads="1"/>
          </p:cNvSpPr>
          <p:nvPr/>
        </p:nvSpPr>
        <p:spPr bwMode="auto">
          <a:xfrm>
            <a:off x="4267200" y="48006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b</a:t>
            </a:r>
          </a:p>
        </p:txBody>
      </p:sp>
      <p:sp>
        <p:nvSpPr>
          <p:cNvPr id="465936" name="AutoShape 16"/>
          <p:cNvSpPr>
            <a:spLocks noChangeArrowheads="1"/>
          </p:cNvSpPr>
          <p:nvPr/>
        </p:nvSpPr>
        <p:spPr bwMode="auto">
          <a:xfrm>
            <a:off x="3810000" y="3505200"/>
            <a:ext cx="1273175" cy="9144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S3:</a:t>
            </a:r>
          </a:p>
          <a:p>
            <a:pPr eaLnBrk="0" hangingPunct="0"/>
            <a:r>
              <a:rPr lang="en-US" sz="1600" b="1" u="sng">
                <a:solidFill>
                  <a:srgbClr val="FF0000"/>
                </a:solidFill>
                <a:latin typeface="Tahoma" charset="0"/>
                <a:sym typeface="Symbol" charset="2"/>
              </a:rPr>
              <a:t>A</a:t>
            </a:r>
            <a:r>
              <a:rPr lang="en-US" sz="1600" b="1" u="sng">
                <a:solidFill>
                  <a:srgbClr val="FF0000"/>
                </a:solidFill>
                <a:latin typeface="Tahoma" charset="0"/>
                <a:sym typeface="Wingdings" charset="2"/>
              </a:rPr>
              <a:t>a●b</a:t>
            </a:r>
          </a:p>
          <a:p>
            <a:pPr eaLnBrk="0" hangingPunct="0"/>
            <a:r>
              <a:rPr lang="en-US" sz="1600" b="1" u="sng">
                <a:solidFill>
                  <a:srgbClr val="FF0000"/>
                </a:solidFill>
                <a:latin typeface="Tahoma" charset="0"/>
                <a:sym typeface="Wingdings" charset="2"/>
              </a:rPr>
              <a:t>Aa </a:t>
            </a:r>
            <a:r>
              <a:rPr lang="en-US" sz="1600">
                <a:solidFill>
                  <a:srgbClr val="FF0000"/>
                </a:solidFill>
                <a:latin typeface="Tahoma" charset="0"/>
                <a:sym typeface="Wingdings" charset="2"/>
              </a:rPr>
              <a:t>  </a:t>
            </a:r>
            <a:endParaRPr lang="en-US" sz="1600">
              <a:solidFill>
                <a:srgbClr val="FF0000"/>
              </a:solidFill>
              <a:latin typeface="Tahoma" charset="0"/>
            </a:endParaRPr>
          </a:p>
        </p:txBody>
      </p:sp>
      <p:cxnSp>
        <p:nvCxnSpPr>
          <p:cNvPr id="465937" name="AutoShape 17"/>
          <p:cNvCxnSpPr>
            <a:cxnSpLocks noChangeShapeType="1"/>
            <a:stCxn id="465928" idx="3"/>
            <a:endCxn id="465936" idx="1"/>
          </p:cNvCxnSpPr>
          <p:nvPr/>
        </p:nvCxnSpPr>
        <p:spPr bwMode="auto">
          <a:xfrm>
            <a:off x="3184525" y="3565525"/>
            <a:ext cx="625475" cy="396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65938" name="Text Box 18"/>
          <p:cNvSpPr txBox="1">
            <a:spLocks noChangeArrowheads="1"/>
          </p:cNvSpPr>
          <p:nvPr/>
        </p:nvSpPr>
        <p:spPr bwMode="auto">
          <a:xfrm>
            <a:off x="3352800" y="35052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cxnSp>
        <p:nvCxnSpPr>
          <p:cNvPr id="465939" name="AutoShape 19"/>
          <p:cNvCxnSpPr>
            <a:cxnSpLocks noChangeShapeType="1"/>
            <a:stCxn id="465936" idx="2"/>
            <a:endCxn id="465934" idx="0"/>
          </p:cNvCxnSpPr>
          <p:nvPr/>
        </p:nvCxnSpPr>
        <p:spPr bwMode="auto">
          <a:xfrm rot="5400000">
            <a:off x="3780632" y="4744243"/>
            <a:ext cx="990600" cy="341313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5941" name="Text Box 21"/>
          <p:cNvSpPr txBox="1">
            <a:spLocks noChangeArrowheads="1"/>
          </p:cNvSpPr>
          <p:nvPr/>
        </p:nvSpPr>
        <p:spPr bwMode="auto">
          <a:xfrm>
            <a:off x="1600200" y="35814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c</a:t>
            </a:r>
          </a:p>
        </p:txBody>
      </p:sp>
      <p:graphicFrame>
        <p:nvGraphicFramePr>
          <p:cNvPr id="465993" name="Group 73"/>
          <p:cNvGraphicFramePr>
            <a:graphicFrameLocks noGrp="1"/>
          </p:cNvGraphicFramePr>
          <p:nvPr>
            <p:ph idx="1"/>
          </p:nvPr>
        </p:nvGraphicFramePr>
        <p:xfrm>
          <a:off x="5638799" y="1905000"/>
          <a:ext cx="3505201" cy="3088299"/>
        </p:xfrm>
        <a:graphic>
          <a:graphicData uri="http://schemas.openxmlformats.org/drawingml/2006/table">
            <a:tbl>
              <a:tblPr/>
              <a:tblGrid>
                <a:gridCol w="1524620"/>
                <a:gridCol w="913704"/>
                <a:gridCol w="1066877"/>
              </a:tblGrid>
              <a:tr h="367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Stack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Input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3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cad$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S2c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ad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S2c S3a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 d$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Reduce  not Shift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S2c S5A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d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S2c S5A S6d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R S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sym typeface="Wingdings" charset="2"/>
                        </a:rPr>
                        <a:t>cAd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S0 S1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    $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Accept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5984" name="AutoShape 64"/>
          <p:cNvSpPr>
            <a:spLocks noChangeArrowheads="1"/>
          </p:cNvSpPr>
          <p:nvPr/>
        </p:nvSpPr>
        <p:spPr bwMode="auto">
          <a:xfrm>
            <a:off x="1219200" y="4953000"/>
            <a:ext cx="1246188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S5:</a:t>
            </a:r>
          </a:p>
          <a:p>
            <a:pPr eaLnBrk="0" hangingPunct="0"/>
            <a:r>
              <a:rPr lang="en-US" sz="1600" b="1" u="sng">
                <a:latin typeface="Tahoma" charset="0"/>
                <a:sym typeface="Symbol" charset="2"/>
              </a:rPr>
              <a:t>S</a:t>
            </a:r>
            <a:r>
              <a:rPr lang="en-US" sz="1600" b="1" u="sng">
                <a:latin typeface="Tahoma" charset="0"/>
                <a:sym typeface="Wingdings" charset="2"/>
              </a:rPr>
              <a:t>cA●d</a:t>
            </a:r>
            <a:endParaRPr lang="en-US" sz="1600">
              <a:latin typeface="Tahoma" charset="0"/>
            </a:endParaRPr>
          </a:p>
        </p:txBody>
      </p:sp>
      <p:sp>
        <p:nvSpPr>
          <p:cNvPr id="465985" name="AutoShape 65"/>
          <p:cNvSpPr>
            <a:spLocks noChangeArrowheads="1"/>
          </p:cNvSpPr>
          <p:nvPr/>
        </p:nvSpPr>
        <p:spPr bwMode="auto">
          <a:xfrm>
            <a:off x="1143000" y="6019800"/>
            <a:ext cx="1246188" cy="6429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S6:</a:t>
            </a:r>
          </a:p>
          <a:p>
            <a:pPr eaLnBrk="0" hangingPunct="0"/>
            <a:r>
              <a:rPr lang="en-US" sz="1600" b="1" u="sng">
                <a:latin typeface="Tahoma" charset="0"/>
                <a:sym typeface="Symbol" charset="2"/>
              </a:rPr>
              <a:t>S</a:t>
            </a:r>
            <a:r>
              <a:rPr lang="en-US" sz="1600" b="1" u="sng">
                <a:latin typeface="Tahoma" charset="0"/>
                <a:sym typeface="Wingdings" charset="2"/>
              </a:rPr>
              <a:t>cAd  </a:t>
            </a:r>
            <a:endParaRPr lang="en-US" sz="1600">
              <a:latin typeface="Tahoma" charset="0"/>
            </a:endParaRPr>
          </a:p>
        </p:txBody>
      </p:sp>
      <p:cxnSp>
        <p:nvCxnSpPr>
          <p:cNvPr id="465986" name="AutoShape 66"/>
          <p:cNvCxnSpPr>
            <a:cxnSpLocks noChangeShapeType="1"/>
            <a:stCxn id="465984" idx="2"/>
            <a:endCxn id="465985" idx="0"/>
          </p:cNvCxnSpPr>
          <p:nvPr/>
        </p:nvCxnSpPr>
        <p:spPr bwMode="auto">
          <a:xfrm rot="5400000">
            <a:off x="1593057" y="5769769"/>
            <a:ext cx="423862" cy="76200"/>
          </a:xfrm>
          <a:prstGeom prst="curvedConnector3">
            <a:avLst>
              <a:gd name="adj1" fmla="val 49815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5987" name="AutoShape 67"/>
          <p:cNvCxnSpPr>
            <a:cxnSpLocks noChangeShapeType="1"/>
            <a:stCxn id="465928" idx="2"/>
            <a:endCxn id="465984" idx="0"/>
          </p:cNvCxnSpPr>
          <p:nvPr/>
        </p:nvCxnSpPr>
        <p:spPr bwMode="auto">
          <a:xfrm rot="5400000">
            <a:off x="1796257" y="4204494"/>
            <a:ext cx="795337" cy="701675"/>
          </a:xfrm>
          <a:prstGeom prst="curvedConnector3">
            <a:avLst>
              <a:gd name="adj1" fmla="val 49898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5988" name="Text Box 68"/>
          <p:cNvSpPr txBox="1">
            <a:spLocks noChangeArrowheads="1"/>
          </p:cNvSpPr>
          <p:nvPr/>
        </p:nvSpPr>
        <p:spPr bwMode="auto">
          <a:xfrm>
            <a:off x="1828800" y="56388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d</a:t>
            </a:r>
          </a:p>
        </p:txBody>
      </p:sp>
      <p:sp>
        <p:nvSpPr>
          <p:cNvPr id="465989" name="Text Box 69"/>
          <p:cNvSpPr txBox="1">
            <a:spLocks noChangeArrowheads="1"/>
          </p:cNvSpPr>
          <p:nvPr/>
        </p:nvSpPr>
        <p:spPr bwMode="auto">
          <a:xfrm>
            <a:off x="2438400" y="4495800"/>
            <a:ext cx="671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30B6-57EB-6743-A8B1-87A4F3C2FA6B}" type="slidenum">
              <a:rPr lang="en-US"/>
              <a:pPr/>
              <a:t>19</a:t>
            </a:fld>
            <a:endParaRPr lang="en-US"/>
          </a:p>
        </p:txBody>
      </p:sp>
      <p:sp>
        <p:nvSpPr>
          <p:cNvPr id="49971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Sample questions</a:t>
            </a:r>
          </a:p>
        </p:txBody>
      </p:sp>
      <p:sp>
        <p:nvSpPr>
          <p:cNvPr id="49971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58A3-A2F9-FB42-A5DB-B2105AB13A75}" type="slidenum">
              <a:rPr lang="en-US"/>
              <a:pPr/>
              <a:t>2</a:t>
            </a:fld>
            <a:endParaRPr lang="en-US"/>
          </a:p>
        </p:txBody>
      </p:sp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we have learnt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46482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u="sng"/>
              <a:t>Generate</a:t>
            </a:r>
            <a:r>
              <a:rPr lang="en-US" sz="2000"/>
              <a:t> scanner and parser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We do not </a:t>
            </a:r>
            <a:r>
              <a:rPr lang="en-US" sz="1800" u="sng"/>
              <a:t>program</a:t>
            </a:r>
            <a:r>
              <a:rPr lang="en-US" sz="1800"/>
              <a:t> directly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Instead we write the </a:t>
            </a:r>
            <a:r>
              <a:rPr lang="en-US" sz="1800" u="sng"/>
              <a:t>specifications</a:t>
            </a:r>
            <a:r>
              <a:rPr lang="en-US" sz="1800"/>
              <a:t> for the scanner and parser</a:t>
            </a:r>
          </a:p>
          <a:p>
            <a:pPr>
              <a:lnSpc>
                <a:spcPct val="90000"/>
              </a:lnSpc>
            </a:pPr>
            <a:r>
              <a:rPr lang="en-US" sz="2000"/>
              <a:t>Describe specification using (formal) grammar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Grammar for scanner is simpler (regular grammar)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Grammar for parser is more complex (CFG)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Programming languages are defined using BNF and EBNF </a:t>
            </a:r>
          </a:p>
          <a:p>
            <a:pPr>
              <a:lnSpc>
                <a:spcPct val="90000"/>
              </a:lnSpc>
            </a:pPr>
            <a:r>
              <a:rPr lang="en-US" sz="2000"/>
              <a:t>Understand how grammar is translated into program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RE</a:t>
            </a:r>
            <a:r>
              <a:rPr lang="en-US" sz="1800">
                <a:sym typeface="Wingdings" charset="2"/>
              </a:rPr>
              <a:t>NFADFAMinimization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CFG</a:t>
            </a:r>
            <a:r>
              <a:rPr lang="en-US" sz="1800">
                <a:sym typeface="Wingdings" charset="2"/>
              </a:rPr>
              <a:t>LALR Diagram Shift/reduce or reduce/reduce conflict </a:t>
            </a:r>
            <a:endParaRPr lang="en-US" sz="1800"/>
          </a:p>
          <a:p>
            <a:pPr>
              <a:lnSpc>
                <a:spcPct val="90000"/>
              </a:lnSpc>
            </a:pPr>
            <a:endParaRPr lang="en-US" sz="2000"/>
          </a:p>
        </p:txBody>
      </p:sp>
      <p:sp>
        <p:nvSpPr>
          <p:cNvPr id="5017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410200" y="1219200"/>
            <a:ext cx="3352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We can write the assignments 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We can write the grammars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We can debug, </a:t>
            </a:r>
          </a:p>
          <a:p>
            <a:pPr>
              <a:lnSpc>
                <a:spcPct val="90000"/>
              </a:lnSpc>
            </a:pPr>
            <a:r>
              <a:rPr lang="en-US" sz="2000"/>
              <a:t>and write a similar tool in the future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644A-94A0-5C48-8A6F-B8F46D51774C}" type="slidenum">
              <a:rPr lang="en-US"/>
              <a:pPr/>
              <a:t>20</a:t>
            </a:fld>
            <a:endParaRPr lang="en-US"/>
          </a:p>
        </p:txBody>
      </p:sp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z="2800"/>
          </a:p>
        </p:txBody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JLex specification defines a</a:t>
            </a:r>
          </a:p>
          <a:p>
            <a:pPr marL="990600" lvl="1" indent="-546100"/>
            <a:r>
              <a:rPr lang="en-US"/>
              <a:t>Context Free Grammar;</a:t>
            </a:r>
          </a:p>
          <a:p>
            <a:pPr marL="990600" lvl="1" indent="-546100"/>
            <a:r>
              <a:rPr lang="en-US"/>
              <a:t>Regular Grammar;</a:t>
            </a:r>
          </a:p>
          <a:p>
            <a:pPr marL="990600" lvl="1" indent="-546100"/>
            <a:r>
              <a:rPr lang="en-US"/>
              <a:t>Context Sensitive Grammar;</a:t>
            </a:r>
          </a:p>
          <a:p>
            <a:pPr marL="990600" lvl="1" indent="-546100"/>
            <a:r>
              <a:rPr lang="en-US"/>
              <a:t>None of the above.</a:t>
            </a:r>
          </a:p>
          <a:p>
            <a:pPr marL="609600" indent="-609600"/>
            <a:r>
              <a:rPr lang="en-US"/>
              <a:t>JLex specification has ____ parts, separated by %%. </a:t>
            </a:r>
          </a:p>
          <a:p>
            <a:pPr marL="990600" lvl="1" indent="-546100"/>
            <a:r>
              <a:rPr lang="en-US"/>
              <a:t>Two; </a:t>
            </a:r>
          </a:p>
          <a:p>
            <a:pPr marL="990600" lvl="1" indent="-546100"/>
            <a:r>
              <a:rPr lang="en-US"/>
              <a:t>Three;</a:t>
            </a:r>
          </a:p>
          <a:p>
            <a:pPr marL="990600" lvl="1" indent="-546100"/>
            <a:r>
              <a:rPr lang="en-US"/>
              <a:t>Four;</a:t>
            </a:r>
          </a:p>
          <a:p>
            <a:pPr marL="990600" lvl="1" indent="-546100"/>
            <a:r>
              <a:rPr lang="en-US"/>
              <a:t>Five;</a:t>
            </a:r>
          </a:p>
          <a:p>
            <a:pPr marL="990600" lvl="1" indent="-546100"/>
            <a:r>
              <a:rPr lang="en-US"/>
              <a:t>None of the above.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6AC9A-E81F-BE46-B146-675EE6A3775F}" type="slidenum">
              <a:rPr lang="en-US"/>
              <a:pPr/>
              <a:t>21</a:t>
            </a:fld>
            <a:endParaRPr lang="en-US"/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JLex does not deal with:</a:t>
            </a:r>
          </a:p>
          <a:p>
            <a:pPr lvl="1"/>
            <a:r>
              <a:rPr lang="en-US"/>
              <a:t>DFA minimization;</a:t>
            </a:r>
          </a:p>
          <a:p>
            <a:pPr lvl="1"/>
            <a:r>
              <a:rPr lang="en-US"/>
              <a:t>CFG; </a:t>
            </a:r>
          </a:p>
          <a:p>
            <a:pPr lvl="1"/>
            <a:r>
              <a:rPr lang="en-US"/>
              <a:t>NFA to DFA transformation;</a:t>
            </a:r>
          </a:p>
          <a:p>
            <a:pPr lvl="1"/>
            <a:r>
              <a:rPr lang="en-US"/>
              <a:t>Lexical analysis;</a:t>
            </a:r>
          </a:p>
          <a:p>
            <a:pPr lvl="1"/>
            <a:r>
              <a:rPr lang="en-US"/>
              <a:t>None of the above.</a:t>
            </a:r>
          </a:p>
          <a:p>
            <a:r>
              <a:rPr lang="en-US"/>
              <a:t>A JavaCup specification defines a</a:t>
            </a:r>
          </a:p>
          <a:p>
            <a:pPr lvl="1"/>
            <a:r>
              <a:rPr lang="en-US"/>
              <a:t>Context Free Grammar;</a:t>
            </a:r>
          </a:p>
          <a:p>
            <a:pPr lvl="1"/>
            <a:r>
              <a:rPr lang="en-US"/>
              <a:t>Regular Grammar;</a:t>
            </a:r>
          </a:p>
          <a:p>
            <a:pPr lvl="1"/>
            <a:r>
              <a:rPr lang="en-US"/>
              <a:t>Context Sensitive Grammar;</a:t>
            </a:r>
          </a:p>
          <a:p>
            <a:pPr lvl="1"/>
            <a:r>
              <a:rPr lang="en-US"/>
              <a:t>None of the above.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F69B1-915D-BB44-BBBE-99918BEBEA5E}" type="slidenum">
              <a:rPr lang="en-US"/>
              <a:pPr/>
              <a:t>22</a:t>
            </a:fld>
            <a:endParaRPr lang="en-US"/>
          </a:p>
        </p:txBody>
      </p:sp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Suppose that you have a grammar that can give two different derivations for the same sentence. Is that grammar ambiguous? </a:t>
            </a:r>
          </a:p>
          <a:p>
            <a:pPr lvl="1"/>
            <a:r>
              <a:rPr lang="en-US" sz="1800"/>
              <a:t>Definitely yes;</a:t>
            </a:r>
          </a:p>
          <a:p>
            <a:pPr lvl="1"/>
            <a:r>
              <a:rPr lang="en-US" sz="1800"/>
              <a:t>Definitely no; </a:t>
            </a:r>
          </a:p>
          <a:p>
            <a:pPr lvl="1"/>
            <a:r>
              <a:rPr lang="en-US" sz="1800"/>
              <a:t>There is no enough information to tell;</a:t>
            </a:r>
          </a:p>
          <a:p>
            <a:pPr lvl="1"/>
            <a:r>
              <a:rPr lang="en-US" sz="1800"/>
              <a:t>It can’t have two derivations; </a:t>
            </a:r>
          </a:p>
          <a:p>
            <a:pPr lvl="1"/>
            <a:r>
              <a:rPr lang="en-US" sz="1800"/>
              <a:t>None of the above.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1B01-4E68-EB44-BAC9-EFD98C1184AF}" type="slidenum">
              <a:rPr lang="en-US"/>
              <a:pPr/>
              <a:t>23</a:t>
            </a:fld>
            <a:endParaRPr lang="en-US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/>
              <a:t>With an ambiguous grammar, how many parse trees are there for any sentence that is </a:t>
            </a:r>
            <a:r>
              <a:rPr lang="en-US" b="1"/>
              <a:t>not </a:t>
            </a:r>
            <a:r>
              <a:rPr lang="en-US"/>
              <a:t>in the language? </a:t>
            </a:r>
          </a:p>
          <a:p>
            <a:pPr marL="825500" lvl="1" indent="-381000"/>
            <a:r>
              <a:rPr lang="en-US"/>
              <a:t>0;</a:t>
            </a:r>
          </a:p>
          <a:p>
            <a:pPr marL="825500" lvl="1" indent="-381000"/>
            <a:r>
              <a:rPr lang="en-US"/>
              <a:t>exactly 1;</a:t>
            </a:r>
          </a:p>
          <a:p>
            <a:pPr marL="825500" lvl="1" indent="-381000"/>
            <a:r>
              <a:rPr lang="en-US"/>
              <a:t>more than 1;</a:t>
            </a:r>
          </a:p>
          <a:p>
            <a:pPr marL="825500" lvl="1" indent="-381000"/>
            <a:r>
              <a:rPr lang="en-US"/>
              <a:t>1 or more;</a:t>
            </a:r>
          </a:p>
          <a:p>
            <a:pPr marL="825500" lvl="1" indent="-381000"/>
            <a:r>
              <a:rPr lang="en-US"/>
              <a:t>None of the above.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A155-B9D8-3146-8AFD-228C05036EEE}" type="slidenum">
              <a:rPr lang="en-US"/>
              <a:pPr/>
              <a:t>24</a:t>
            </a:fld>
            <a:endParaRPr lang="en-US"/>
          </a:p>
        </p:txBody>
      </p:sp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/>
              <a:t>Given a grammar that contains the following production rule, where </a:t>
            </a:r>
            <a:r>
              <a:rPr lang="en-US" b="1"/>
              <a:t>A</a:t>
            </a:r>
            <a:r>
              <a:rPr lang="en-US"/>
              <a:t> is a nonterminal and </a:t>
            </a:r>
            <a:r>
              <a:rPr lang="en-US" b="1"/>
              <a:t>a</a:t>
            </a:r>
            <a:r>
              <a:rPr lang="en-US"/>
              <a:t> and </a:t>
            </a:r>
            <a:r>
              <a:rPr lang="en-US" b="1"/>
              <a:t>b</a:t>
            </a:r>
            <a:r>
              <a:rPr lang="en-US"/>
              <a:t> are terminals:</a:t>
            </a:r>
            <a:endParaRPr lang="en-US" b="1"/>
          </a:p>
          <a:p>
            <a:pPr marL="825500" lvl="1" indent="-381000">
              <a:buFontTx/>
              <a:buNone/>
            </a:pPr>
            <a:r>
              <a:rPr lang="en-US" b="1"/>
              <a:t>A </a:t>
            </a:r>
            <a:r>
              <a:rPr lang="en-US" b="1">
                <a:sym typeface="Wingdings" charset="2"/>
              </a:rPr>
              <a:t></a:t>
            </a:r>
            <a:r>
              <a:rPr lang="en-US" b="1"/>
              <a:t> aAa|abba</a:t>
            </a:r>
            <a:endParaRPr lang="en-US"/>
          </a:p>
          <a:p>
            <a:pPr marL="825500" lvl="1" indent="-381000">
              <a:buFontTx/>
              <a:buNone/>
            </a:pPr>
            <a:r>
              <a:rPr lang="en-US"/>
              <a:t> 	According to Chomsky hierarchy, the grammar is in </a:t>
            </a:r>
          </a:p>
          <a:p>
            <a:pPr marL="825500" lvl="1" indent="-381000"/>
            <a:r>
              <a:rPr lang="en-US"/>
              <a:t>Level 0;</a:t>
            </a:r>
          </a:p>
          <a:p>
            <a:pPr marL="825500" lvl="1" indent="-381000"/>
            <a:r>
              <a:rPr lang="en-US"/>
              <a:t>Level 1;</a:t>
            </a:r>
          </a:p>
          <a:p>
            <a:pPr marL="825500" lvl="1" indent="-381000"/>
            <a:r>
              <a:rPr lang="en-US"/>
              <a:t>Level 2;</a:t>
            </a:r>
          </a:p>
          <a:p>
            <a:pPr marL="825500" lvl="1" indent="-381000"/>
            <a:r>
              <a:rPr lang="en-US"/>
              <a:t>Level 3.</a:t>
            </a:r>
          </a:p>
          <a:p>
            <a:pPr marL="825500" lvl="1" indent="-381000"/>
            <a:r>
              <a:rPr lang="en-US"/>
              <a:t>None of the above.</a:t>
            </a:r>
            <a:r>
              <a:rPr lang="en-US" sz="2400">
                <a:solidFill>
                  <a:srgbClr val="6633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393F-4B04-2E4C-933A-D86B55BFF8D0}" type="slidenum">
              <a:rPr lang="en-US"/>
              <a:pPr/>
              <a:t>25</a:t>
            </a:fld>
            <a:endParaRPr lang="en-US"/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/>
              <a:t>Which of the following is not involved in compiler construction:</a:t>
            </a:r>
          </a:p>
          <a:p>
            <a:pPr marL="825500" lvl="1" indent="-381000"/>
            <a:r>
              <a:rPr lang="en-US"/>
              <a:t>Lexical analysis;</a:t>
            </a:r>
          </a:p>
          <a:p>
            <a:pPr marL="825500" lvl="1" indent="-381000"/>
            <a:r>
              <a:rPr lang="en-US"/>
              <a:t>Linear analysis;</a:t>
            </a:r>
          </a:p>
          <a:p>
            <a:pPr marL="825500" lvl="1" indent="-381000"/>
            <a:r>
              <a:rPr lang="en-US"/>
              <a:t>Code generation;</a:t>
            </a:r>
          </a:p>
          <a:p>
            <a:pPr marL="825500" lvl="1" indent="-381000"/>
            <a:r>
              <a:rPr lang="en-US"/>
              <a:t>Semantic analysis;</a:t>
            </a:r>
          </a:p>
          <a:p>
            <a:pPr marL="825500" lvl="1" indent="-381000"/>
            <a:r>
              <a:rPr lang="en-US"/>
              <a:t>None of the above.</a:t>
            </a:r>
            <a:r>
              <a:rPr lang="en-US" sz="2400">
                <a:solidFill>
                  <a:srgbClr val="6633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DE18-F967-6243-904A-FB715F244E0A}" type="slidenum">
              <a:rPr lang="en-US"/>
              <a:pPr/>
              <a:t>26</a:t>
            </a:fld>
            <a:endParaRPr lang="en-US"/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 altLang="ja-JP">
                <a:ea typeface="MS PGothic" pitchFamily="34" charset="-128"/>
                <a:cs typeface="MS PGothic" pitchFamily="34" charset="-128"/>
              </a:rPr>
              <a:t>Given the following rules of a  grammar, where </a:t>
            </a:r>
            <a:r>
              <a:rPr lang="en-US" altLang="ja-JP" b="1">
                <a:ea typeface="MS PGothic" pitchFamily="34" charset="-128"/>
                <a:cs typeface="MS PGothic" pitchFamily="34" charset="-128"/>
              </a:rPr>
              <a:t>A </a:t>
            </a:r>
            <a:r>
              <a:rPr lang="en-US" altLang="ja-JP">
                <a:ea typeface="MS PGothic" pitchFamily="34" charset="-128"/>
                <a:cs typeface="MS PGothic" pitchFamily="34" charset="-128"/>
              </a:rPr>
              <a:t>and</a:t>
            </a:r>
            <a:r>
              <a:rPr lang="en-US" altLang="ja-JP" b="1">
                <a:ea typeface="MS PGothic" pitchFamily="34" charset="-128"/>
                <a:cs typeface="MS PGothic" pitchFamily="34" charset="-128"/>
              </a:rPr>
              <a:t> B</a:t>
            </a:r>
            <a:r>
              <a:rPr lang="en-US" altLang="ja-JP">
                <a:ea typeface="MS PGothic" pitchFamily="34" charset="-128"/>
                <a:cs typeface="MS PGothic" pitchFamily="34" charset="-128"/>
              </a:rPr>
              <a:t> are non-terminals, </a:t>
            </a:r>
            <a:r>
              <a:rPr lang="en-US" altLang="ja-JP" b="1">
                <a:ea typeface="MS PGothic" pitchFamily="34" charset="-128"/>
                <a:cs typeface="MS PGothic" pitchFamily="34" charset="-128"/>
              </a:rPr>
              <a:t>a</a:t>
            </a:r>
            <a:r>
              <a:rPr lang="en-US" altLang="ja-JP">
                <a:ea typeface="MS PGothic" pitchFamily="34" charset="-128"/>
                <a:cs typeface="MS PGothic" pitchFamily="34" charset="-128"/>
              </a:rPr>
              <a:t> and </a:t>
            </a:r>
            <a:r>
              <a:rPr lang="en-US" altLang="ja-JP" b="1">
                <a:ea typeface="MS PGothic" pitchFamily="34" charset="-128"/>
                <a:cs typeface="MS PGothic" pitchFamily="34" charset="-128"/>
              </a:rPr>
              <a:t>b</a:t>
            </a:r>
            <a:r>
              <a:rPr lang="en-US" altLang="ja-JP">
                <a:ea typeface="MS PGothic" pitchFamily="34" charset="-128"/>
                <a:cs typeface="MS PGothic" pitchFamily="34" charset="-128"/>
              </a:rPr>
              <a:t> are terminals, and </a:t>
            </a:r>
            <a:r>
              <a:rPr lang="en-US" altLang="ja-JP" b="1">
                <a:ea typeface="MS PGothic" pitchFamily="34" charset="-128"/>
                <a:cs typeface="MS PGothic" pitchFamily="34" charset="-128"/>
              </a:rPr>
              <a:t>A</a:t>
            </a:r>
            <a:r>
              <a:rPr lang="en-US" altLang="ja-JP">
                <a:ea typeface="MS PGothic" pitchFamily="34" charset="-128"/>
                <a:cs typeface="MS PGothic" pitchFamily="34" charset="-128"/>
              </a:rPr>
              <a:t> is the start symbol:</a:t>
            </a:r>
            <a:endParaRPr lang="pt-BR" altLang="ja-JP">
              <a:ea typeface="MS PGothic" pitchFamily="34" charset="-128"/>
              <a:cs typeface="MS PGothic" pitchFamily="34" charset="-128"/>
            </a:endParaRP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pt-BR" altLang="ja-JP">
                <a:ea typeface="MS PGothic" pitchFamily="34" charset="-128"/>
                <a:cs typeface="MS PGothic" pitchFamily="34" charset="-128"/>
              </a:rPr>
              <a:t>            A </a:t>
            </a:r>
            <a:r>
              <a:rPr lang="en-US" altLang="ja-JP">
                <a:ea typeface="MS PGothic" pitchFamily="34" charset="-128"/>
                <a:cs typeface="MS PGothic" pitchFamily="34" charset="-128"/>
                <a:sym typeface="Wingdings" charset="2"/>
              </a:rPr>
              <a:t></a:t>
            </a:r>
            <a:r>
              <a:rPr lang="pt-BR" altLang="ja-JP">
                <a:ea typeface="MS PGothic" pitchFamily="34" charset="-128"/>
                <a:cs typeface="MS PGothic" pitchFamily="34" charset="-128"/>
              </a:rPr>
              <a:t> aB|bB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pt-BR" altLang="ja-JP">
                <a:ea typeface="MS PGothic" pitchFamily="34" charset="-128"/>
                <a:cs typeface="MS PGothic" pitchFamily="34" charset="-128"/>
              </a:rPr>
              <a:t>	     B </a:t>
            </a:r>
            <a:r>
              <a:rPr lang="en-US" altLang="ja-JP">
                <a:ea typeface="MS PGothic" pitchFamily="34" charset="-128"/>
                <a:cs typeface="MS PGothic" pitchFamily="34" charset="-128"/>
                <a:sym typeface="Wingdings" charset="2"/>
              </a:rPr>
              <a:t></a:t>
            </a:r>
            <a:r>
              <a:rPr lang="pt-BR" altLang="ja-JP">
                <a:ea typeface="MS PGothic" pitchFamily="34" charset="-128"/>
                <a:cs typeface="MS PGothic" pitchFamily="34" charset="-128"/>
              </a:rPr>
              <a:t> aB|bB 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pt-BR" altLang="ja-JP">
                <a:ea typeface="MS PGothic" pitchFamily="34" charset="-128"/>
                <a:cs typeface="MS PGothic" pitchFamily="34" charset="-128"/>
              </a:rPr>
              <a:t>     </a:t>
            </a:r>
            <a:r>
              <a:rPr lang="en-US" altLang="ja-JP">
                <a:ea typeface="MS PGothic" pitchFamily="34" charset="-128"/>
                <a:cs typeface="MS PGothic" pitchFamily="34" charset="-128"/>
              </a:rPr>
              <a:t>Which of the following regular expression can recognize the same language?</a:t>
            </a:r>
          </a:p>
          <a:p>
            <a:pPr marL="825500" lvl="1" indent="-381000">
              <a:lnSpc>
                <a:spcPct val="90000"/>
              </a:lnSpc>
            </a:pPr>
            <a:r>
              <a:rPr lang="en-US" altLang="ja-JP">
                <a:ea typeface="MS PGothic" pitchFamily="34" charset="-128"/>
                <a:cs typeface="MS PGothic" pitchFamily="34" charset="-128"/>
              </a:rPr>
              <a:t> (a|b)+</a:t>
            </a:r>
          </a:p>
          <a:p>
            <a:pPr marL="825500" lvl="1" indent="-381000">
              <a:lnSpc>
                <a:spcPct val="90000"/>
              </a:lnSpc>
            </a:pPr>
            <a:r>
              <a:rPr lang="en-US" altLang="ja-JP">
                <a:ea typeface="MS PGothic" pitchFamily="34" charset="-128"/>
                <a:cs typeface="MS PGothic" pitchFamily="34" charset="-128"/>
              </a:rPr>
              <a:t> (a|b)+abb</a:t>
            </a:r>
          </a:p>
          <a:p>
            <a:pPr marL="825500" lvl="1" indent="-381000">
              <a:lnSpc>
                <a:spcPct val="90000"/>
              </a:lnSpc>
            </a:pPr>
            <a:r>
              <a:rPr lang="en-US" altLang="ja-JP">
                <a:ea typeface="MS PGothic" pitchFamily="34" charset="-128"/>
                <a:cs typeface="MS PGothic" pitchFamily="34" charset="-128"/>
              </a:rPr>
              <a:t> (a|b)(a|b)+</a:t>
            </a:r>
          </a:p>
          <a:p>
            <a:pPr marL="825500" lvl="1" indent="-381000">
              <a:lnSpc>
                <a:spcPct val="90000"/>
              </a:lnSpc>
            </a:pPr>
            <a:r>
              <a:rPr lang="en-US" altLang="ja-JP">
                <a:ea typeface="MS PGothic" pitchFamily="34" charset="-128"/>
                <a:cs typeface="MS PGothic" pitchFamily="34" charset="-128"/>
              </a:rPr>
              <a:t> ab(a|b)+</a:t>
            </a:r>
          </a:p>
          <a:p>
            <a:pPr marL="825500" lvl="1" indent="-381000">
              <a:lnSpc>
                <a:spcPct val="90000"/>
              </a:lnSpc>
            </a:pPr>
            <a:r>
              <a:rPr lang="en-US" altLang="ja-JP">
                <a:ea typeface="MS PGothic" pitchFamily="34" charset="-128"/>
                <a:cs typeface="MS PGothic" pitchFamily="34" charset="-128"/>
              </a:rPr>
              <a:t> None of the above.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33EC-FC36-8646-879D-F51851455893}" type="slidenum">
              <a:rPr lang="en-US"/>
              <a:pPr/>
              <a:t>27</a:t>
            </a:fld>
            <a:endParaRPr lang="en-US"/>
          </a:p>
        </p:txBody>
      </p:sp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Answer true or false for the following questions:</a:t>
            </a:r>
            <a:endParaRPr lang="en-US" sz="2800" b="1"/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 b="1"/>
              <a:t>	(0|1)* = ((1|0)*)*  </a:t>
            </a:r>
            <a:r>
              <a:rPr lang="en-US"/>
              <a:t>      </a:t>
            </a:r>
          </a:p>
          <a:p>
            <a:pPr marL="457200" indent="-457200">
              <a:lnSpc>
                <a:spcPct val="90000"/>
              </a:lnSpc>
            </a:pPr>
            <a:r>
              <a:rPr lang="en-US"/>
              <a:t>For every language, there is an unambiguous grammar. </a:t>
            </a:r>
          </a:p>
          <a:p>
            <a:pPr marL="457200" indent="-457200">
              <a:lnSpc>
                <a:spcPct val="90000"/>
              </a:lnSpc>
            </a:pPr>
            <a:r>
              <a:rPr lang="en-US"/>
              <a:t>JLex is used to generate a parser from a JLex specification. </a:t>
            </a:r>
          </a:p>
          <a:p>
            <a:pPr marL="457200" indent="-457200">
              <a:lnSpc>
                <a:spcPct val="90000"/>
              </a:lnSpc>
            </a:pPr>
            <a:r>
              <a:rPr lang="en-US"/>
              <a:t>Consider the following grammar where </a:t>
            </a:r>
            <a:r>
              <a:rPr lang="en-US" b="1"/>
              <a:t>S</a:t>
            </a:r>
            <a:r>
              <a:rPr lang="en-US"/>
              <a:t> is a non-terminal, </a:t>
            </a:r>
            <a:r>
              <a:rPr lang="en-US" b="1"/>
              <a:t>if,</a:t>
            </a:r>
            <a:r>
              <a:rPr lang="en-US"/>
              <a:t> </a:t>
            </a:r>
            <a:r>
              <a:rPr lang="en-US" b="1"/>
              <a:t>then</a:t>
            </a:r>
            <a:r>
              <a:rPr lang="en-US"/>
              <a:t>, and </a:t>
            </a:r>
            <a:r>
              <a:rPr lang="en-US" b="1"/>
              <a:t>else</a:t>
            </a:r>
            <a:r>
              <a:rPr lang="en-US"/>
              <a:t> are terminals.</a:t>
            </a:r>
          </a:p>
          <a:p>
            <a:pPr marL="825500" lvl="1" indent="-381000">
              <a:lnSpc>
                <a:spcPct val="90000"/>
              </a:lnSpc>
              <a:buFontTx/>
              <a:buNone/>
            </a:pPr>
            <a:r>
              <a:rPr lang="en-US"/>
              <a:t>	    S→if then | if then else | ε	 </a:t>
            </a:r>
          </a:p>
          <a:p>
            <a:pPr marL="825500" lvl="1" indent="-381000">
              <a:lnSpc>
                <a:spcPct val="90000"/>
              </a:lnSpc>
              <a:buFontTx/>
              <a:buNone/>
            </a:pPr>
            <a:r>
              <a:rPr lang="en-US"/>
              <a:t>Whether the grammar is ambiguous?.</a:t>
            </a:r>
          </a:p>
          <a:p>
            <a:pPr marL="457200" indent="-457200">
              <a:lnSpc>
                <a:spcPct val="90000"/>
              </a:lnSpc>
            </a:pPr>
            <a:r>
              <a:rPr lang="en-US"/>
              <a:t>YACC is a parser generator. </a:t>
            </a:r>
          </a:p>
          <a:p>
            <a:pPr marL="457200" indent="-457200">
              <a:lnSpc>
                <a:spcPct val="90000"/>
              </a:lnSpc>
            </a:pPr>
            <a:r>
              <a:rPr lang="en-US"/>
              <a:t>Top down parsing method has the name because it scans input file from top to down.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D12B-8708-3446-AC9D-6A30B468DF67}" type="slidenum">
              <a:rPr lang="en-US"/>
              <a:pPr/>
              <a:t>28</a:t>
            </a:fld>
            <a:endParaRPr lang="en-US"/>
          </a:p>
        </p:txBody>
      </p:sp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/>
              <a:t>In the following grammars </a:t>
            </a:r>
            <a:r>
              <a:rPr lang="en-US" b="1"/>
              <a:t>E</a:t>
            </a:r>
            <a:r>
              <a:rPr lang="en-US"/>
              <a:t> is a non terminal and </a:t>
            </a:r>
            <a:r>
              <a:rPr lang="en-US" b="1"/>
              <a:t>ID</a:t>
            </a:r>
            <a:r>
              <a:rPr lang="en-US"/>
              <a:t> is a terminal.</a:t>
            </a:r>
          </a:p>
          <a:p>
            <a:pPr marL="825500" lvl="1" indent="-381000"/>
            <a:r>
              <a:rPr lang="en-US"/>
              <a:t>Remove the left recursion of the following grammar.</a:t>
            </a:r>
          </a:p>
          <a:p>
            <a:pPr marL="825500" lvl="1" indent="-381000">
              <a:buFontTx/>
              <a:buNone/>
            </a:pPr>
            <a:r>
              <a:rPr lang="en-US"/>
              <a:t>			E 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 E+ID | ID</a:t>
            </a:r>
          </a:p>
          <a:p>
            <a:pPr marL="825500" lvl="1" indent="-381000">
              <a:buFontTx/>
              <a:buNone/>
            </a:pPr>
            <a:endParaRPr lang="en-US"/>
          </a:p>
          <a:p>
            <a:pPr marL="825500" lvl="1" indent="-381000">
              <a:buFontTx/>
              <a:buNone/>
            </a:pPr>
            <a:endParaRPr lang="en-US"/>
          </a:p>
          <a:p>
            <a:pPr marL="825500" lvl="1" indent="-381000"/>
            <a:r>
              <a:rPr lang="en-US"/>
              <a:t>Write the result of the left factoring of the following grammar</a:t>
            </a:r>
          </a:p>
          <a:p>
            <a:pPr marL="825500" lvl="1" indent="-381000">
              <a:buFontTx/>
              <a:buNone/>
            </a:pPr>
            <a:r>
              <a:rPr lang="en-US"/>
              <a:t>			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ID+E | 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B8275-79F3-7B46-88E6-64813F92E038}" type="slidenum">
              <a:rPr lang="en-US"/>
              <a:pPr/>
              <a:t>29</a:t>
            </a:fld>
            <a:endParaRPr lang="en-US"/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Some solutions not so good</a:t>
            </a:r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swap E and ID</a:t>
            </a:r>
          </a:p>
          <a:p>
            <a:pPr lvl="1">
              <a:buFontTx/>
              <a:buNone/>
            </a:pPr>
            <a:r>
              <a:rPr lang="en-US"/>
              <a:t>E</a:t>
            </a:r>
            <a:r>
              <a:rPr lang="en-US">
                <a:sym typeface="Wingdings" charset="2"/>
              </a:rPr>
              <a:t>ID+E|ID</a:t>
            </a:r>
          </a:p>
          <a:p>
            <a:endParaRPr lang="en-US"/>
          </a:p>
          <a:p>
            <a:r>
              <a:rPr lang="en-US"/>
              <a:t>Indirect left recursion</a:t>
            </a:r>
          </a:p>
          <a:p>
            <a:pPr lvl="1">
              <a:buFontTx/>
              <a:buNone/>
            </a:pPr>
            <a:r>
              <a:rPr lang="en-US"/>
              <a:t>E</a:t>
            </a:r>
            <a:r>
              <a:rPr lang="en-US">
                <a:sym typeface="Wingdings" charset="2"/>
              </a:rPr>
              <a:t>E’+ID | ID</a:t>
            </a:r>
          </a:p>
          <a:p>
            <a:pPr lvl="1">
              <a:buFontTx/>
              <a:buNone/>
            </a:pPr>
            <a:r>
              <a:rPr lang="en-US">
                <a:sym typeface="Wingdings" charset="2"/>
              </a:rPr>
              <a:t>E’E</a:t>
            </a:r>
          </a:p>
          <a:p>
            <a:endParaRPr lang="en-US">
              <a:sym typeface="Wingdings" charset="2"/>
            </a:endParaRPr>
          </a:p>
          <a:p>
            <a:pPr lvl="1">
              <a:buFontTx/>
              <a:buNone/>
            </a:pPr>
            <a:r>
              <a:rPr lang="en-US">
                <a:sym typeface="Wingdings" charset="2"/>
              </a:rPr>
              <a:t>EA|ID</a:t>
            </a:r>
          </a:p>
          <a:p>
            <a:pPr lvl="1">
              <a:buFontTx/>
              <a:buNone/>
            </a:pPr>
            <a:r>
              <a:rPr lang="en-US">
                <a:sym typeface="Wingdings" charset="2"/>
              </a:rPr>
              <a:t>AE+ID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042-D609-104C-AAB0-61BDDAE2FE45}" type="slidenum">
              <a:rPr lang="en-US"/>
              <a:pPr/>
              <a:t>3</a:t>
            </a:fld>
            <a:endParaRPr lang="en-US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else we can learn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eal </a:t>
            </a:r>
            <a:r>
              <a:rPr lang="en-US" dirty="0"/>
              <a:t>with the complexity of programming</a:t>
            </a:r>
          </a:p>
          <a:p>
            <a:pPr lvl="1"/>
            <a:r>
              <a:rPr lang="en-US" dirty="0"/>
              <a:t>Formalize the problem</a:t>
            </a:r>
          </a:p>
          <a:p>
            <a:pPr lvl="2"/>
            <a:r>
              <a:rPr lang="en-US" dirty="0"/>
              <a:t>Divide the problem into smaller ones</a:t>
            </a:r>
          </a:p>
          <a:p>
            <a:pPr lvl="2"/>
            <a:r>
              <a:rPr lang="en-US" dirty="0"/>
              <a:t>Compiler </a:t>
            </a:r>
            <a:r>
              <a:rPr lang="en-US" dirty="0" err="1">
                <a:sym typeface="Wingdings" charset="2"/>
              </a:rPr>
              <a:t></a:t>
            </a:r>
            <a:r>
              <a:rPr lang="en-US" dirty="0">
                <a:sym typeface="Wingdings" charset="2"/>
              </a:rPr>
              <a:t> scanner </a:t>
            </a:r>
            <a:r>
              <a:rPr lang="en-US" dirty="0" err="1">
                <a:sym typeface="Wingdings" charset="2"/>
              </a:rPr>
              <a:t></a:t>
            </a:r>
            <a:r>
              <a:rPr lang="en-US" dirty="0">
                <a:sym typeface="Wingdings" charset="2"/>
              </a:rPr>
              <a:t> RE </a:t>
            </a:r>
            <a:r>
              <a:rPr lang="en-US" dirty="0" err="1">
                <a:sym typeface="Wingdings" charset="2"/>
              </a:rPr>
              <a:t></a:t>
            </a:r>
            <a:r>
              <a:rPr lang="en-US" dirty="0">
                <a:sym typeface="Wingdings" charset="2"/>
              </a:rPr>
              <a:t> NFA DFA</a:t>
            </a:r>
            <a:endParaRPr lang="en-US" dirty="0"/>
          </a:p>
          <a:p>
            <a:pPr lvl="1"/>
            <a:r>
              <a:rPr lang="en-US" dirty="0"/>
              <a:t>Find an algorithm to solve the problem</a:t>
            </a:r>
          </a:p>
          <a:p>
            <a:pPr lvl="2"/>
            <a:r>
              <a:rPr lang="en-US" dirty="0"/>
              <a:t>RE</a:t>
            </a:r>
            <a:r>
              <a:rPr lang="en-US" dirty="0">
                <a:sym typeface="Wingdings" charset="2"/>
              </a:rPr>
              <a:t>NFADFA …</a:t>
            </a:r>
          </a:p>
          <a:p>
            <a:pPr lvl="2"/>
            <a:endParaRPr lang="en-US" dirty="0">
              <a:sym typeface="Wingdings" charset="2"/>
            </a:endParaRPr>
          </a:p>
          <a:p>
            <a:r>
              <a:rPr lang="en-US" dirty="0">
                <a:sym typeface="Wingdings" charset="2"/>
              </a:rPr>
              <a:t>Develop a generic solution for a wide range of problems</a:t>
            </a:r>
          </a:p>
          <a:p>
            <a:pPr lvl="1"/>
            <a:r>
              <a:rPr lang="en-US" dirty="0">
                <a:sym typeface="Wingdings" charset="2"/>
              </a:rPr>
              <a:t>generate a parser for any language</a:t>
            </a:r>
          </a:p>
          <a:p>
            <a:pPr lvl="1"/>
            <a:r>
              <a:rPr lang="en-US" dirty="0">
                <a:sym typeface="Wingdings" charset="2"/>
              </a:rPr>
              <a:t>Guarantee the solution is always correct</a:t>
            </a:r>
          </a:p>
          <a:p>
            <a:pPr lvl="1"/>
            <a:r>
              <a:rPr lang="en-US" dirty="0">
                <a:sym typeface="Wingdings" charset="2"/>
              </a:rPr>
              <a:t>Repetitive code is always saved</a:t>
            </a:r>
          </a:p>
          <a:p>
            <a:pPr lvl="2"/>
            <a:endParaRPr lang="en-US" dirty="0">
              <a:sym typeface="Wingdings" charset="2"/>
            </a:endParaRPr>
          </a:p>
          <a:p>
            <a:pPr lvl="2"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10B2A-D6F9-644F-99D5-162FE486B96E}" type="slidenum">
              <a:rPr lang="en-US"/>
              <a:pPr/>
              <a:t>30</a:t>
            </a:fld>
            <a:endParaRPr lang="en-US"/>
          </a:p>
        </p:txBody>
      </p:sp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Acronyms 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25500" lvl="1" indent="-381000"/>
            <a:endParaRPr lang="en-US"/>
          </a:p>
          <a:p>
            <a:pPr marL="825500" lvl="1" indent="-381000"/>
            <a:r>
              <a:rPr lang="en-US"/>
              <a:t>FSM</a:t>
            </a:r>
          </a:p>
          <a:p>
            <a:pPr marL="825500" lvl="1" indent="-381000"/>
            <a:r>
              <a:rPr lang="en-US"/>
              <a:t>NFA/DFA</a:t>
            </a:r>
          </a:p>
          <a:p>
            <a:pPr marL="825500" lvl="1" indent="-381000"/>
            <a:r>
              <a:rPr lang="en-US"/>
              <a:t>BNF</a:t>
            </a:r>
          </a:p>
          <a:p>
            <a:pPr marL="825500" lvl="1" indent="-381000"/>
            <a:r>
              <a:rPr lang="en-US"/>
              <a:t>LL</a:t>
            </a:r>
          </a:p>
          <a:p>
            <a:pPr marL="825500" lvl="1" indent="-381000"/>
            <a:r>
              <a:rPr lang="en-US"/>
              <a:t>LR</a:t>
            </a:r>
          </a:p>
          <a:p>
            <a:pPr marL="825500" lvl="1" indent="-381000"/>
            <a:r>
              <a:rPr lang="en-US"/>
              <a:t>LALR</a:t>
            </a:r>
          </a:p>
          <a:p>
            <a:pPr marL="825500" lvl="1" indent="-381000"/>
            <a:r>
              <a:rPr lang="en-US"/>
              <a:t>… </a:t>
            </a:r>
          </a:p>
          <a:p>
            <a:pPr marL="825500" lvl="1" indent="-38100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BC06-1272-B748-96A0-A3CBDA49395F}" type="slidenum">
              <a:rPr lang="en-US"/>
              <a:pPr/>
              <a:t>31</a:t>
            </a:fld>
            <a:endParaRPr lang="en-US"/>
          </a:p>
        </p:txBody>
      </p:sp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/>
              <a:t>Given the following transition diagram. Write the corresponding regular expression. </a:t>
            </a:r>
            <a:endParaRPr lang="en-US" b="1"/>
          </a:p>
        </p:txBody>
      </p:sp>
      <p:grpSp>
        <p:nvGrpSpPr>
          <p:cNvPr id="486404" name="Group 4"/>
          <p:cNvGrpSpPr>
            <a:grpSpLocks noChangeAspect="1"/>
          </p:cNvGrpSpPr>
          <p:nvPr/>
        </p:nvGrpSpPr>
        <p:grpSpPr bwMode="auto">
          <a:xfrm>
            <a:off x="1676400" y="3352800"/>
            <a:ext cx="4533900" cy="1900238"/>
            <a:chOff x="2176" y="4512"/>
            <a:chExt cx="5492" cy="2341"/>
          </a:xfrm>
        </p:grpSpPr>
        <p:sp>
          <p:nvSpPr>
            <p:cNvPr id="486405" name="AutoShape 5"/>
            <p:cNvSpPr>
              <a:spLocks noChangeAspect="1" noChangeArrowheads="1"/>
            </p:cNvSpPr>
            <p:nvPr/>
          </p:nvSpPr>
          <p:spPr bwMode="auto">
            <a:xfrm>
              <a:off x="2176" y="4512"/>
              <a:ext cx="5492" cy="2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406" name="Text Box 6"/>
            <p:cNvSpPr txBox="1">
              <a:spLocks noChangeArrowheads="1"/>
            </p:cNvSpPr>
            <p:nvPr/>
          </p:nvSpPr>
          <p:spPr bwMode="auto">
            <a:xfrm>
              <a:off x="4612" y="4806"/>
              <a:ext cx="403" cy="4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altLang="zh-CN" sz="1200" b="1">
                  <a:ea typeface="Batang" pitchFamily="18" charset="-127"/>
                  <a:cs typeface="Batang" pitchFamily="18" charset="-127"/>
                </a:rPr>
                <a:t>A</a:t>
              </a:r>
              <a:endParaRPr lang="en-US" sz="2400">
                <a:latin typeface="Times New Roman" charset="0"/>
              </a:endParaRPr>
            </a:p>
          </p:txBody>
        </p:sp>
        <p:sp>
          <p:nvSpPr>
            <p:cNvPr id="486407" name="Text Box 7"/>
            <p:cNvSpPr txBox="1">
              <a:spLocks noChangeArrowheads="1"/>
            </p:cNvSpPr>
            <p:nvPr/>
          </p:nvSpPr>
          <p:spPr bwMode="auto">
            <a:xfrm>
              <a:off x="3377" y="4806"/>
              <a:ext cx="403" cy="4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altLang="zh-CN" sz="1200" b="1">
                  <a:ea typeface="Batang" pitchFamily="18" charset="-127"/>
                  <a:cs typeface="Batang" pitchFamily="18" charset="-127"/>
                </a:rPr>
                <a:t>S</a:t>
              </a:r>
              <a:endParaRPr lang="en-US" sz="2400">
                <a:latin typeface="Times New Roman" charset="0"/>
              </a:endParaRPr>
            </a:p>
          </p:txBody>
        </p:sp>
        <p:sp>
          <p:nvSpPr>
            <p:cNvPr id="486408" name="Oval 8"/>
            <p:cNvSpPr>
              <a:spLocks noChangeArrowheads="1"/>
            </p:cNvSpPr>
            <p:nvPr/>
          </p:nvSpPr>
          <p:spPr bwMode="auto">
            <a:xfrm>
              <a:off x="4552" y="4777"/>
              <a:ext cx="508" cy="516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486409" name="AutoShape 9"/>
            <p:cNvCxnSpPr>
              <a:cxnSpLocks noChangeShapeType="1"/>
              <a:stCxn id="486414" idx="6"/>
              <a:endCxn id="486408" idx="2"/>
            </p:cNvCxnSpPr>
            <p:nvPr/>
          </p:nvCxnSpPr>
          <p:spPr bwMode="auto">
            <a:xfrm>
              <a:off x="3836" y="5035"/>
              <a:ext cx="716" cy="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486410" name="AutoShape 10"/>
            <p:cNvCxnSpPr>
              <a:cxnSpLocks noChangeShapeType="1"/>
            </p:cNvCxnSpPr>
            <p:nvPr/>
          </p:nvCxnSpPr>
          <p:spPr bwMode="auto">
            <a:xfrm flipV="1">
              <a:off x="3007" y="5047"/>
              <a:ext cx="323" cy="2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86411" name="Text Box 11"/>
            <p:cNvSpPr txBox="1">
              <a:spLocks noChangeArrowheads="1"/>
            </p:cNvSpPr>
            <p:nvPr/>
          </p:nvSpPr>
          <p:spPr bwMode="auto">
            <a:xfrm>
              <a:off x="2176" y="4602"/>
              <a:ext cx="369" cy="56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 sz="2400">
                <a:latin typeface="Times New Roman" charset="0"/>
              </a:endParaRPr>
            </a:p>
          </p:txBody>
        </p:sp>
        <p:cxnSp>
          <p:nvCxnSpPr>
            <p:cNvPr id="486412" name="AutoShape 12"/>
            <p:cNvCxnSpPr>
              <a:cxnSpLocks noChangeShapeType="1"/>
              <a:stCxn id="486414" idx="4"/>
              <a:endCxn id="486421" idx="2"/>
            </p:cNvCxnSpPr>
            <p:nvPr/>
          </p:nvCxnSpPr>
          <p:spPr bwMode="auto">
            <a:xfrm rot="16200000" flipH="1">
              <a:off x="3728" y="5148"/>
              <a:ext cx="680" cy="969"/>
            </a:xfrm>
            <a:prstGeom prst="curvedConnector2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86413" name="Text Box 13"/>
            <p:cNvSpPr txBox="1">
              <a:spLocks noChangeArrowheads="1"/>
            </p:cNvSpPr>
            <p:nvPr/>
          </p:nvSpPr>
          <p:spPr bwMode="auto">
            <a:xfrm>
              <a:off x="3283" y="5544"/>
              <a:ext cx="1016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altLang="zh-CN" sz="1200" b="1">
                  <a:ea typeface="Batang" pitchFamily="18" charset="-127"/>
                  <a:cs typeface="Batang" pitchFamily="18" charset="-127"/>
                </a:rPr>
                <a:t>b</a:t>
              </a:r>
              <a:endParaRPr lang="en-US" sz="2400">
                <a:latin typeface="Times New Roman" charset="0"/>
              </a:endParaRPr>
            </a:p>
          </p:txBody>
        </p:sp>
        <p:sp>
          <p:nvSpPr>
            <p:cNvPr id="486414" name="Oval 14"/>
            <p:cNvSpPr>
              <a:spLocks noChangeArrowheads="1"/>
            </p:cNvSpPr>
            <p:nvPr/>
          </p:nvSpPr>
          <p:spPr bwMode="auto">
            <a:xfrm>
              <a:off x="3330" y="4776"/>
              <a:ext cx="506" cy="51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415" name="Text Box 15"/>
            <p:cNvSpPr txBox="1">
              <a:spLocks noChangeArrowheads="1"/>
            </p:cNvSpPr>
            <p:nvPr/>
          </p:nvSpPr>
          <p:spPr bwMode="auto">
            <a:xfrm>
              <a:off x="3919" y="4559"/>
              <a:ext cx="611" cy="4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altLang="zh-CN" sz="1200" b="1">
                  <a:ea typeface="Batang" pitchFamily="18" charset="-127"/>
                  <a:cs typeface="Batang" pitchFamily="18" charset="-127"/>
                </a:rPr>
                <a:t>c</a:t>
              </a:r>
              <a:endParaRPr lang="en-US" sz="2400">
                <a:latin typeface="Times New Roman" charset="0"/>
              </a:endParaRPr>
            </a:p>
          </p:txBody>
        </p:sp>
        <p:sp>
          <p:nvSpPr>
            <p:cNvPr id="486416" name="Text Box 16"/>
            <p:cNvSpPr txBox="1">
              <a:spLocks noChangeArrowheads="1"/>
            </p:cNvSpPr>
            <p:nvPr/>
          </p:nvSpPr>
          <p:spPr bwMode="auto">
            <a:xfrm>
              <a:off x="4564" y="6383"/>
              <a:ext cx="1014" cy="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altLang="zh-CN" sz="1200" b="1">
                  <a:ea typeface="Batang" pitchFamily="18" charset="-127"/>
                  <a:cs typeface="Batang" pitchFamily="18" charset="-127"/>
                </a:rPr>
                <a:t>a</a:t>
              </a:r>
              <a:endParaRPr lang="en-US" sz="2400">
                <a:latin typeface="Times New Roman" charset="0"/>
              </a:endParaRPr>
            </a:p>
          </p:txBody>
        </p:sp>
        <p:grpSp>
          <p:nvGrpSpPr>
            <p:cNvPr id="486417" name="Group 17"/>
            <p:cNvGrpSpPr>
              <a:grpSpLocks/>
            </p:cNvGrpSpPr>
            <p:nvPr/>
          </p:nvGrpSpPr>
          <p:grpSpPr bwMode="auto">
            <a:xfrm>
              <a:off x="4552" y="5715"/>
              <a:ext cx="508" cy="516"/>
              <a:chOff x="4552" y="5715"/>
              <a:chExt cx="508" cy="516"/>
            </a:xfrm>
          </p:grpSpPr>
          <p:sp>
            <p:nvSpPr>
              <p:cNvPr id="486418" name="Text Box 18"/>
              <p:cNvSpPr txBox="1">
                <a:spLocks noChangeArrowheads="1"/>
              </p:cNvSpPr>
              <p:nvPr/>
            </p:nvSpPr>
            <p:spPr bwMode="auto">
              <a:xfrm>
                <a:off x="4599" y="5721"/>
                <a:ext cx="403" cy="4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r>
                  <a:rPr lang="en-US" altLang="zh-CN" sz="1200" b="1">
                    <a:ea typeface="Batang" pitchFamily="18" charset="-127"/>
                    <a:cs typeface="Batang" pitchFamily="18" charset="-127"/>
                  </a:rPr>
                  <a:t>B</a:t>
                </a:r>
                <a:endParaRPr lang="en-US" sz="2400">
                  <a:latin typeface="Times New Roman" charset="0"/>
                </a:endParaRPr>
              </a:p>
            </p:txBody>
          </p:sp>
          <p:grpSp>
            <p:nvGrpSpPr>
              <p:cNvPr id="486419" name="Group 19"/>
              <p:cNvGrpSpPr>
                <a:grpSpLocks/>
              </p:cNvGrpSpPr>
              <p:nvPr/>
            </p:nvGrpSpPr>
            <p:grpSpPr bwMode="auto">
              <a:xfrm>
                <a:off x="4552" y="5715"/>
                <a:ext cx="508" cy="516"/>
                <a:chOff x="2610" y="2604"/>
                <a:chExt cx="264" cy="264"/>
              </a:xfrm>
            </p:grpSpPr>
            <p:sp>
              <p:nvSpPr>
                <p:cNvPr id="486420" name="Oval 20"/>
                <p:cNvSpPr>
                  <a:spLocks noChangeArrowheads="1"/>
                </p:cNvSpPr>
                <p:nvPr/>
              </p:nvSpPr>
              <p:spPr bwMode="auto">
                <a:xfrm>
                  <a:off x="2646" y="2640"/>
                  <a:ext cx="192" cy="192"/>
                </a:xfrm>
                <a:prstGeom prst="ellips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6421" name="Oval 21"/>
                <p:cNvSpPr>
                  <a:spLocks noChangeArrowheads="1"/>
                </p:cNvSpPr>
                <p:nvPr/>
              </p:nvSpPr>
              <p:spPr bwMode="auto">
                <a:xfrm>
                  <a:off x="2610" y="2604"/>
                  <a:ext cx="264" cy="264"/>
                </a:xfrm>
                <a:prstGeom prst="ellips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486422" name="AutoShape 22"/>
              <p:cNvCxnSpPr>
                <a:cxnSpLocks noChangeShapeType="1"/>
                <a:stCxn id="486421" idx="3"/>
                <a:endCxn id="486421" idx="5"/>
              </p:cNvCxnSpPr>
              <p:nvPr/>
            </p:nvCxnSpPr>
            <p:spPr bwMode="auto">
              <a:xfrm rot="16200000" flipH="1">
                <a:off x="4805" y="5976"/>
                <a:ext cx="1" cy="360"/>
              </a:xfrm>
              <a:prstGeom prst="curvedConnector3">
                <a:avLst>
                  <a:gd name="adj1" fmla="val 4570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1541-B503-F247-AB5E-3E71B6887CC9}" type="slidenum">
              <a:rPr lang="en-US"/>
              <a:pPr/>
              <a:t>32</a:t>
            </a:fld>
            <a:endParaRPr lang="en-US"/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/>
              <a:t> Given the following grammar, where </a:t>
            </a:r>
            <a:r>
              <a:rPr lang="en-US" b="1"/>
              <a:t>A</a:t>
            </a:r>
            <a:r>
              <a:rPr lang="en-US"/>
              <a:t> is a non-terminal, </a:t>
            </a:r>
            <a:r>
              <a:rPr lang="en-US" b="1"/>
              <a:t>a</a:t>
            </a:r>
            <a:r>
              <a:rPr lang="en-US"/>
              <a:t> and </a:t>
            </a:r>
            <a:r>
              <a:rPr lang="en-US" b="1"/>
              <a:t>b</a:t>
            </a:r>
            <a:r>
              <a:rPr lang="en-US"/>
              <a:t> are terminals:</a:t>
            </a:r>
          </a:p>
          <a:p>
            <a:pPr marL="825500" lvl="1" indent="-381000">
              <a:buFontTx/>
              <a:buNone/>
            </a:pPr>
            <a:r>
              <a:rPr lang="en-US"/>
              <a:t>                     A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aA|bA|b   </a:t>
            </a:r>
          </a:p>
          <a:p>
            <a:pPr marL="825500" lvl="1" indent="-381000">
              <a:buFontTx/>
              <a:buNone/>
            </a:pPr>
            <a:r>
              <a:rPr lang="en-US"/>
              <a:t>Write the regular expression that can recognize the same language.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B2A0-C4E9-734F-9786-CEFFAEDA71C8}" type="slidenum">
              <a:rPr lang="en-US"/>
              <a:pPr/>
              <a:t>33</a:t>
            </a:fld>
            <a:endParaRPr lang="en-US"/>
          </a:p>
        </p:txBody>
      </p:sp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/>
              <a:t>Given the regular expression </a:t>
            </a:r>
            <a:r>
              <a:rPr lang="en-US" b="1"/>
              <a:t>(ab)*</a:t>
            </a:r>
            <a:r>
              <a:rPr lang="en-US"/>
              <a:t>. Write the corresponding</a:t>
            </a:r>
            <a:r>
              <a:rPr lang="en-US" b="1"/>
              <a:t> regular</a:t>
            </a:r>
            <a:r>
              <a:rPr lang="en-US"/>
              <a:t> grammar. Note that you will not get any marks if the grammar is not regular. </a:t>
            </a:r>
          </a:p>
          <a:p>
            <a:pPr marL="457200" indent="-457200"/>
            <a:endParaRPr lang="en-US"/>
          </a:p>
          <a:p>
            <a:pPr marL="457200" indent="-457200"/>
            <a:r>
              <a:rPr lang="en-US"/>
              <a:t>Some incorrect answers:</a:t>
            </a:r>
          </a:p>
          <a:p>
            <a:pPr marL="825500" lvl="1" indent="-381000"/>
            <a:r>
              <a:rPr lang="en-US"/>
              <a:t>A</a:t>
            </a:r>
            <a:r>
              <a:rPr lang="en-US">
                <a:sym typeface="Wingdings" charset="2"/>
              </a:rPr>
              <a:t>abA|ε  </a:t>
            </a:r>
            <a:endParaRPr lang="en-US"/>
          </a:p>
          <a:p>
            <a:pPr marL="825500" lvl="1" indent="-381000"/>
            <a:endParaRPr lang="en-US"/>
          </a:p>
          <a:p>
            <a:pPr marL="825500" lvl="1" indent="-381000"/>
            <a:r>
              <a:rPr lang="en-US"/>
              <a:t>A</a:t>
            </a:r>
            <a:r>
              <a:rPr lang="en-US">
                <a:sym typeface="Wingdings" charset="2"/>
              </a:rPr>
              <a:t>BA|ε  </a:t>
            </a:r>
          </a:p>
          <a:p>
            <a:pPr marL="825500" lvl="1" indent="-381000"/>
            <a:r>
              <a:rPr lang="en-US">
                <a:sym typeface="Wingdings" charset="2"/>
              </a:rPr>
              <a:t>Bab</a:t>
            </a:r>
            <a:endParaRPr lang="en-US"/>
          </a:p>
          <a:p>
            <a:pPr marL="457200" indent="-457200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2C4B7-4F43-1E46-B895-D3EA32634174}" type="slidenum">
              <a:rPr lang="en-US"/>
              <a:pPr/>
              <a:t>34</a:t>
            </a:fld>
            <a:endParaRPr lang="en-US"/>
          </a:p>
        </p:txBody>
      </p:sp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/>
              <a:t>Write a CFG for the following languages over alphabet {a, b}:</a:t>
            </a:r>
          </a:p>
          <a:p>
            <a:pPr marL="825500" lvl="1" indent="-381000"/>
            <a:r>
              <a:rPr lang="en-US"/>
              <a:t>Palindromes, i.e., strings read the same backward and forward, such as “aaa”, “aabbabbaa”.</a:t>
            </a:r>
          </a:p>
          <a:p>
            <a:pPr marL="825500" lvl="1" indent="-381000"/>
            <a:endParaRPr lang="en-US"/>
          </a:p>
          <a:p>
            <a:pPr marL="825500" lvl="1" indent="-38100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223B8-E57D-4C4A-A8AC-AF9FE78ABDF1}" type="slidenum">
              <a:rPr lang="en-US"/>
              <a:pPr/>
              <a:t>35</a:t>
            </a:fld>
            <a:endParaRPr lang="en-US"/>
          </a:p>
        </p:txBody>
      </p:sp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/>
              <a:t> Given the following production rule, where </a:t>
            </a:r>
            <a:r>
              <a:rPr lang="en-US" b="1"/>
              <a:t>E</a:t>
            </a:r>
            <a:r>
              <a:rPr lang="en-US"/>
              <a:t> is a non-terminal, and </a:t>
            </a:r>
            <a:r>
              <a:rPr lang="en-US" b="1"/>
              <a:t>identifier</a:t>
            </a:r>
            <a:r>
              <a:rPr lang="en-US"/>
              <a:t> is a terminal. Is it an ambiguous grammar? Explain your conclusion.</a:t>
            </a:r>
          </a:p>
          <a:p>
            <a:pPr marL="457200" indent="-457200"/>
            <a:endParaRPr lang="en-US" b="1"/>
          </a:p>
          <a:p>
            <a:pPr marL="825500" lvl="1" indent="-381000">
              <a:buFontTx/>
              <a:buNone/>
            </a:pPr>
            <a:r>
              <a:rPr lang="en-US" b="1"/>
              <a:t>E </a:t>
            </a:r>
            <a:r>
              <a:rPr lang="en-US" b="1">
                <a:sym typeface="Wingdings" charset="2"/>
              </a:rPr>
              <a:t></a:t>
            </a:r>
            <a:r>
              <a:rPr lang="en-US" b="1"/>
              <a:t> E * E | identifier</a:t>
            </a:r>
          </a:p>
          <a:p>
            <a:pPr marL="825500" lvl="1" indent="-381000">
              <a:buFontTx/>
              <a:buNone/>
            </a:pPr>
            <a:endParaRPr lang="en-US" b="1"/>
          </a:p>
          <a:p>
            <a:pPr marL="825500" lvl="1" indent="-381000">
              <a:buFontTx/>
              <a:buNone/>
            </a:pPr>
            <a:endParaRPr lang="en-US" b="1"/>
          </a:p>
          <a:p>
            <a:pPr marL="457200" indent="-457200"/>
            <a:r>
              <a:rPr lang="en-US"/>
              <a:t>Rewrite the grammar into an unambiguous 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8FB9-9120-8E45-88C5-FCE6F4D20EF3}" type="slidenum">
              <a:rPr lang="en-US"/>
              <a:pPr/>
              <a:t>36</a:t>
            </a:fld>
            <a:endParaRPr lang="en-US"/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/>
              <a:t>Given the following grammar</a:t>
            </a:r>
          </a:p>
          <a:p>
            <a:pPr marL="825500" lvl="1" indent="-381000">
              <a:buFontTx/>
              <a:buNone/>
            </a:pPr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TE’</a:t>
            </a:r>
          </a:p>
          <a:p>
            <a:pPr marL="825500" lvl="1" indent="-381000">
              <a:buFontTx/>
              <a:buNone/>
            </a:pPr>
            <a:r>
              <a:rPr lang="en-US"/>
              <a:t>E’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+TE’|ε </a:t>
            </a:r>
          </a:p>
          <a:p>
            <a:pPr marL="825500" lvl="1" indent="-381000">
              <a:buFontTx/>
              <a:buNone/>
            </a:pPr>
            <a:r>
              <a:rPr lang="en-US"/>
              <a:t>T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FT’</a:t>
            </a:r>
          </a:p>
          <a:p>
            <a:pPr marL="825500" lvl="1" indent="-381000">
              <a:buFontTx/>
              <a:buNone/>
            </a:pPr>
            <a:r>
              <a:rPr lang="en-US"/>
              <a:t>T’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*FT’|ε </a:t>
            </a:r>
          </a:p>
          <a:p>
            <a:pPr marL="825500" lvl="1" indent="-381000">
              <a:buFontTx/>
              <a:buNone/>
            </a:pPr>
            <a:r>
              <a:rPr lang="en-US"/>
              <a:t>F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(E)|id</a:t>
            </a:r>
          </a:p>
          <a:p>
            <a:pPr marL="825500" lvl="1" indent="-381000"/>
            <a:r>
              <a:rPr lang="en-US"/>
              <a:t>What are the values in First(T)? </a:t>
            </a:r>
          </a:p>
          <a:p>
            <a:pPr marL="825500" lvl="1" indent="-381000"/>
            <a:r>
              <a:rPr lang="en-US"/>
              <a:t>What are the values in Follow(T)?</a:t>
            </a:r>
            <a:r>
              <a:rPr lang="en-US" sz="2400">
                <a:solidFill>
                  <a:srgbClr val="6633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BB8E-5E71-5041-8BC7-C2BEF553A0CD}" type="slidenum">
              <a:rPr lang="en-US"/>
              <a:pPr/>
              <a:t>37</a:t>
            </a:fld>
            <a:endParaRPr lang="en-US"/>
          </a:p>
        </p:txBody>
      </p:sp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Given the regular expression </a:t>
            </a:r>
            <a:r>
              <a:rPr lang="en-US" b="1"/>
              <a:t>(a|b)*a(a|b)</a:t>
            </a:r>
            <a:r>
              <a:rPr lang="en-US"/>
              <a:t>.  </a:t>
            </a:r>
          </a:p>
          <a:p>
            <a:pPr lvl="1"/>
            <a:r>
              <a:rPr lang="en-US"/>
              <a:t>Draw the corresponding  NFA diagram using the Thompson construction;</a:t>
            </a:r>
          </a:p>
          <a:p>
            <a:pPr lvl="1"/>
            <a:r>
              <a:rPr lang="en-US"/>
              <a:t>Derive the DFA from obtained above;</a:t>
            </a:r>
          </a:p>
          <a:p>
            <a:pPr lvl="1"/>
            <a:r>
              <a:rPr lang="en-US"/>
              <a:t>Minimize the DFA.</a:t>
            </a:r>
          </a:p>
          <a:p>
            <a:r>
              <a:rPr lang="en-US"/>
              <a:t>You need to write the derivation steps in (b) and (c).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ADD7-BE70-C645-B2D3-5684C8469BAA}" type="slidenum">
              <a:rPr lang="en-US"/>
              <a:pPr/>
              <a:t>38</a:t>
            </a:fld>
            <a:endParaRPr lang="en-US"/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93571" name="Picture 3" descr="fsmabaaorb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-115888"/>
            <a:ext cx="8382000" cy="68945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46FB8-1EFE-E540-ADDE-71A90C49F83D}" type="slidenum">
              <a:rPr lang="en-US"/>
              <a:pPr/>
              <a:t>4</a:t>
            </a:fld>
            <a:endParaRPr lang="en-US"/>
          </a:p>
        </p:txBody>
      </p:sp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makes a good programmer (from c2.com)</a:t>
            </a:r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"We will encourage you to develop the three great virtues of a programmer: </a:t>
            </a:r>
            <a:r>
              <a:rPr lang="en-US" sz="2000" i="1" dirty="0"/>
              <a:t>laziness, impatience, and hubris</a:t>
            </a:r>
            <a:r>
              <a:rPr lang="en-US" sz="2000" dirty="0"/>
              <a:t>."  -- </a:t>
            </a:r>
            <a:r>
              <a:rPr lang="en-US" sz="2000" dirty="0">
                <a:hlinkClick r:id="rId2"/>
              </a:rPr>
              <a:t>LarryWall</a:t>
            </a:r>
            <a:r>
              <a:rPr lang="en-US" sz="2000" dirty="0"/>
              <a:t>,   </a:t>
            </a:r>
            <a:r>
              <a:rPr lang="en-US" sz="2000" i="1" dirty="0">
                <a:hlinkClick r:id="rId3"/>
              </a:rPr>
              <a:t>ProgrammingPerl</a:t>
            </a:r>
            <a:r>
              <a:rPr lang="en-US" sz="2000" dirty="0"/>
              <a:t> ,  </a:t>
            </a:r>
            <a:r>
              <a:rPr lang="en-US" sz="2000" dirty="0">
                <a:hlinkClick r:id="rId4"/>
              </a:rPr>
              <a:t>OreillyAndAssociates</a:t>
            </a:r>
            <a:endParaRPr lang="en-US" sz="2000" dirty="0"/>
          </a:p>
          <a:p>
            <a:r>
              <a:rPr lang="en-US" sz="2000" b="1" dirty="0"/>
              <a:t>Laziness</a:t>
            </a:r>
            <a:endParaRPr lang="en-US" sz="2000" dirty="0"/>
          </a:p>
          <a:p>
            <a:pPr lvl="1"/>
            <a:r>
              <a:rPr lang="en-US" sz="1800" dirty="0"/>
              <a:t>The quality that makes you go to great effort to reduce overall energy expenditure. It makes you write labor-saving programs that other people will find useful, and document what you wrote so you don't have to answer so many questions about it.</a:t>
            </a:r>
          </a:p>
          <a:p>
            <a:r>
              <a:rPr lang="en-US" sz="2000" b="1" dirty="0"/>
              <a:t>Impatience</a:t>
            </a:r>
            <a:endParaRPr lang="en-US" sz="2000" dirty="0"/>
          </a:p>
          <a:p>
            <a:pPr lvl="1"/>
            <a:r>
              <a:rPr lang="en-US" sz="1800" dirty="0"/>
              <a:t>The anger you feel when the computer is being lazy. This makes you write programs that don't just react to your needs, but actually anticipate them. </a:t>
            </a:r>
          </a:p>
          <a:p>
            <a:r>
              <a:rPr lang="en-US" sz="2000" b="1" dirty="0"/>
              <a:t>Hubris</a:t>
            </a:r>
            <a:endParaRPr lang="en-US" sz="2000" dirty="0"/>
          </a:p>
          <a:p>
            <a:pPr lvl="1"/>
            <a:r>
              <a:rPr lang="en-US" sz="1800" dirty="0"/>
              <a:t>Excessive </a:t>
            </a:r>
            <a:r>
              <a:rPr lang="en-US" sz="1800" dirty="0" smtClean="0"/>
              <a:t>pride. </a:t>
            </a:r>
            <a:r>
              <a:rPr lang="en-US" sz="1800" dirty="0"/>
              <a:t>Also the quality that makes you write (and maintain) programs that other people won't want to say bad things about.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0D177-9441-0440-B4C2-03EA34713856}" type="slidenum">
              <a:rPr lang="en-US"/>
              <a:pPr/>
              <a:t>5</a:t>
            </a:fld>
            <a:endParaRPr lang="en-US"/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03812" name="Picture 4" descr="dragon-coverR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38200" y="228600"/>
            <a:ext cx="6172200" cy="6172200"/>
          </a:xfrm>
          <a:prstGeom prst="rect">
            <a:avLst/>
          </a:prstGeom>
          <a:noFill/>
        </p:spPr>
      </p:pic>
      <p:pic>
        <p:nvPicPr>
          <p:cNvPr id="503813" name="Picture 5" descr="Purple_dragon_book_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228600"/>
            <a:ext cx="4229100" cy="640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D30-8E7E-F941-ACD3-016853DCA48E}" type="slidenum">
              <a:rPr lang="en-US"/>
              <a:pPr/>
              <a:t>6</a:t>
            </a:fld>
            <a:endParaRPr lang="en-US"/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Valid topics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Anything that was mentioned in the lectures</a:t>
            </a:r>
          </a:p>
          <a:p>
            <a:pPr lvl="1"/>
            <a:r>
              <a:rPr lang="en-US"/>
              <a:t>Also check lecture slides</a:t>
            </a:r>
          </a:p>
          <a:p>
            <a:r>
              <a:rPr lang="en-US"/>
              <a:t>Assignments will be tested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BA817-6C38-9949-A123-93ABDD71DB52}" type="slidenum">
              <a:rPr lang="en-US"/>
              <a:pPr/>
              <a:t>7</a:t>
            </a:fld>
            <a:endParaRPr lang="en-US"/>
          </a:p>
        </p:txBody>
      </p:sp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 topics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Lexing</a:t>
            </a:r>
          </a:p>
          <a:p>
            <a:pPr lvl="1"/>
            <a:r>
              <a:rPr lang="en-US"/>
              <a:t>RE, NFA, DFA</a:t>
            </a:r>
          </a:p>
          <a:p>
            <a:pPr lvl="1"/>
            <a:r>
              <a:rPr lang="en-US"/>
              <a:t>RE to NFA, NFA to DFA, DFA minimization</a:t>
            </a:r>
          </a:p>
          <a:p>
            <a:r>
              <a:rPr lang="en-US"/>
              <a:t>Parsing</a:t>
            </a:r>
          </a:p>
          <a:p>
            <a:pPr lvl="1"/>
            <a:r>
              <a:rPr lang="en-US"/>
              <a:t>CFG</a:t>
            </a:r>
          </a:p>
          <a:p>
            <a:pPr lvl="1"/>
            <a:r>
              <a:rPr lang="en-US"/>
              <a:t>LL parsing</a:t>
            </a:r>
          </a:p>
          <a:p>
            <a:pPr lvl="1"/>
            <a:r>
              <a:rPr lang="en-US"/>
              <a:t>LR parsing</a:t>
            </a:r>
          </a:p>
          <a:p>
            <a:r>
              <a:rPr lang="en-US"/>
              <a:t>Understand grammar</a:t>
            </a:r>
          </a:p>
          <a:p>
            <a:r>
              <a:rPr lang="en-US"/>
              <a:t>Write a grammar</a:t>
            </a:r>
          </a:p>
          <a:p>
            <a:r>
              <a:rPr lang="en-US"/>
              <a:t>Write a parser or translator </a:t>
            </a:r>
          </a:p>
          <a:p>
            <a:r>
              <a:rPr lang="en-US"/>
              <a:t>Understand how parser works</a:t>
            </a:r>
          </a:p>
          <a:p>
            <a:pPr lvl="1"/>
            <a:r>
              <a:rPr lang="en-US"/>
              <a:t>Shift/reduce conflicts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71D8-D13E-9F4A-B02D-E08BDF8E5C04}" type="slidenum">
              <a:rPr lang="en-US"/>
              <a:pPr/>
              <a:t>8</a:t>
            </a:fld>
            <a:endParaRPr lang="en-US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Lexing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r>
              <a:rPr lang="en-US"/>
              <a:t>What is lexing? what is a lexer?</a:t>
            </a:r>
          </a:p>
          <a:p>
            <a:r>
              <a:rPr lang="en-US"/>
              <a:t>How does a lexer relate to NFA/DFA theory?</a:t>
            </a:r>
          </a:p>
          <a:p>
            <a:r>
              <a:rPr lang="en-US"/>
              <a:t>How does a lexer fit in with the rest of a compiler?</a:t>
            </a:r>
          </a:p>
          <a:p>
            <a:r>
              <a:rPr lang="en-US"/>
              <a:t>What is a regular language?</a:t>
            </a:r>
          </a:p>
          <a:p>
            <a:r>
              <a:rPr lang="en-US"/>
              <a:t>How do you write a regular expression, based on a narrative description of the pattern? </a:t>
            </a:r>
          </a:p>
          <a:p>
            <a:r>
              <a:rPr lang="en-US"/>
              <a:t>How do you make an NFA based on an RE?</a:t>
            </a:r>
          </a:p>
          <a:p>
            <a:r>
              <a:rPr lang="en-US"/>
              <a:t>How to transform NFA to DFA?</a:t>
            </a:r>
          </a:p>
          <a:p>
            <a:r>
              <a:rPr lang="en-US"/>
              <a:t>How to minimize DFA?</a:t>
            </a:r>
          </a:p>
          <a:p>
            <a:r>
              <a:rPr lang="en-US"/>
              <a:t>How is an NFA different from a DFA?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E7B5-3ECA-A04B-882A-E114E316712D}" type="slidenum">
              <a:rPr lang="en-US"/>
              <a:pPr/>
              <a:t>9</a:t>
            </a:fld>
            <a:endParaRPr lang="en-US"/>
          </a:p>
        </p:txBody>
      </p:sp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Parsing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is a context-free grammar?</a:t>
            </a:r>
          </a:p>
          <a:p>
            <a:r>
              <a:rPr lang="en-US"/>
              <a:t>What is the grammar hierarchy?</a:t>
            </a:r>
          </a:p>
          <a:p>
            <a:r>
              <a:rPr lang="en-US"/>
              <a:t>What is parsing? What is a parser?</a:t>
            </a:r>
          </a:p>
          <a:p>
            <a:r>
              <a:rPr lang="en-US"/>
              <a:t>How does a parser relate to CFG theory?</a:t>
            </a:r>
          </a:p>
          <a:p>
            <a:r>
              <a:rPr lang="en-US"/>
              <a:t>What is a leftmost derivation and rightmost derivation?</a:t>
            </a:r>
          </a:p>
          <a:p>
            <a:r>
              <a:rPr lang="en-US"/>
              <a:t>What is a parse tree?</a:t>
            </a:r>
          </a:p>
          <a:p>
            <a:r>
              <a:rPr lang="en-US"/>
              <a:t>What is ambiguity? How to remove ambiguity?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37687</TotalTime>
  <Words>2462</Words>
  <Application>Microsoft PowerPoint</Application>
  <PresentationFormat>On-screen Show (4:3)</PresentationFormat>
  <Paragraphs>560</Paragraphs>
  <Slides>38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Default Design</vt:lpstr>
      <vt:lpstr>214 review</vt:lpstr>
      <vt:lpstr>What we have learnt</vt:lpstr>
      <vt:lpstr>What else we can learn</vt:lpstr>
      <vt:lpstr>What makes a good programmer (from c2.com)</vt:lpstr>
      <vt:lpstr>Slide 5</vt:lpstr>
      <vt:lpstr>Valid topics</vt:lpstr>
      <vt:lpstr>Important topics</vt:lpstr>
      <vt:lpstr>Lexing</vt:lpstr>
      <vt:lpstr>Parsing</vt:lpstr>
      <vt:lpstr>LL parsing</vt:lpstr>
      <vt:lpstr>LR parsing</vt:lpstr>
      <vt:lpstr>LL(1)</vt:lpstr>
      <vt:lpstr>Is the grammar LR(0)?</vt:lpstr>
      <vt:lpstr>Slide 14</vt:lpstr>
      <vt:lpstr>Whether it is LR(0)?</vt:lpstr>
      <vt:lpstr>Slide 16</vt:lpstr>
      <vt:lpstr>Is the grammar LL(1)?</vt:lpstr>
      <vt:lpstr>Is it LR(0)? SLR?</vt:lpstr>
      <vt:lpstr>Sample questions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Answer true or false for the following questions:</vt:lpstr>
      <vt:lpstr>Slide 28</vt:lpstr>
      <vt:lpstr>Some solutions not so good</vt:lpstr>
      <vt:lpstr>Acronyms 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Company> uWindsor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Jianguo Lu</dc:creator>
  <cp:lastModifiedBy>jianguo lu</cp:lastModifiedBy>
  <cp:revision>1081</cp:revision>
  <dcterms:created xsi:type="dcterms:W3CDTF">2012-04-04T18:03:32Z</dcterms:created>
  <dcterms:modified xsi:type="dcterms:W3CDTF">2012-04-04T18:06:28Z</dcterms:modified>
</cp:coreProperties>
</file>