
<file path=[Content_Types].xml><?xml version="1.0" encoding="utf-8"?>
<Types xmlns="http://schemas.openxmlformats.org/package/2006/content-types">
  <Override PartName="/ppt/slides/slide41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50.xml" ContentType="application/vnd.openxmlformats-officedocument.presentationml.slide+xml"/>
  <Override PartName="/ppt/slides/slide18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60.xml" ContentType="application/vnd.openxmlformats-officedocument.presentationml.slide+xml"/>
  <Override PartName="/ppt/slides/slide28.xml" ContentType="application/vnd.openxmlformats-officedocument.presentationml.slide+xml"/>
  <Override PartName="/ppt/slides/slide37.xml" ContentType="application/vnd.openxmlformats-officedocument.presentationml.slide+xml"/>
  <Override PartName="/ppt/slides/slide70.xml" ContentType="application/vnd.openxmlformats-officedocument.presentationml.slide+xml"/>
  <Override PartName="/ppt/slides/slide9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64.xml" ContentType="application/vnd.openxmlformats-officedocument.presentationml.notesSlide+xml"/>
  <Override PartName="/ppt/slides/slide66.xml" ContentType="application/vnd.openxmlformats-officedocument.presentationml.slide+xml"/>
  <Override PartName="/ppt/theme/theme1.xml" ContentType="application/vnd.openxmlformats-officedocument.theme+xml"/>
  <Override PartName="/ppt/notesSlides/notesSlide2.xml" ContentType="application/vnd.openxmlformats-officedocument.presentationml.notesSlide+xml"/>
  <Override PartName="/ppt/slides/slide75.xml" ContentType="application/vnd.openxmlformats-officedocument.presentationml.slide+xml"/>
  <Override PartName="/ppt/slides/slide85.xml" ContentType="application/vnd.openxmlformats-officedocument.presentationml.slide+xml"/>
  <Default Extension="jpeg" ContentType="image/jpeg"/>
  <Override PartName="/ppt/notesSlides/notesSlide11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notesSlides/notesSlide40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42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slides/slide19.xml" ContentType="application/vnd.openxmlformats-officedocument.presentationml.slide+xml"/>
  <Override PartName="/ppt/notesSlides/notesSlide27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61.xml" ContentType="application/vnd.openxmlformats-officedocument.presentationml.slide+xml"/>
  <Override PartName="/ppt/slides/slide29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8.xml" ContentType="application/vnd.openxmlformats-officedocument.presentationml.slide+xml"/>
  <Override PartName="/ppt/slides/slide71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80.xml" ContentType="application/vnd.openxmlformats-officedocument.presentationml.slide+xml"/>
  <Override PartName="/ppt/slides/slide48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slides/slide90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7.xml" ContentType="application/vnd.openxmlformats-officedocument.presentationml.slide+xml"/>
  <Override PartName="/ppt/theme/theme2.xml" ContentType="application/vnd.openxmlformats-officedocument.theme+xml"/>
  <Override PartName="/ppt/notesSlides/notesSlide3.xml" ContentType="application/vnd.openxmlformats-officedocument.presentationml.notesSlide+xml"/>
  <Override PartName="/ppt/slides/slide76.xml" ContentType="application/vnd.openxmlformats-officedocument.presentationml.slide+xml"/>
  <Override PartName="/ppt/slides/slide86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2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4.xml" ContentType="application/vnd.openxmlformats-officedocument.presentationml.slide+xml"/>
  <Default Extension="bin" ContentType="application/vnd.openxmlformats-officedocument.presentationml.printerSettings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slides/slide5.xml" ContentType="application/vnd.openxmlformats-officedocument.presentationml.slide+xml"/>
  <Override PartName="/ppt/notesSlides/notesSlide41.xml" ContentType="application/vnd.openxmlformats-officedocument.presentationml.notesSlide+xml"/>
  <Override PartName="/ppt/slideLayouts/slideLayout6.xml" ContentType="application/vnd.openxmlformats-officedocument.presentationml.slideLayout+xml"/>
  <Default Extension="xml" ContentType="application/xml"/>
  <Override PartName="/ppt/slides/slide43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8.xml" ContentType="application/vnd.openxmlformats-officedocument.presentationml.notes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60.xml" ContentType="application/vnd.openxmlformats-officedocument.presentationml.notesSlide+xml"/>
  <Override PartName="/ppt/notesSlides/notesSlide28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s/slide62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70.xml" ContentType="application/vnd.openxmlformats-officedocument.presentationml.notesSlide+xml"/>
  <Override PartName="/docProps/app.xml" ContentType="application/vnd.openxmlformats-officedocument.extended-properties+xml"/>
  <Override PartName="/ppt/slides/slide39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81.xml" ContentType="application/vnd.openxmlformats-officedocument.presentationml.slide+xml"/>
  <Override PartName="/ppt/slides/slide49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docProps/core.xml" ContentType="application/vnd.openxmlformats-package.core-properties+xml"/>
  <Override PartName="/ppt/notesSlides/notesSlide66.xml" ContentType="application/vnd.openxmlformats-officedocument.presentationml.notesSlide+xml"/>
  <Override PartName="/ppt/slides/slide68.xml" ContentType="application/vnd.openxmlformats-officedocument.presentationml.slide+xml"/>
  <Override PartName="/ppt/theme/theme3.xml" ContentType="application/vnd.openxmlformats-officedocument.theme+xml"/>
  <Override PartName="/ppt/notesSlides/notesSlide4.xml" ContentType="application/vnd.openxmlformats-officedocument.presentationml.notesSlide+xml"/>
  <Override PartName="/ppt/slides/slide77.xml" ContentType="application/vnd.openxmlformats-officedocument.presentationml.slide+xml"/>
  <Override PartName="/ppt/slides/slide87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3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slides/slide6.xml" ContentType="application/vnd.openxmlformats-officedocument.presentationml.slide+xml"/>
  <Override PartName="/ppt/notesSlides/notesSlide42.xml" ContentType="application/vnd.openxmlformats-officedocument.presentationml.notesSlide+xml"/>
  <Override PartName="/ppt/slideLayouts/slideLayout7.xml" ContentType="application/vnd.openxmlformats-officedocument.presentationml.slideLayout+xml"/>
  <Default Extension="png" ContentType="image/png"/>
  <Override PartName="/ppt/slides/slide44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61.xml" ContentType="application/vnd.openxmlformats-officedocument.presentationml.notesSlide+xml"/>
  <Override PartName="/ppt/notesSlides/notesSlide29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63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78.xml" ContentType="application/vnd.openxmlformats-officedocument.presentationml.slide+xml"/>
  <Override PartName="/ppt/slides/slide10.xml" ContentType="application/vnd.openxmlformats-officedocument.presentationml.slide+xml"/>
  <Override PartName="/ppt/slides/slide88.xml" ContentType="application/vnd.openxmlformats-officedocument.presentationml.slide+xml"/>
  <Override PartName="/ppt/slides/slide20.xml" ContentType="application/vnd.openxmlformats-officedocument.presentationml.slide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4.xml" ContentType="application/vnd.openxmlformats-officedocument.presentationml.notesSlide+xml"/>
  <Override PartName="/ppt/viewProps.xml" ContentType="application/vnd.openxmlformats-officedocument.presentationml.viewProps+xml"/>
  <Default Extension="rels" ContentType="application/vnd.openxmlformats-package.relationships+xml"/>
  <Override PartName="/ppt/slides/slide26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slides/slide7.xml" ContentType="application/vnd.openxmlformats-officedocument.presentationml.slide+xml"/>
  <Override PartName="/ppt/notesSlides/notesSlide43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45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notesSlides/notesSlide39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49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59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slides/slide89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3.xml" ContentType="application/vnd.openxmlformats-officedocument.presentationml.slideLayout+xml"/>
  <Override PartName="/ppt/slides/slide40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slides/slide8.xml" ContentType="application/vnd.openxmlformats-officedocument.presentationml.slide+xml"/>
  <Override PartName="/ppt/notesSlides/notesSlide4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46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74.xml" ContentType="application/vnd.openxmlformats-officedocument.presentationml.slide+xml"/>
  <Override PartName="/ppt/slides/slide84.xml" ContentType="application/vnd.openxmlformats-officedocument.presentationml.slide+xml"/>
  <Override PartName="/ppt/notesSlides/notesSlide69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92"/>
  </p:notesMasterIdLst>
  <p:handoutMasterIdLst>
    <p:handoutMasterId r:id="rId93"/>
  </p:handoutMasterIdLst>
  <p:sldIdLst>
    <p:sldId id="462" r:id="rId2"/>
    <p:sldId id="492" r:id="rId3"/>
    <p:sldId id="514" r:id="rId4"/>
    <p:sldId id="468" r:id="rId5"/>
    <p:sldId id="545" r:id="rId6"/>
    <p:sldId id="467" r:id="rId7"/>
    <p:sldId id="493" r:id="rId8"/>
    <p:sldId id="494" r:id="rId9"/>
    <p:sldId id="477" r:id="rId10"/>
    <p:sldId id="478" r:id="rId11"/>
    <p:sldId id="547" r:id="rId12"/>
    <p:sldId id="463" r:id="rId13"/>
    <p:sldId id="496" r:id="rId14"/>
    <p:sldId id="497" r:id="rId15"/>
    <p:sldId id="498" r:id="rId16"/>
    <p:sldId id="499" r:id="rId17"/>
    <p:sldId id="479" r:id="rId18"/>
    <p:sldId id="480" r:id="rId19"/>
    <p:sldId id="482" r:id="rId20"/>
    <p:sldId id="483" r:id="rId21"/>
    <p:sldId id="484" r:id="rId22"/>
    <p:sldId id="486" r:id="rId23"/>
    <p:sldId id="500" r:id="rId24"/>
    <p:sldId id="501" r:id="rId25"/>
    <p:sldId id="503" r:id="rId26"/>
    <p:sldId id="551" r:id="rId27"/>
    <p:sldId id="552" r:id="rId28"/>
    <p:sldId id="553" r:id="rId29"/>
    <p:sldId id="554" r:id="rId30"/>
    <p:sldId id="555" r:id="rId31"/>
    <p:sldId id="559" r:id="rId32"/>
    <p:sldId id="556" r:id="rId33"/>
    <p:sldId id="557" r:id="rId34"/>
    <p:sldId id="560" r:id="rId35"/>
    <p:sldId id="561" r:id="rId36"/>
    <p:sldId id="562" r:id="rId37"/>
    <p:sldId id="600" r:id="rId38"/>
    <p:sldId id="563" r:id="rId39"/>
    <p:sldId id="564" r:id="rId40"/>
    <p:sldId id="565" r:id="rId41"/>
    <p:sldId id="566" r:id="rId42"/>
    <p:sldId id="567" r:id="rId43"/>
    <p:sldId id="568" r:id="rId44"/>
    <p:sldId id="569" r:id="rId45"/>
    <p:sldId id="570" r:id="rId46"/>
    <p:sldId id="601" r:id="rId47"/>
    <p:sldId id="571" r:id="rId48"/>
    <p:sldId id="572" r:id="rId49"/>
    <p:sldId id="573" r:id="rId50"/>
    <p:sldId id="574" r:id="rId51"/>
    <p:sldId id="575" r:id="rId52"/>
    <p:sldId id="576" r:id="rId53"/>
    <p:sldId id="577" r:id="rId54"/>
    <p:sldId id="578" r:id="rId55"/>
    <p:sldId id="579" r:id="rId56"/>
    <p:sldId id="581" r:id="rId57"/>
    <p:sldId id="582" r:id="rId58"/>
    <p:sldId id="583" r:id="rId59"/>
    <p:sldId id="584" r:id="rId60"/>
    <p:sldId id="585" r:id="rId61"/>
    <p:sldId id="586" r:id="rId62"/>
    <p:sldId id="587" r:id="rId63"/>
    <p:sldId id="588" r:id="rId64"/>
    <p:sldId id="589" r:id="rId65"/>
    <p:sldId id="606" r:id="rId66"/>
    <p:sldId id="590" r:id="rId67"/>
    <p:sldId id="591" r:id="rId68"/>
    <p:sldId id="592" r:id="rId69"/>
    <p:sldId id="580" r:id="rId70"/>
    <p:sldId id="605" r:id="rId71"/>
    <p:sldId id="599" r:id="rId72"/>
    <p:sldId id="602" r:id="rId73"/>
    <p:sldId id="603" r:id="rId74"/>
    <p:sldId id="593" r:id="rId75"/>
    <p:sldId id="594" r:id="rId76"/>
    <p:sldId id="595" r:id="rId77"/>
    <p:sldId id="596" r:id="rId78"/>
    <p:sldId id="597" r:id="rId79"/>
    <p:sldId id="598" r:id="rId80"/>
    <p:sldId id="610" r:id="rId81"/>
    <p:sldId id="611" r:id="rId82"/>
    <p:sldId id="612" r:id="rId83"/>
    <p:sldId id="613" r:id="rId84"/>
    <p:sldId id="614" r:id="rId85"/>
    <p:sldId id="615" r:id="rId86"/>
    <p:sldId id="616" r:id="rId87"/>
    <p:sldId id="617" r:id="rId88"/>
    <p:sldId id="618" r:id="rId89"/>
    <p:sldId id="619" r:id="rId90"/>
    <p:sldId id="621" r:id="rId9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80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552" y="-8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10"/>
    </p:cViewPr>
  </p:sorterViewPr>
  <p:notesViewPr>
    <p:cSldViewPr>
      <p:cViewPr varScale="1">
        <p:scale>
          <a:sx n="93" d="100"/>
          <a:sy n="93" d="100"/>
        </p:scale>
        <p:origin x="-2046" y="-102"/>
      </p:cViewPr>
      <p:guideLst>
        <p:guide orient="horz" pos="3024"/>
        <p:guide pos="2305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notesMaster" Target="notesMasters/notesMaster1.xml"/><Relationship Id="rId93" Type="http://schemas.openxmlformats.org/officeDocument/2006/relationships/handoutMaster" Target="handoutMasters/handoutMaster1.xml"/><Relationship Id="rId94" Type="http://schemas.openxmlformats.org/officeDocument/2006/relationships/printerSettings" Target="printerSettings/printerSettings1.bin"/><Relationship Id="rId95" Type="http://schemas.openxmlformats.org/officeDocument/2006/relationships/presProps" Target="presProps.xml"/><Relationship Id="rId96" Type="http://schemas.openxmlformats.org/officeDocument/2006/relationships/viewProps" Target="viewProps.xml"/><Relationship Id="rId97" Type="http://schemas.openxmlformats.org/officeDocument/2006/relationships/theme" Target="theme/theme1.xml"/><Relationship Id="rId9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4D92043A-41C0-954D-BA54-47CE380192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55713" y="719138"/>
            <a:ext cx="4803775" cy="3602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9" rIns="96657" bIns="48329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E3F8D464-104A-3F43-899D-9EB796CFE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6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6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6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6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6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6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6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6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7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_rels/notesSlide7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01A01F-8E90-274B-B98F-1751643E463F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AAC554-2A4F-9A49-90CC-C6D6164D3A3D}" type="slidenum">
              <a:rPr lang="en-US"/>
              <a:pPr/>
              <a:t>10</a:t>
            </a:fld>
            <a:endParaRPr lang="en-US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C99EE9-5DBB-D349-B114-8A08B03AAAEA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A9E9C-4E2C-AC4D-86CE-01BA45DBA7AF}" type="slidenum">
              <a:rPr lang="en-US"/>
              <a:pPr/>
              <a:t>12</a:t>
            </a:fld>
            <a:endParaRPr lang="en-US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5543C7-950B-F347-86F7-5E29DEB428F8}" type="slidenum">
              <a:rPr lang="en-US"/>
              <a:pPr/>
              <a:t>13</a:t>
            </a:fld>
            <a:endParaRPr lang="en-US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8E3D88-063F-EA4E-8AC5-6231B3C48EBA}" type="slidenum">
              <a:rPr lang="en-US"/>
              <a:pPr/>
              <a:t>14</a:t>
            </a:fld>
            <a:endParaRPr lang="en-US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835034-0827-8A4C-86E1-1EB71DD53D08}" type="slidenum">
              <a:rPr lang="en-US"/>
              <a:pPr/>
              <a:t>15</a:t>
            </a:fld>
            <a:endParaRPr lang="en-US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FE8EE4-DEB2-9148-B984-3673FBED1CCF}" type="slidenum">
              <a:rPr lang="en-US"/>
              <a:pPr/>
              <a:t>16</a:t>
            </a:fld>
            <a:endParaRPr lang="en-US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B931BB-F488-2046-BC0D-A5963D2A88B4}" type="slidenum">
              <a:rPr lang="en-US"/>
              <a:pPr/>
              <a:t>17</a:t>
            </a:fld>
            <a:endParaRPr lang="en-US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0BB421-FB90-3F4B-9EAF-18FFD1B9B1E6}" type="slidenum">
              <a:rPr lang="en-US"/>
              <a:pPr/>
              <a:t>18</a:t>
            </a:fld>
            <a:endParaRPr lang="en-US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29CE01-185C-1B45-9E3C-125065C0B954}" type="slidenum">
              <a:rPr lang="en-US"/>
              <a:pPr/>
              <a:t>19</a:t>
            </a:fld>
            <a:endParaRPr lang="en-US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6E658E-E842-3741-A346-F4FACB34282D}" type="slidenum">
              <a:rPr lang="en-US"/>
              <a:pPr/>
              <a:t>2</a:t>
            </a:fld>
            <a:endParaRPr lang="en-US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671B93-477A-694A-917A-CCBA212FEEE5}" type="slidenum">
              <a:rPr lang="en-US"/>
              <a:pPr/>
              <a:t>20</a:t>
            </a:fld>
            <a:endParaRPr lang="en-US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73208D-0426-E84C-B640-2E7E5D14FA83}" type="slidenum">
              <a:rPr lang="en-US"/>
              <a:pPr/>
              <a:t>21</a:t>
            </a:fld>
            <a:endParaRPr lang="en-US"/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A9DDDE-9510-604D-BEB1-17EFD62D97C6}" type="slidenum">
              <a:rPr lang="en-US"/>
              <a:pPr/>
              <a:t>22</a:t>
            </a:fld>
            <a:endParaRPr lang="en-US"/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3ECCD4-3B4D-4249-999A-91875493D00D}" type="slidenum">
              <a:rPr lang="en-US"/>
              <a:pPr/>
              <a:t>23</a:t>
            </a:fld>
            <a:endParaRPr lang="en-US"/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B24BD1-CCD3-544A-9F54-38545D368C28}" type="slidenum">
              <a:rPr lang="en-US"/>
              <a:pPr/>
              <a:t>24</a:t>
            </a:fld>
            <a:endParaRPr lang="en-US"/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31C6BB-F5A3-054C-85B0-F1049EDEB7F4}" type="slidenum">
              <a:rPr lang="en-US"/>
              <a:pPr/>
              <a:t>25</a:t>
            </a:fld>
            <a:endParaRPr lang="en-US"/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068297-507A-1F4D-9491-15124E089559}" type="slidenum">
              <a:rPr lang="en-US"/>
              <a:pPr/>
              <a:t>26</a:t>
            </a:fld>
            <a:endParaRPr lang="en-US"/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0407BC-3B0A-EF4F-BAE8-82B10C4CDA18}" type="slidenum">
              <a:rPr lang="en-US"/>
              <a:pPr/>
              <a:t>27</a:t>
            </a:fld>
            <a:endParaRPr lang="en-US"/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25143A-9636-C74E-9291-0A8B4DA93B93}" type="slidenum">
              <a:rPr lang="en-US"/>
              <a:pPr/>
              <a:t>28</a:t>
            </a:fld>
            <a:endParaRPr lang="en-US"/>
          </a:p>
        </p:txBody>
      </p:sp>
      <p:sp>
        <p:nvSpPr>
          <p:cNvPr id="727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C0C55F-B91F-FC45-B630-47E02A396F3D}" type="slidenum">
              <a:rPr lang="en-US"/>
              <a:pPr/>
              <a:t>29</a:t>
            </a:fld>
            <a:endParaRPr lang="en-US"/>
          </a:p>
        </p:txBody>
      </p:sp>
      <p:sp>
        <p:nvSpPr>
          <p:cNvPr id="747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05C8E1-C8A5-0B4F-9078-1793CE34EBA0}" type="slidenum">
              <a:rPr lang="en-US"/>
              <a:pPr/>
              <a:t>3</a:t>
            </a:fld>
            <a:endParaRPr lang="en-US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27FD46-52D7-BA4D-9364-8F6908F0C838}" type="slidenum">
              <a:rPr lang="en-US"/>
              <a:pPr/>
              <a:t>30</a:t>
            </a:fld>
            <a:endParaRPr lang="en-US"/>
          </a:p>
        </p:txBody>
      </p:sp>
      <p:sp>
        <p:nvSpPr>
          <p:cNvPr id="768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5AE864-FBE5-344F-B33B-09B1C5E51D2D}" type="slidenum">
              <a:rPr lang="en-US"/>
              <a:pPr/>
              <a:t>31</a:t>
            </a:fld>
            <a:endParaRPr lang="en-US"/>
          </a:p>
        </p:txBody>
      </p:sp>
      <p:sp>
        <p:nvSpPr>
          <p:cNvPr id="788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4BFC7D-7C0B-4B43-97A0-E79AE10AF139}" type="slidenum">
              <a:rPr lang="en-US"/>
              <a:pPr/>
              <a:t>32</a:t>
            </a:fld>
            <a:endParaRPr lang="en-US"/>
          </a:p>
        </p:txBody>
      </p:sp>
      <p:sp>
        <p:nvSpPr>
          <p:cNvPr id="808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2DB9B2-8008-6546-85C6-168DDAD22705}" type="slidenum">
              <a:rPr lang="en-US"/>
              <a:pPr/>
              <a:t>33</a:t>
            </a:fld>
            <a:endParaRPr lang="en-US"/>
          </a:p>
        </p:txBody>
      </p:sp>
      <p:sp>
        <p:nvSpPr>
          <p:cNvPr id="829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71DF96-2D06-794A-845C-D0172C842DE1}" type="slidenum">
              <a:rPr lang="en-US"/>
              <a:pPr/>
              <a:t>34</a:t>
            </a:fld>
            <a:endParaRPr lang="en-US"/>
          </a:p>
        </p:txBody>
      </p:sp>
      <p:sp>
        <p:nvSpPr>
          <p:cNvPr id="84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841527-A723-6E48-B8F8-C5DB91C463C9}" type="slidenum">
              <a:rPr lang="en-US"/>
              <a:pPr/>
              <a:t>35</a:t>
            </a:fld>
            <a:endParaRPr lang="en-US"/>
          </a:p>
        </p:txBody>
      </p:sp>
      <p:sp>
        <p:nvSpPr>
          <p:cNvPr id="870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1C73EC-6351-F843-B49D-8DB8CB421C7A}" type="slidenum">
              <a:rPr lang="en-US"/>
              <a:pPr/>
              <a:t>36</a:t>
            </a:fld>
            <a:endParaRPr lang="en-US"/>
          </a:p>
        </p:txBody>
      </p:sp>
      <p:sp>
        <p:nvSpPr>
          <p:cNvPr id="890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3EF88B-983C-AD44-A644-89EA942FAEBA}" type="slidenum">
              <a:rPr lang="en-US"/>
              <a:pPr/>
              <a:t>38</a:t>
            </a:fld>
            <a:endParaRPr lang="en-US"/>
          </a:p>
        </p:txBody>
      </p:sp>
      <p:sp>
        <p:nvSpPr>
          <p:cNvPr id="921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A5B07D-BCC8-AD4E-8363-6B836F80EFE7}" type="slidenum">
              <a:rPr lang="en-US"/>
              <a:pPr/>
              <a:t>39</a:t>
            </a:fld>
            <a:endParaRPr lang="en-US"/>
          </a:p>
        </p:txBody>
      </p:sp>
      <p:sp>
        <p:nvSpPr>
          <p:cNvPr id="942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39CB0E-CF6F-3E4E-862B-AB852A808778}" type="slidenum">
              <a:rPr lang="en-US"/>
              <a:pPr/>
              <a:t>40</a:t>
            </a:fld>
            <a:endParaRPr lang="en-US"/>
          </a:p>
        </p:txBody>
      </p:sp>
      <p:sp>
        <p:nvSpPr>
          <p:cNvPr id="962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7E709B-7AAF-DC47-839E-D810CE9C076E}" type="slidenum">
              <a:rPr lang="en-US"/>
              <a:pPr/>
              <a:t>4</a:t>
            </a:fld>
            <a:endParaRPr lang="en-US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52B5CC-5493-5341-A646-986072EDC14F}" type="slidenum">
              <a:rPr lang="en-US"/>
              <a:pPr/>
              <a:t>41</a:t>
            </a:fld>
            <a:endParaRPr lang="en-US"/>
          </a:p>
        </p:txBody>
      </p:sp>
      <p:sp>
        <p:nvSpPr>
          <p:cNvPr id="983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E15AFF-2E8E-6E4E-B53D-A6CBE153B0FA}" type="slidenum">
              <a:rPr lang="en-US"/>
              <a:pPr/>
              <a:t>42</a:t>
            </a:fld>
            <a:endParaRPr lang="en-US"/>
          </a:p>
        </p:txBody>
      </p:sp>
      <p:sp>
        <p:nvSpPr>
          <p:cNvPr id="1003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066506-583A-4846-8DBD-5CE43B483CC0}" type="slidenum">
              <a:rPr lang="en-US"/>
              <a:pPr/>
              <a:t>43</a:t>
            </a:fld>
            <a:endParaRPr lang="en-US"/>
          </a:p>
        </p:txBody>
      </p:sp>
      <p:sp>
        <p:nvSpPr>
          <p:cNvPr id="1024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0E74D4-FD2C-E44C-9BC1-D96659409185}" type="slidenum">
              <a:rPr lang="en-US"/>
              <a:pPr/>
              <a:t>44</a:t>
            </a:fld>
            <a:endParaRPr lang="en-US"/>
          </a:p>
        </p:txBody>
      </p:sp>
      <p:sp>
        <p:nvSpPr>
          <p:cNvPr id="1044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2E3E95-29D9-364B-B272-9104B8AC9E3B}" type="slidenum">
              <a:rPr lang="en-US"/>
              <a:pPr/>
              <a:t>45</a:t>
            </a:fld>
            <a:endParaRPr lang="en-US"/>
          </a:p>
        </p:txBody>
      </p:sp>
      <p:sp>
        <p:nvSpPr>
          <p:cNvPr id="10649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C09798-8734-AE42-BE52-AB035B26C2B7}" type="slidenum">
              <a:rPr lang="en-US"/>
              <a:pPr/>
              <a:t>47</a:t>
            </a:fld>
            <a:endParaRPr lang="en-US"/>
          </a:p>
        </p:txBody>
      </p:sp>
      <p:sp>
        <p:nvSpPr>
          <p:cNvPr id="10957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8D36E0-4C06-8D44-9576-3300C27A1E53}" type="slidenum">
              <a:rPr lang="en-US"/>
              <a:pPr/>
              <a:t>48</a:t>
            </a:fld>
            <a:endParaRPr lang="en-US"/>
          </a:p>
        </p:txBody>
      </p:sp>
      <p:sp>
        <p:nvSpPr>
          <p:cNvPr id="11161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3821CD-0128-A54B-A500-7E6C54952E57}" type="slidenum">
              <a:rPr lang="en-US"/>
              <a:pPr/>
              <a:t>49</a:t>
            </a:fld>
            <a:endParaRPr lang="en-US"/>
          </a:p>
        </p:txBody>
      </p:sp>
      <p:sp>
        <p:nvSpPr>
          <p:cNvPr id="11366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B3F3F8-3097-CD47-A607-397709A28198}" type="slidenum">
              <a:rPr lang="en-US"/>
              <a:pPr/>
              <a:t>50</a:t>
            </a:fld>
            <a:endParaRPr lang="en-US"/>
          </a:p>
        </p:txBody>
      </p:sp>
      <p:sp>
        <p:nvSpPr>
          <p:cNvPr id="11571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385FD8-8E67-B540-A7FE-D7DC764CEEFF}" type="slidenum">
              <a:rPr lang="en-US"/>
              <a:pPr/>
              <a:t>51</a:t>
            </a:fld>
            <a:endParaRPr lang="en-US"/>
          </a:p>
        </p:txBody>
      </p:sp>
      <p:sp>
        <p:nvSpPr>
          <p:cNvPr id="11776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E1CD11-039E-9E42-A6C7-333174E4611E}" type="slidenum">
              <a:rPr lang="en-US"/>
              <a:pPr/>
              <a:t>5</a:t>
            </a:fld>
            <a:endParaRPr lang="en-US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9FBBE2-737E-C34D-8D9D-F3FE15FC6B24}" type="slidenum">
              <a:rPr lang="en-US"/>
              <a:pPr/>
              <a:t>52</a:t>
            </a:fld>
            <a:endParaRPr lang="en-US"/>
          </a:p>
        </p:txBody>
      </p:sp>
      <p:sp>
        <p:nvSpPr>
          <p:cNvPr id="11981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731BF2-8ADF-D24F-818A-E606EDFC2E48}" type="slidenum">
              <a:rPr lang="en-US"/>
              <a:pPr/>
              <a:t>53</a:t>
            </a:fld>
            <a:endParaRPr lang="en-US"/>
          </a:p>
        </p:txBody>
      </p:sp>
      <p:sp>
        <p:nvSpPr>
          <p:cNvPr id="12185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7C30C5-85DA-7C4A-813E-11364C1CAA5C}" type="slidenum">
              <a:rPr lang="en-US"/>
              <a:pPr/>
              <a:t>54</a:t>
            </a:fld>
            <a:endParaRPr lang="en-US"/>
          </a:p>
        </p:txBody>
      </p:sp>
      <p:sp>
        <p:nvSpPr>
          <p:cNvPr id="12390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A3C2EB-9FCC-D14F-B1B4-F316738F279E}" type="slidenum">
              <a:rPr lang="en-US"/>
              <a:pPr/>
              <a:t>55</a:t>
            </a:fld>
            <a:endParaRPr lang="en-US"/>
          </a:p>
        </p:txBody>
      </p:sp>
      <p:sp>
        <p:nvSpPr>
          <p:cNvPr id="12595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23DC91-ABBB-8445-95A6-E3CB0AA1C2A5}" type="slidenum">
              <a:rPr lang="en-US"/>
              <a:pPr/>
              <a:t>56</a:t>
            </a:fld>
            <a:endParaRPr lang="en-US"/>
          </a:p>
        </p:txBody>
      </p:sp>
      <p:sp>
        <p:nvSpPr>
          <p:cNvPr id="12800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D61EA2-8B53-C546-BFEE-57F8992CFCA5}" type="slidenum">
              <a:rPr lang="en-US"/>
              <a:pPr/>
              <a:t>57</a:t>
            </a:fld>
            <a:endParaRPr lang="en-US"/>
          </a:p>
        </p:txBody>
      </p:sp>
      <p:sp>
        <p:nvSpPr>
          <p:cNvPr id="13005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EC1A6E-F04D-8E43-A92A-0E753E3CE62B}" type="slidenum">
              <a:rPr lang="en-US"/>
              <a:pPr/>
              <a:t>58</a:t>
            </a:fld>
            <a:endParaRPr lang="en-US"/>
          </a:p>
        </p:txBody>
      </p:sp>
      <p:sp>
        <p:nvSpPr>
          <p:cNvPr id="13209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697D7-E7FA-0A40-8673-09EF0C01CC3F}" type="slidenum">
              <a:rPr lang="en-US"/>
              <a:pPr/>
              <a:t>59</a:t>
            </a:fld>
            <a:endParaRPr lang="en-US"/>
          </a:p>
        </p:txBody>
      </p:sp>
      <p:sp>
        <p:nvSpPr>
          <p:cNvPr id="13414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DC1722-2E8B-B941-AA74-F349D5DEF079}" type="slidenum">
              <a:rPr lang="en-US"/>
              <a:pPr/>
              <a:t>60</a:t>
            </a:fld>
            <a:endParaRPr lang="en-US"/>
          </a:p>
        </p:txBody>
      </p:sp>
      <p:sp>
        <p:nvSpPr>
          <p:cNvPr id="13619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E9F78A-2D9E-0843-9EAF-7531C35793B0}" type="slidenum">
              <a:rPr lang="en-US"/>
              <a:pPr/>
              <a:t>61</a:t>
            </a:fld>
            <a:endParaRPr lang="en-US"/>
          </a:p>
        </p:txBody>
      </p:sp>
      <p:sp>
        <p:nvSpPr>
          <p:cNvPr id="13824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10477D-1D50-664B-96FF-4F22572118D4}" type="slidenum">
              <a:rPr lang="en-US"/>
              <a:pPr/>
              <a:t>6</a:t>
            </a:fld>
            <a:endParaRPr lang="en-US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461A55-0A18-F44C-8F10-4AD9F58D46B7}" type="slidenum">
              <a:rPr lang="en-US"/>
              <a:pPr/>
              <a:t>62</a:t>
            </a:fld>
            <a:endParaRPr lang="en-US"/>
          </a:p>
        </p:txBody>
      </p:sp>
      <p:sp>
        <p:nvSpPr>
          <p:cNvPr id="14029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1F8A04-6697-1A47-8126-34AD0B3F150F}" type="slidenum">
              <a:rPr lang="en-US"/>
              <a:pPr/>
              <a:t>63</a:t>
            </a:fld>
            <a:endParaRPr lang="en-US"/>
          </a:p>
        </p:txBody>
      </p:sp>
      <p:sp>
        <p:nvSpPr>
          <p:cNvPr id="14233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700127-A780-E94B-8B9F-E26F29A197DA}" type="slidenum">
              <a:rPr lang="en-US"/>
              <a:pPr/>
              <a:t>64</a:t>
            </a:fld>
            <a:endParaRPr lang="en-US"/>
          </a:p>
        </p:txBody>
      </p:sp>
      <p:sp>
        <p:nvSpPr>
          <p:cNvPr id="14438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E3C9C7-0163-C84A-9185-9426C4B69A4C}" type="slidenum">
              <a:rPr lang="en-US"/>
              <a:pPr/>
              <a:t>66</a:t>
            </a:fld>
            <a:endParaRPr lang="en-US"/>
          </a:p>
        </p:txBody>
      </p:sp>
      <p:sp>
        <p:nvSpPr>
          <p:cNvPr id="14745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225FD0-CDE6-7445-8B67-F31D60B84DE5}" type="slidenum">
              <a:rPr lang="en-US"/>
              <a:pPr/>
              <a:t>67</a:t>
            </a:fld>
            <a:endParaRPr lang="en-US"/>
          </a:p>
        </p:txBody>
      </p:sp>
      <p:sp>
        <p:nvSpPr>
          <p:cNvPr id="14950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54E11C-77CD-E640-B01C-DB5C9F979E70}" type="slidenum">
              <a:rPr lang="en-US"/>
              <a:pPr/>
              <a:t>68</a:t>
            </a:fld>
            <a:endParaRPr lang="en-US"/>
          </a:p>
        </p:txBody>
      </p:sp>
      <p:sp>
        <p:nvSpPr>
          <p:cNvPr id="15155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DBE677-B38D-5646-97A3-5AB7C4ADB227}" type="slidenum">
              <a:rPr lang="en-US"/>
              <a:pPr/>
              <a:t>69</a:t>
            </a:fld>
            <a:endParaRPr lang="en-US"/>
          </a:p>
        </p:txBody>
      </p:sp>
      <p:sp>
        <p:nvSpPr>
          <p:cNvPr id="15360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3B4AA2-9228-E44B-A723-EEF2EBE6EDBA}" type="slidenum">
              <a:rPr lang="en-US"/>
              <a:pPr/>
              <a:t>74</a:t>
            </a:fld>
            <a:endParaRPr lang="en-US"/>
          </a:p>
        </p:txBody>
      </p:sp>
      <p:sp>
        <p:nvSpPr>
          <p:cNvPr id="15974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7163A8-B764-4149-A733-24F2DBC616EC}" type="slidenum">
              <a:rPr lang="en-US"/>
              <a:pPr/>
              <a:t>75</a:t>
            </a:fld>
            <a:endParaRPr lang="en-US"/>
          </a:p>
        </p:txBody>
      </p:sp>
      <p:sp>
        <p:nvSpPr>
          <p:cNvPr id="16179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8412C7-0FC9-C441-8F0F-D1A010AE0F9E}" type="slidenum">
              <a:rPr lang="en-US"/>
              <a:pPr/>
              <a:t>76</a:t>
            </a:fld>
            <a:endParaRPr lang="en-US"/>
          </a:p>
        </p:txBody>
      </p:sp>
      <p:sp>
        <p:nvSpPr>
          <p:cNvPr id="16384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A59FCB-646F-CA4B-9A55-E4EE067F5406}" type="slidenum">
              <a:rPr lang="en-US"/>
              <a:pPr/>
              <a:t>7</a:t>
            </a:fld>
            <a:endParaRPr lang="en-US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87F39E-6702-3243-B35E-B67FF2EC4ED6}" type="slidenum">
              <a:rPr lang="en-US"/>
              <a:pPr/>
              <a:t>77</a:t>
            </a:fld>
            <a:endParaRPr lang="en-US"/>
          </a:p>
        </p:txBody>
      </p:sp>
      <p:sp>
        <p:nvSpPr>
          <p:cNvPr id="16589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62577B-E74E-CE42-9554-6B2500CC1BA3}" type="slidenum">
              <a:rPr lang="en-US"/>
              <a:pPr/>
              <a:t>78</a:t>
            </a:fld>
            <a:endParaRPr lang="en-US"/>
          </a:p>
        </p:txBody>
      </p:sp>
      <p:sp>
        <p:nvSpPr>
          <p:cNvPr id="16793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AD308F-6F5A-754E-AC31-CD889D7ECA73}" type="slidenum">
              <a:rPr lang="en-US"/>
              <a:pPr/>
              <a:t>79</a:t>
            </a:fld>
            <a:endParaRPr lang="en-US"/>
          </a:p>
        </p:txBody>
      </p:sp>
      <p:sp>
        <p:nvSpPr>
          <p:cNvPr id="16998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2CF669-AB12-5445-873A-28D0B38B458B}" type="slidenum">
              <a:rPr lang="en-US"/>
              <a:pPr/>
              <a:t>8</a:t>
            </a:fld>
            <a:endParaRPr lang="en-US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A8C16F-433D-5647-B8B5-067DF18ED5E4}" type="slidenum">
              <a:rPr lang="en-US"/>
              <a:pPr/>
              <a:t>9</a:t>
            </a:fld>
            <a:endParaRPr lang="en-US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4FC96-97A0-464F-8644-5753C723E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02A90-0935-4D44-8784-CF7E02142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7645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7695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D59EC-CE64-F64B-B479-A63F205A0B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076700" cy="4906963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76700" cy="4906963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B5A47-CBCF-9C44-80B9-AA2BB91142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11E3F-9EEC-7F41-83CE-91170B7D7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B8BBA-6171-1C45-9418-6F90DD11D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76700" cy="4906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76700" cy="4906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8E3C0-AEF0-124E-8965-733762B77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5D3366-9CCD-754E-A95C-792549A27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B27EF-33D4-FC41-9B89-6138205FB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ACE2A-445E-4A49-9207-FF6D98433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59AAA-BAF5-E74E-82A1-C501032BC1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DF424-3A4A-1147-A531-87E47A65A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305800" cy="490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9624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3400" y="64008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C017BBA-801C-A64E-B80A-F83291282E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9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0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8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9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0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8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0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2220AF-DAEB-6640-85A0-848CDF1381B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Bottom up parsing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General idea</a:t>
            </a:r>
          </a:p>
          <a:p>
            <a:pPr eaLnBrk="1" hangingPunct="1"/>
            <a:r>
              <a:rPr lang="en-US"/>
              <a:t>LR(0)</a:t>
            </a:r>
          </a:p>
          <a:p>
            <a:pPr eaLnBrk="1" hangingPunct="1"/>
            <a:r>
              <a:rPr lang="en-US"/>
              <a:t>SLR</a:t>
            </a:r>
          </a:p>
          <a:p>
            <a:pPr eaLnBrk="1" hangingPunct="1"/>
            <a:r>
              <a:rPr lang="en-US"/>
              <a:t>LR(1)</a:t>
            </a:r>
          </a:p>
          <a:p>
            <a:pPr eaLnBrk="1" hangingPunct="1"/>
            <a:r>
              <a:rPr lang="en-US"/>
              <a:t>LALR </a:t>
            </a:r>
          </a:p>
          <a:p>
            <a:pPr eaLnBrk="1" hangingPunct="1"/>
            <a:r>
              <a:rPr lang="en-US"/>
              <a:t>To best exploit JavaCUP, should understand the theoretical basis (LR parsing);</a:t>
            </a:r>
          </a:p>
          <a:p>
            <a:pPr eaLnBrk="1" hangingPunct="1"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3308DA-3713-9D46-AC93-446B569684E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4819" name="Rectangle 54"/>
          <p:cNvSpPr>
            <a:spLocks noChangeArrowheads="1"/>
          </p:cNvSpPr>
          <p:nvPr/>
        </p:nvSpPr>
        <p:spPr bwMode="auto">
          <a:xfrm>
            <a:off x="304800" y="30480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Shift-Reduce Example 2</a:t>
            </a:r>
          </a:p>
        </p:txBody>
      </p:sp>
      <p:graphicFrame>
        <p:nvGraphicFramePr>
          <p:cNvPr id="284753" name="Group 81"/>
          <p:cNvGraphicFramePr>
            <a:graphicFrameLocks noGrp="1"/>
          </p:cNvGraphicFramePr>
          <p:nvPr/>
        </p:nvGraphicFramePr>
        <p:xfrm>
          <a:off x="533400" y="1371600"/>
          <a:ext cx="8077200" cy="3581401"/>
        </p:xfrm>
        <a:graphic>
          <a:graphicData uri="http://schemas.openxmlformats.org/drawingml/2006/table">
            <a:tbl>
              <a:tblPr/>
              <a:tblGrid>
                <a:gridCol w="1220788"/>
                <a:gridCol w="1751012"/>
                <a:gridCol w="510540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Parse Stack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Remaining Input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(id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(E+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(E+id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(E+T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(id + id) $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id + id) $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id) $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id) $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id) $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id) $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$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$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$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Shift (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Shift id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Reduce T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id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Reduce E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T 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Shift +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Shift id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Reduce T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id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</a:b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Reduce E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E+T;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Symbol" charset="2"/>
                        </a:rPr>
                        <a:t>(Ignore: E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Symbol" charset="2"/>
                        </a:rPr>
                        <a:t>T)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Shift 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Reduce T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 (E)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Reduce E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 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Reduce S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 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Accept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84755" name="Group 83"/>
          <p:cNvGraphicFramePr>
            <a:graphicFrameLocks noGrp="1"/>
          </p:cNvGraphicFramePr>
          <p:nvPr/>
        </p:nvGraphicFramePr>
        <p:xfrm>
          <a:off x="6019800" y="152400"/>
          <a:ext cx="2743200" cy="1682495"/>
        </p:xfrm>
        <a:graphic>
          <a:graphicData uri="http://schemas.openxmlformats.org/drawingml/2006/table">
            <a:tbl>
              <a:tblPr/>
              <a:tblGrid>
                <a:gridCol w="2743200"/>
              </a:tblGrid>
              <a:tr h="144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Symbol" charset="2"/>
                        </a:rPr>
                        <a:t>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Wingdings" charset="2"/>
                        </a:rPr>
                        <a:t>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Symbol" charset="2"/>
                        </a:rPr>
                        <a:t> 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Symbol" charset="2"/>
                        </a:rPr>
                        <a:t>E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Wingdings" charset="2"/>
                        </a:rPr>
                        <a:t>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Symbol" charset="2"/>
                        </a:rPr>
                        <a:t> T  |  E + 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Symbol" charset="2"/>
                        </a:rPr>
                        <a:t>T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Wingdings" charset="2"/>
                        </a:rPr>
                        <a:t>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Symbol" charset="2"/>
                        </a:rPr>
                        <a:t> id | (E)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  <a:sym typeface="Symbol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charset="2"/>
                        </a:rPr>
                        <a:t>Input: (id + id)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284754" name="Rectangle 82"/>
          <p:cNvSpPr>
            <a:spLocks noChangeArrowheads="1"/>
          </p:cNvSpPr>
          <p:nvPr/>
        </p:nvSpPr>
        <p:spPr bwMode="auto">
          <a:xfrm>
            <a:off x="457200" y="5181600"/>
            <a:ext cx="83058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742950" lvl="1" indent="-285750">
              <a:spcBef>
                <a:spcPct val="20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Note that it is the reverse of the following rightmost derivation: 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S </a:t>
            </a: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</a:t>
            </a:r>
            <a:r>
              <a:rPr lang="en-US" sz="2000" baseline="-25000">
                <a:ea typeface="ＭＳ Ｐゴシック" charset="-128"/>
                <a:cs typeface="ＭＳ Ｐゴシック" charset="-128"/>
                <a:sym typeface="Symbol" charset="2"/>
              </a:rPr>
              <a:t>rm </a:t>
            </a:r>
            <a:r>
              <a:rPr lang="en-US" sz="2000">
                <a:ea typeface="ＭＳ Ｐゴシック" charset="-128"/>
                <a:cs typeface="ＭＳ Ｐゴシック" charset="-128"/>
              </a:rPr>
              <a:t>E ● </a:t>
            </a: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</a:t>
            </a:r>
            <a:r>
              <a:rPr lang="en-US" sz="2000" baseline="-25000">
                <a:ea typeface="ＭＳ Ｐゴシック" charset="-128"/>
                <a:cs typeface="ＭＳ Ｐゴシック" charset="-128"/>
                <a:sym typeface="Symbol" charset="2"/>
              </a:rPr>
              <a:t>rm </a:t>
            </a:r>
            <a:r>
              <a:rPr lang="en-US" sz="2000">
                <a:ea typeface="ＭＳ Ｐゴシック" charset="-128"/>
                <a:cs typeface="ＭＳ Ｐゴシック" charset="-128"/>
              </a:rPr>
              <a:t>T ●  </a:t>
            </a: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</a:t>
            </a:r>
            <a:r>
              <a:rPr lang="en-US" sz="2000" baseline="-25000">
                <a:ea typeface="ＭＳ Ｐゴシック" charset="-128"/>
                <a:cs typeface="ＭＳ Ｐゴシック" charset="-128"/>
                <a:sym typeface="Symbol" charset="2"/>
              </a:rPr>
              <a:t>rm </a:t>
            </a:r>
            <a:r>
              <a:rPr lang="en-US" sz="2000">
                <a:ea typeface="ＭＳ Ｐゴシック" charset="-128"/>
                <a:cs typeface="ＭＳ Ｐゴシック" charset="-128"/>
              </a:rPr>
              <a:t>(E) ●  </a:t>
            </a: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</a:t>
            </a:r>
            <a:r>
              <a:rPr lang="en-US" sz="2000" baseline="-25000">
                <a:ea typeface="ＭＳ Ｐゴシック" charset="-128"/>
                <a:cs typeface="ＭＳ Ｐゴシック" charset="-128"/>
                <a:sym typeface="Symbol" charset="2"/>
              </a:rPr>
              <a:t>rm  </a:t>
            </a:r>
            <a:r>
              <a:rPr lang="en-US" sz="2000">
                <a:ea typeface="ＭＳ Ｐゴシック" charset="-128"/>
                <a:cs typeface="ＭＳ Ｐゴシック" charset="-128"/>
              </a:rPr>
              <a:t>(E+T ●) </a:t>
            </a: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</a:t>
            </a:r>
            <a:r>
              <a:rPr lang="en-US" sz="2000" baseline="-25000">
                <a:ea typeface="ＭＳ Ｐゴシック" charset="-128"/>
                <a:cs typeface="ＭＳ Ｐゴシック" charset="-128"/>
                <a:sym typeface="Symbol" charset="2"/>
              </a:rPr>
              <a:t>rm </a:t>
            </a:r>
            <a:r>
              <a:rPr lang="en-US" sz="2000">
                <a:ea typeface="ＭＳ Ｐゴシック" charset="-128"/>
                <a:cs typeface="ＭＳ Ｐゴシック" charset="-128"/>
              </a:rPr>
              <a:t>(E +id ● )</a:t>
            </a:r>
            <a:endParaRPr lang="en-US" sz="2000" baseline="-25000">
              <a:ea typeface="ＭＳ Ｐゴシック" charset="-128"/>
              <a:cs typeface="ＭＳ Ｐゴシック" charset="-128"/>
              <a:sym typeface="Symbol" charset="2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</a:t>
            </a:r>
            <a:r>
              <a:rPr lang="en-US" sz="2000" baseline="-25000">
                <a:ea typeface="ＭＳ Ｐゴシック" charset="-128"/>
                <a:cs typeface="ＭＳ Ｐゴシック" charset="-128"/>
                <a:sym typeface="Symbol" charset="2"/>
              </a:rPr>
              <a:t>rm </a:t>
            </a:r>
            <a:r>
              <a:rPr lang="en-US" sz="2000">
                <a:ea typeface="ＭＳ Ｐゴシック" charset="-128"/>
                <a:cs typeface="ＭＳ Ｐゴシック" charset="-128"/>
              </a:rPr>
              <a:t>(T ● +id) </a:t>
            </a: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</a:t>
            </a:r>
            <a:r>
              <a:rPr lang="en-US" sz="2000" baseline="-25000">
                <a:ea typeface="ＭＳ Ｐゴシック" charset="-128"/>
                <a:cs typeface="ＭＳ Ｐゴシック" charset="-128"/>
                <a:sym typeface="Symbol" charset="2"/>
              </a:rPr>
              <a:t>rm </a:t>
            </a:r>
            <a:r>
              <a:rPr lang="en-US" sz="2000">
                <a:ea typeface="ＭＳ Ｐゴシック" charset="-128"/>
                <a:cs typeface="ＭＳ Ｐゴシック" charset="-128"/>
              </a:rPr>
              <a:t>(id ● +id)</a:t>
            </a:r>
          </a:p>
        </p:txBody>
      </p:sp>
      <p:sp>
        <p:nvSpPr>
          <p:cNvPr id="284757" name="Oval 85"/>
          <p:cNvSpPr>
            <a:spLocks noChangeArrowheads="1"/>
          </p:cNvSpPr>
          <p:nvPr/>
        </p:nvSpPr>
        <p:spPr bwMode="auto">
          <a:xfrm>
            <a:off x="4191000" y="3200400"/>
            <a:ext cx="2590800" cy="685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2" name="Text Box 86"/>
          <p:cNvSpPr txBox="1">
            <a:spLocks noChangeArrowheads="1"/>
          </p:cNvSpPr>
          <p:nvPr/>
        </p:nvSpPr>
        <p:spPr bwMode="auto">
          <a:xfrm>
            <a:off x="5257800" y="2209800"/>
            <a:ext cx="16764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84759" name="Text Box 87"/>
          <p:cNvSpPr txBox="1">
            <a:spLocks noChangeArrowheads="1"/>
          </p:cNvSpPr>
          <p:nvPr/>
        </p:nvSpPr>
        <p:spPr bwMode="auto">
          <a:xfrm>
            <a:off x="6477000" y="2133600"/>
            <a:ext cx="2514600" cy="26050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lvl="1">
              <a:spcBef>
                <a:spcPct val="20000"/>
              </a:spcBef>
            </a:pPr>
            <a:r>
              <a:rPr lang="en-US" sz="1400">
                <a:solidFill>
                  <a:schemeClr val="accent2"/>
                </a:solidFill>
              </a:rPr>
              <a:t>(id ● +id)</a:t>
            </a:r>
          </a:p>
          <a:p>
            <a:pPr lvl="1">
              <a:spcBef>
                <a:spcPct val="20000"/>
              </a:spcBef>
            </a:pPr>
            <a:r>
              <a:rPr lang="en-US" sz="1400">
                <a:solidFill>
                  <a:schemeClr val="accent2"/>
                </a:solidFill>
              </a:rPr>
              <a:t>(T ● +id)</a:t>
            </a:r>
          </a:p>
          <a:p>
            <a:pPr lvl="1">
              <a:spcBef>
                <a:spcPct val="20000"/>
              </a:spcBef>
            </a:pPr>
            <a:endParaRPr lang="en-US" sz="1400">
              <a:solidFill>
                <a:schemeClr val="accent2"/>
              </a:solidFill>
            </a:endParaRPr>
          </a:p>
          <a:p>
            <a:pPr lvl="1">
              <a:spcBef>
                <a:spcPct val="20000"/>
              </a:spcBef>
            </a:pPr>
            <a:r>
              <a:rPr lang="en-US" sz="1400">
                <a:solidFill>
                  <a:schemeClr val="accent2"/>
                </a:solidFill>
              </a:rPr>
              <a:t>(E +id ● )</a:t>
            </a:r>
          </a:p>
          <a:p>
            <a:pPr lvl="1">
              <a:spcBef>
                <a:spcPct val="20000"/>
              </a:spcBef>
            </a:pPr>
            <a:r>
              <a:rPr lang="en-US" sz="1400">
                <a:solidFill>
                  <a:schemeClr val="accent2"/>
                </a:solidFill>
              </a:rPr>
              <a:t>(E+T ●)</a:t>
            </a:r>
          </a:p>
          <a:p>
            <a:pPr lvl="1">
              <a:spcBef>
                <a:spcPct val="20000"/>
              </a:spcBef>
            </a:pPr>
            <a:endParaRPr lang="en-US" sz="1400">
              <a:solidFill>
                <a:schemeClr val="accent2"/>
              </a:solidFill>
            </a:endParaRPr>
          </a:p>
          <a:p>
            <a:pPr lvl="1">
              <a:spcBef>
                <a:spcPct val="20000"/>
              </a:spcBef>
            </a:pPr>
            <a:r>
              <a:rPr lang="en-US" sz="1400">
                <a:solidFill>
                  <a:schemeClr val="accent2"/>
                </a:solidFill>
              </a:rPr>
              <a:t>(E) ●</a:t>
            </a:r>
            <a:endParaRPr lang="en-US" sz="1400">
              <a:solidFill>
                <a:schemeClr val="accent2"/>
              </a:solidFill>
              <a:sym typeface="Symbol" charset="2"/>
            </a:endParaRPr>
          </a:p>
          <a:p>
            <a:pPr lvl="1">
              <a:spcBef>
                <a:spcPct val="20000"/>
              </a:spcBef>
            </a:pPr>
            <a:r>
              <a:rPr lang="en-US" sz="1400">
                <a:solidFill>
                  <a:schemeClr val="accent2"/>
                </a:solidFill>
              </a:rPr>
              <a:t>T ●</a:t>
            </a:r>
          </a:p>
          <a:p>
            <a:pPr lvl="1">
              <a:spcBef>
                <a:spcPct val="20000"/>
              </a:spcBef>
            </a:pPr>
            <a:r>
              <a:rPr lang="en-US" sz="1400">
                <a:solidFill>
                  <a:schemeClr val="accent2"/>
                </a:solidFill>
              </a:rPr>
              <a:t>E ●</a:t>
            </a:r>
          </a:p>
          <a:p>
            <a:pPr lvl="1">
              <a:spcBef>
                <a:spcPct val="20000"/>
              </a:spcBef>
            </a:pPr>
            <a:r>
              <a:rPr lang="en-US" sz="1400">
                <a:solidFill>
                  <a:schemeClr val="accent2"/>
                </a:solidFill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47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4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4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47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47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47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47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47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847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47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75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DF6F52-2EF1-EB44-8FD3-1E8CECB2F855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Conflicts during shift reduce parsing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Reduce/reduce conflict </a:t>
            </a:r>
          </a:p>
          <a:p>
            <a:pPr lvl="2" eaLnBrk="1" hangingPunct="1">
              <a:buFontTx/>
              <a:buNone/>
            </a:pPr>
            <a:r>
              <a:rPr lang="en-US"/>
              <a:t>stack 		input</a:t>
            </a:r>
          </a:p>
          <a:p>
            <a:pPr lvl="2" eaLnBrk="1" hangingPunct="1">
              <a:buFontTx/>
              <a:buNone/>
            </a:pPr>
            <a:r>
              <a:rPr lang="en-US"/>
              <a:t>... (E+T		)</a:t>
            </a:r>
          </a:p>
          <a:p>
            <a:pPr lvl="2" eaLnBrk="1" hangingPunct="1">
              <a:buFontTx/>
              <a:buNone/>
            </a:pPr>
            <a:endParaRPr lang="en-US"/>
          </a:p>
          <a:p>
            <a:pPr lvl="2" eaLnBrk="1" hangingPunct="1">
              <a:buFontTx/>
              <a:buNone/>
            </a:pPr>
            <a:r>
              <a:rPr lang="en-US"/>
              <a:t>Which rule we should use, E </a:t>
            </a:r>
            <a:r>
              <a:rPr lang="en-US">
                <a:sym typeface="Wingdings" charset="2"/>
              </a:rPr>
              <a:t> E+T or E  T ?</a:t>
            </a:r>
            <a:endParaRPr lang="en-US"/>
          </a:p>
          <a:p>
            <a:pPr eaLnBrk="1" hangingPunct="1"/>
            <a:r>
              <a:rPr lang="en-US"/>
              <a:t>Shift/reduce conflict</a:t>
            </a:r>
          </a:p>
          <a:p>
            <a:pPr lvl="1" eaLnBrk="1" hangingPunct="1"/>
            <a:r>
              <a:rPr lang="en-US"/>
              <a:t>ifStat 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 if (E) S | if (E) S else S</a:t>
            </a:r>
          </a:p>
          <a:p>
            <a:pPr lvl="1" eaLnBrk="1" hangingPunct="1">
              <a:buFontTx/>
              <a:buNone/>
            </a:pPr>
            <a:r>
              <a:rPr lang="en-US"/>
              <a:t> 	stack 		Input</a:t>
            </a:r>
          </a:p>
          <a:p>
            <a:pPr lvl="1" eaLnBrk="1" hangingPunct="1">
              <a:buFontTx/>
              <a:buNone/>
            </a:pPr>
            <a:r>
              <a:rPr lang="en-US"/>
              <a:t>	... if (E) S		else ...</a:t>
            </a:r>
          </a:p>
          <a:p>
            <a:pPr lvl="1" eaLnBrk="1" hangingPunct="1">
              <a:buFontTx/>
              <a:buNone/>
            </a:pPr>
            <a:r>
              <a:rPr lang="en-US"/>
              <a:t> </a:t>
            </a:r>
          </a:p>
          <a:p>
            <a:pPr lvl="1" eaLnBrk="1" hangingPunct="1"/>
            <a:r>
              <a:rPr lang="en-US"/>
              <a:t>Both reduce and shift are applicable. </a:t>
            </a:r>
          </a:p>
          <a:p>
            <a:pPr lvl="1" eaLnBrk="1" hangingPunct="1"/>
            <a:r>
              <a:rPr lang="en-US"/>
              <a:t>What we should do next, reduce or shift?</a:t>
            </a:r>
          </a:p>
          <a:p>
            <a:pPr eaLnBrk="1" hangingPunct="1"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EE4B9A-18FD-B442-A323-835CCE37C92F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LR(K) parsing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 b="1"/>
              <a:t>L</a:t>
            </a:r>
            <a:r>
              <a:rPr lang="en-US" sz="2000"/>
              <a:t>eft-to-right, </a:t>
            </a:r>
            <a:r>
              <a:rPr lang="en-US" sz="2000" b="1"/>
              <a:t>R</a:t>
            </a:r>
            <a:r>
              <a:rPr lang="en-US" sz="2000"/>
              <a:t>ightmost derivation with k-token lookahead.</a:t>
            </a:r>
          </a:p>
          <a:p>
            <a:pPr lvl="1" eaLnBrk="1" hangingPunct="1"/>
            <a:r>
              <a:rPr lang="en-US" sz="1800"/>
              <a:t>L - Left-to-right scanning of the input</a:t>
            </a:r>
          </a:p>
          <a:p>
            <a:pPr lvl="1" eaLnBrk="1" hangingPunct="1"/>
            <a:r>
              <a:rPr lang="en-US" sz="1800"/>
              <a:t>R - Constructing rightmost derivation in reverse</a:t>
            </a:r>
          </a:p>
          <a:p>
            <a:pPr lvl="1" eaLnBrk="1" hangingPunct="1"/>
            <a:r>
              <a:rPr lang="en-US" sz="1800"/>
              <a:t>k - number of input symbols to select a parser action</a:t>
            </a:r>
          </a:p>
          <a:p>
            <a:pPr eaLnBrk="1" hangingPunct="1"/>
            <a:r>
              <a:rPr lang="en-US" sz="2000"/>
              <a:t>Most general parsing technique for deterministic grammars. </a:t>
            </a:r>
          </a:p>
          <a:p>
            <a:pPr lvl="1" eaLnBrk="1" hangingPunct="1"/>
            <a:r>
              <a:rPr lang="en-US" sz="1800"/>
              <a:t>Efficient, Table-based parsing</a:t>
            </a:r>
          </a:p>
          <a:p>
            <a:pPr lvl="1" eaLnBrk="1" hangingPunct="1"/>
            <a:r>
              <a:rPr lang="en-US" sz="1800"/>
              <a:t>Parses by shift-reduce</a:t>
            </a:r>
          </a:p>
          <a:p>
            <a:pPr lvl="1" eaLnBrk="1" hangingPunct="1"/>
            <a:r>
              <a:rPr lang="en-US" sz="1800"/>
              <a:t>Can massage grammars less than LL(1)</a:t>
            </a:r>
          </a:p>
          <a:p>
            <a:pPr lvl="1" eaLnBrk="1" hangingPunct="1"/>
            <a:r>
              <a:rPr lang="en-US" sz="1800"/>
              <a:t>Can handle almost all programming language structures</a:t>
            </a:r>
          </a:p>
          <a:p>
            <a:pPr lvl="1" eaLnBrk="1" hangingPunct="1"/>
            <a:r>
              <a:rPr lang="en-US" sz="1800"/>
              <a:t>LL </a:t>
            </a:r>
            <a:r>
              <a:rPr lang="en-US" sz="1800" b="1">
                <a:sym typeface="Symbol" charset="2"/>
              </a:rPr>
              <a:t></a:t>
            </a:r>
            <a:r>
              <a:rPr lang="en-US" sz="1800"/>
              <a:t> LR  </a:t>
            </a:r>
            <a:r>
              <a:rPr lang="en-US" sz="1800" b="1">
                <a:sym typeface="Symbol" charset="2"/>
              </a:rPr>
              <a:t></a:t>
            </a:r>
            <a:r>
              <a:rPr lang="en-US" sz="1800"/>
              <a:t> CFG</a:t>
            </a:r>
          </a:p>
          <a:p>
            <a:pPr eaLnBrk="1" hangingPunct="1"/>
            <a:r>
              <a:rPr lang="en-US" sz="2000"/>
              <a:t>In general, not practical: tables too large  (10^6 states for C++, Ada).</a:t>
            </a:r>
          </a:p>
          <a:p>
            <a:pPr eaLnBrk="1" hangingPunct="1"/>
            <a:r>
              <a:rPr lang="en-US" sz="2000"/>
              <a:t>Common subsets: SLR, LALR (1).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9C2175-9D49-D949-98DD-37C6FE53FEF8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LR Parsing continued</a:t>
            </a:r>
          </a:p>
        </p:txBody>
      </p:sp>
      <p:sp>
        <p:nvSpPr>
          <p:cNvPr id="40964" name="Rectangle 5"/>
          <p:cNvSpPr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Data structures: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Stack of states {s}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Action table Action[s,a]; a </a:t>
            </a:r>
            <a:r>
              <a:rPr lang="en-US" sz="2000" b="1">
                <a:ea typeface="ＭＳ Ｐゴシック" charset="-128"/>
                <a:cs typeface="ＭＳ Ｐゴシック" charset="-128"/>
                <a:sym typeface="Symbol" charset="2"/>
              </a:rPr>
              <a:t></a:t>
            </a:r>
            <a:r>
              <a:rPr lang="en-US" sz="2000">
                <a:ea typeface="ＭＳ Ｐゴシック" charset="-128"/>
                <a:cs typeface="ＭＳ Ｐゴシック" charset="-128"/>
              </a:rPr>
              <a:t> T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Goto table Goto[s,X]; X </a:t>
            </a:r>
            <a:r>
              <a:rPr lang="en-US" sz="2000" b="1">
                <a:ea typeface="ＭＳ Ｐゴシック" charset="-128"/>
                <a:cs typeface="ＭＳ Ｐゴシック" charset="-128"/>
                <a:sym typeface="Symbol" charset="2"/>
              </a:rPr>
              <a:t></a:t>
            </a:r>
            <a:r>
              <a:rPr lang="en-US" sz="2000">
                <a:ea typeface="ＭＳ Ｐゴシック" charset="-128"/>
                <a:cs typeface="ＭＳ Ｐゴシック" charset="-128"/>
              </a:rPr>
              <a:t> 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In LR parsing, push whole </a:t>
            </a:r>
            <a:r>
              <a:rPr lang="en-US" sz="2000" i="1">
                <a:solidFill>
                  <a:srgbClr val="800000"/>
                </a:solidFill>
              </a:rPr>
              <a:t>states</a:t>
            </a:r>
            <a:r>
              <a:rPr lang="en-US" sz="2000">
                <a:solidFill>
                  <a:srgbClr val="800000"/>
                </a:solidFill>
              </a:rPr>
              <a:t> on stack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</a:rPr>
              <a:t>Stack of states keeps track of what we’ve seen so far (</a:t>
            </a:r>
            <a:r>
              <a:rPr lang="en-US" i="1">
                <a:ea typeface="ＭＳ Ｐゴシック" charset="-128"/>
                <a:cs typeface="ＭＳ Ｐゴシック" charset="-128"/>
              </a:rPr>
              <a:t>left context</a:t>
            </a:r>
            <a:r>
              <a:rPr lang="en-US">
                <a:ea typeface="ＭＳ Ｐゴシック" charset="-128"/>
                <a:cs typeface="ＭＳ Ｐゴシック" charset="-128"/>
              </a:rPr>
              <a:t>): what we’ve shifted &amp; reduced &amp; by what rules.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Use Action tables to decide shift vs reduce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Use Goto table to move to new state</a:t>
            </a:r>
            <a:endParaRPr lang="en-US" sz="240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A49AA9-ACD8-8B47-8002-E5AF52C47338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3011" name="Rectangle 4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Main loop of LR parser</a:t>
            </a:r>
          </a:p>
        </p:txBody>
      </p:sp>
      <p:sp>
        <p:nvSpPr>
          <p:cNvPr id="43012" name="Rectangle 5"/>
          <p:cNvSpPr>
            <a:spLocks noChangeArrowheads="1"/>
          </p:cNvSpPr>
          <p:nvPr/>
        </p:nvSpPr>
        <p:spPr bwMode="auto">
          <a:xfrm>
            <a:off x="381000" y="914400"/>
            <a:ext cx="8153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solidFill>
                  <a:srgbClr val="800000"/>
                </a:solidFill>
              </a:rPr>
              <a:t>Initial state S0 starts on top of stack;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solidFill>
                  <a:srgbClr val="800000"/>
                </a:solidFill>
              </a:rPr>
              <a:t>Given state </a:t>
            </a:r>
            <a:r>
              <a:rPr lang="en-US" i="1">
                <a:solidFill>
                  <a:srgbClr val="800000"/>
                </a:solidFill>
              </a:rPr>
              <a:t>St</a:t>
            </a:r>
            <a:r>
              <a:rPr lang="en-US">
                <a:solidFill>
                  <a:srgbClr val="800000"/>
                </a:solidFill>
              </a:rPr>
              <a:t> state on top of stack and the next input token </a:t>
            </a:r>
            <a:r>
              <a:rPr lang="en-US" i="1">
                <a:solidFill>
                  <a:srgbClr val="800000"/>
                </a:solidFill>
              </a:rPr>
              <a:t>a</a:t>
            </a:r>
            <a:r>
              <a:rPr lang="en-US">
                <a:solidFill>
                  <a:srgbClr val="800000"/>
                </a:solidFill>
              </a:rPr>
              <a:t>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If (Action[St, a] == shift Si)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</a:rPr>
              <a:t>Push new state Si onto stack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</a:rPr>
              <a:t>Call yylex to get next token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If (Action[St, a] == reduce by Y </a:t>
            </a:r>
            <a:r>
              <a:rPr lang="en-US" sz="2000">
                <a:solidFill>
                  <a:srgbClr val="800000"/>
                </a:solidFill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 sz="2000">
                <a:solidFill>
                  <a:srgbClr val="800000"/>
                </a:solidFill>
              </a:rPr>
              <a:t> X1…Xn)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</a:rPr>
              <a:t>Pop off n states to find Su on top of stack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</a:rPr>
              <a:t>Push new state Sv = Goto[Su,Y] onto stack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If (Action[St, a] == accept), done!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If (Action[St, a] == error), can’t continue to successful parse.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777ED7-CFA7-4844-AA6E-16C8F3888F29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5059" name="Rectangle 4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Example LR parse table</a:t>
            </a:r>
          </a:p>
        </p:txBody>
      </p:sp>
      <p:graphicFrame>
        <p:nvGraphicFramePr>
          <p:cNvPr id="306292" name="Group 116"/>
          <p:cNvGraphicFramePr>
            <a:graphicFrameLocks noGrp="1"/>
          </p:cNvGraphicFramePr>
          <p:nvPr/>
        </p:nvGraphicFramePr>
        <p:xfrm>
          <a:off x="304800" y="990600"/>
          <a:ext cx="8458200" cy="3773488"/>
        </p:xfrm>
        <a:graphic>
          <a:graphicData uri="http://schemas.openxmlformats.org/drawingml/2006/table">
            <a:tbl>
              <a:tblPr/>
              <a:tblGrid>
                <a:gridCol w="1112838"/>
                <a:gridCol w="1035050"/>
                <a:gridCol w="1023937"/>
                <a:gridCol w="1120775"/>
                <a:gridCol w="1074738"/>
                <a:gridCol w="942975"/>
                <a:gridCol w="1074737"/>
                <a:gridCol w="1073150"/>
              </a:tblGrid>
              <a:tr h="3905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State on TOS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Action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Goto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id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$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E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S4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S1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accept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S4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S6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5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S4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6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7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8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164" name="Text Box 109"/>
          <p:cNvSpPr txBox="1">
            <a:spLocks noChangeArrowheads="1"/>
          </p:cNvSpPr>
          <p:nvPr/>
        </p:nvSpPr>
        <p:spPr bwMode="auto">
          <a:xfrm>
            <a:off x="4953000" y="0"/>
            <a:ext cx="2209800" cy="1206500"/>
          </a:xfrm>
          <a:prstGeom prst="rect">
            <a:avLst/>
          </a:prstGeom>
          <a:solidFill>
            <a:srgbClr val="FFFF99"/>
          </a:solidFill>
          <a:ln w="15875">
            <a:solidFill>
              <a:schemeClr val="accent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(1) E </a:t>
            </a:r>
            <a:r>
              <a:rPr lang="en-US">
                <a:latin typeface="Tahoma" charset="0"/>
                <a:sym typeface="Wingdings" charset="2"/>
              </a:rPr>
              <a:t> E + T</a:t>
            </a:r>
          </a:p>
          <a:p>
            <a:r>
              <a:rPr lang="en-US">
                <a:latin typeface="Tahoma" charset="0"/>
                <a:sym typeface="Wingdings" charset="2"/>
              </a:rPr>
              <a:t>(2) E  T</a:t>
            </a:r>
          </a:p>
          <a:p>
            <a:r>
              <a:rPr lang="en-US">
                <a:latin typeface="Tahoma" charset="0"/>
                <a:sym typeface="Wingdings" charset="2"/>
              </a:rPr>
              <a:t>(3) T  (E)</a:t>
            </a:r>
          </a:p>
          <a:p>
            <a:r>
              <a:rPr lang="en-US">
                <a:latin typeface="Tahoma" charset="0"/>
                <a:sym typeface="Wingdings" charset="2"/>
              </a:rPr>
              <a:t>(4) T  id</a:t>
            </a:r>
            <a:endParaRPr lang="en-US">
              <a:latin typeface="Tahoma" charset="0"/>
            </a:endParaRPr>
          </a:p>
        </p:txBody>
      </p:sp>
      <p:sp>
        <p:nvSpPr>
          <p:cNvPr id="45165" name="Rectangle 114"/>
          <p:cNvSpPr>
            <a:spLocks noChangeArrowheads="1"/>
          </p:cNvSpPr>
          <p:nvPr/>
        </p:nvSpPr>
        <p:spPr bwMode="auto">
          <a:xfrm>
            <a:off x="304800" y="4953000"/>
            <a:ext cx="8610600" cy="17399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800000"/>
                </a:solidFill>
              </a:rPr>
              <a:t>If (Action[St, a] == shift), </a:t>
            </a:r>
            <a:r>
              <a:rPr lang="en-US"/>
              <a:t>Push new state Action[St, a] onto stack, Call yylex to get next token</a:t>
            </a:r>
          </a:p>
          <a:p>
            <a:r>
              <a:rPr lang="en-US">
                <a:solidFill>
                  <a:srgbClr val="800000"/>
                </a:solidFill>
              </a:rPr>
              <a:t>If (Action[St, a] == reduce by Y </a:t>
            </a:r>
            <a:r>
              <a:rPr lang="en-US">
                <a:solidFill>
                  <a:srgbClr val="800000"/>
                </a:solidFill>
                <a:sym typeface="Wingdings" charset="2"/>
              </a:rPr>
              <a:t></a:t>
            </a:r>
            <a:r>
              <a:rPr lang="en-US">
                <a:solidFill>
                  <a:srgbClr val="800000"/>
                </a:solidFill>
              </a:rPr>
              <a:t> X1…Xn), </a:t>
            </a:r>
            <a:r>
              <a:rPr lang="en-US"/>
              <a:t>Pop off n states to find Su on top of stack, Push new state Sv = Goto[Su,Y] onto stack</a:t>
            </a:r>
          </a:p>
          <a:p>
            <a:endParaRPr lang="en-US"/>
          </a:p>
          <a:p>
            <a:r>
              <a:rPr lang="en-US"/>
              <a:t>We explain how to construct this table later.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F4599B-7DEF-2E4F-88D5-1988BF38D9F0}" type="slidenum">
              <a:rPr lang="en-US" smtClean="0"/>
              <a:pPr/>
              <a:t>16</a:t>
            </a:fld>
            <a:endParaRPr lang="en-US" smtClean="0"/>
          </a:p>
        </p:txBody>
      </p:sp>
      <p:graphicFrame>
        <p:nvGraphicFramePr>
          <p:cNvPr id="307392" name="Group 192"/>
          <p:cNvGraphicFramePr>
            <a:graphicFrameLocks noGrp="1"/>
          </p:cNvGraphicFramePr>
          <p:nvPr/>
        </p:nvGraphicFramePr>
        <p:xfrm>
          <a:off x="228600" y="2133600"/>
          <a:ext cx="8915400" cy="4362450"/>
        </p:xfrm>
        <a:graphic>
          <a:graphicData uri="http://schemas.openxmlformats.org/drawingml/2006/table">
            <a:tbl>
              <a:tblPr/>
              <a:tblGrid>
                <a:gridCol w="1955800"/>
                <a:gridCol w="1876425"/>
                <a:gridCol w="5083175"/>
              </a:tblGrid>
              <a:tr h="322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State stack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Remaining Input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Parser action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id + (id)$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Shift S4 onto state stack, move ahead in input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S0S4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+ (id)$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Reduce 4) T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Wingdings" charset="2"/>
                        </a:rPr>
                        <a:t>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id, pop state stack,  goto S2, input unchanged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S0S2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+ (id)$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Reduce 2) E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Wingdings" charset="2"/>
                        </a:rPr>
                        <a:t>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T, goto S1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S0S1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+ (id)$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Shift S5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S0S1S5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(id)$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Shift S3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S0S1S5S3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id)$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Shift S4 (saw another id)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S0S1S5S3S4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)$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Reduce 4) T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Wingdings" charset="2"/>
                        </a:rPr>
                        <a:t>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id, goto S2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S0S1S5S3S2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)$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Reduce 2) E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Wingdings" charset="2"/>
                        </a:rPr>
                        <a:t>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T, goto S6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S0S1S5S3S6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)$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Shift S7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S0S1S5S3S6S7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Reduce 3) T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Wingdings" charset="2"/>
                        </a:rPr>
                        <a:t>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(E), goto S8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S0S1S5S8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Reduce 1) E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Wingdings" charset="2"/>
                        </a:rPr>
                        <a:t>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E + T, goto S1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S0S1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Accept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7390" name="Group 190"/>
          <p:cNvGraphicFramePr>
            <a:graphicFrameLocks noGrp="1"/>
          </p:cNvGraphicFramePr>
          <p:nvPr/>
        </p:nvGraphicFramePr>
        <p:xfrm>
          <a:off x="0" y="0"/>
          <a:ext cx="7010400" cy="2011363"/>
        </p:xfrm>
        <a:graphic>
          <a:graphicData uri="http://schemas.openxmlformats.org/drawingml/2006/table">
            <a:tbl>
              <a:tblPr/>
              <a:tblGrid>
                <a:gridCol w="982663"/>
                <a:gridCol w="914400"/>
                <a:gridCol w="903287"/>
                <a:gridCol w="990600"/>
                <a:gridCol w="947738"/>
                <a:gridCol w="831850"/>
                <a:gridCol w="754062"/>
                <a:gridCol w="685800"/>
              </a:tblGrid>
              <a:tr h="1524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State on TOS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Action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Goto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06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id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$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E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T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S4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S3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S1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S2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S5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accept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S4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S3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S6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S2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5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S4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S3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S8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6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S5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S7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7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8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269" name="Text Box 188"/>
          <p:cNvSpPr txBox="1">
            <a:spLocks noChangeArrowheads="1"/>
          </p:cNvSpPr>
          <p:nvPr/>
        </p:nvSpPr>
        <p:spPr bwMode="auto">
          <a:xfrm>
            <a:off x="6934200" y="0"/>
            <a:ext cx="2209800" cy="1206500"/>
          </a:xfrm>
          <a:prstGeom prst="rect">
            <a:avLst/>
          </a:prstGeom>
          <a:solidFill>
            <a:srgbClr val="FFFF99"/>
          </a:solidFill>
          <a:ln w="15875">
            <a:solidFill>
              <a:schemeClr val="accent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(1) E </a:t>
            </a:r>
            <a:r>
              <a:rPr lang="en-US">
                <a:latin typeface="Tahoma" charset="0"/>
                <a:sym typeface="Wingdings" charset="2"/>
              </a:rPr>
              <a:t> E + T</a:t>
            </a:r>
          </a:p>
          <a:p>
            <a:r>
              <a:rPr lang="en-US">
                <a:latin typeface="Tahoma" charset="0"/>
                <a:sym typeface="Wingdings" charset="2"/>
              </a:rPr>
              <a:t>(2) E  T</a:t>
            </a:r>
          </a:p>
          <a:p>
            <a:r>
              <a:rPr lang="en-US">
                <a:latin typeface="Tahoma" charset="0"/>
                <a:sym typeface="Wingdings" charset="2"/>
              </a:rPr>
              <a:t>(3) T  (E)</a:t>
            </a:r>
          </a:p>
          <a:p>
            <a:r>
              <a:rPr lang="en-US">
                <a:latin typeface="Tahoma" charset="0"/>
                <a:sym typeface="Wingdings" charset="2"/>
              </a:rPr>
              <a:t>(4) T  id</a:t>
            </a:r>
            <a:endParaRPr lang="en-US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72BFBE-7CF5-0548-A227-3952E68D805B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9155" name="Rectangle 4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Types of LR parsers</a:t>
            </a:r>
          </a:p>
        </p:txBody>
      </p:sp>
      <p:sp>
        <p:nvSpPr>
          <p:cNvPr id="49156" name="Rectangle 5"/>
          <p:cNvSpPr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LR (k)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SLR (k)  -- Simple LR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LALR (k) – LookAhead LR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k = # symbols lookahead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0 or 1 in this class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Dragon book has general cases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Start with simplest: LR(0) parser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299C93-9120-4C43-85F4-826B1F25AAC0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1203" name="Rectangle 4"/>
          <p:cNvSpPr>
            <a:spLocks noChangeArrowheads="1"/>
          </p:cNvSpPr>
          <p:nvPr/>
        </p:nvSpPr>
        <p:spPr bwMode="auto">
          <a:xfrm>
            <a:off x="381000" y="22860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LR (0) parser</a:t>
            </a:r>
          </a:p>
        </p:txBody>
      </p:sp>
      <p:sp>
        <p:nvSpPr>
          <p:cNvPr id="51204" name="Rectangle 5"/>
          <p:cNvSpPr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Advantages: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Simplest to understand,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Smallest tables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Disadvantages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No lookahead, so too simple-minded for real parsers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Good case to see how to build tables, though.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We’ll use LR(0) constructions in other LR(k) parsers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Key to LR parsing is recognizing handles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Handle: sequence of symbols encoded in top stack states representing a right-hand-side of a rule we want to reduce by.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E76521-2D19-414A-A171-E46C0ED26139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3251" name="Rectangle 4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LR Tables</a:t>
            </a:r>
          </a:p>
        </p:txBody>
      </p:sp>
      <p:sp>
        <p:nvSpPr>
          <p:cNvPr id="53252" name="Rectangle 5"/>
          <p:cNvSpPr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8600" indent="-2286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Given grammar G, identify possible states for parser.</a:t>
            </a:r>
          </a:p>
          <a:p>
            <a:pPr marL="749300" lvl="1" indent="-22860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States encapsulate what we’ve seen and shifted and what are reduced so far</a:t>
            </a:r>
          </a:p>
          <a:p>
            <a:pPr marL="228600" indent="-2286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Steps to construct LR table:</a:t>
            </a:r>
          </a:p>
          <a:p>
            <a:pPr marL="749300" lvl="1" indent="-228600">
              <a:spcBef>
                <a:spcPct val="20000"/>
              </a:spcBef>
              <a:buFontTx/>
              <a:buChar char="•"/>
            </a:pPr>
            <a:r>
              <a:rPr lang="en-US" sz="2000">
                <a:ea typeface="ＭＳ Ｐゴシック" charset="-128"/>
                <a:cs typeface="ＭＳ Ｐゴシック" charset="-128"/>
              </a:rPr>
              <a:t>Construct states using LR(0) </a:t>
            </a:r>
            <a:r>
              <a:rPr lang="en-US" sz="2000" i="1">
                <a:ea typeface="ＭＳ Ｐゴシック" charset="-128"/>
                <a:cs typeface="ＭＳ Ｐゴシック" charset="-128"/>
              </a:rPr>
              <a:t>configurations</a:t>
            </a:r>
            <a:r>
              <a:rPr lang="en-US" sz="2000">
                <a:ea typeface="ＭＳ Ｐゴシック" charset="-128"/>
                <a:cs typeface="ＭＳ Ｐゴシック" charset="-128"/>
              </a:rPr>
              <a:t> (or </a:t>
            </a:r>
            <a:r>
              <a:rPr lang="en-US" sz="2000" i="1">
                <a:ea typeface="ＭＳ Ｐゴシック" charset="-128"/>
                <a:cs typeface="ＭＳ Ｐゴシック" charset="-128"/>
              </a:rPr>
              <a:t>items</a:t>
            </a:r>
            <a:r>
              <a:rPr lang="en-US" sz="2000">
                <a:ea typeface="ＭＳ Ｐゴシック" charset="-128"/>
                <a:cs typeface="ＭＳ Ｐゴシック" charset="-128"/>
              </a:rPr>
              <a:t>);</a:t>
            </a:r>
          </a:p>
          <a:p>
            <a:pPr marL="749300" lvl="1" indent="-228600">
              <a:spcBef>
                <a:spcPct val="20000"/>
              </a:spcBef>
              <a:buFontTx/>
              <a:buChar char="•"/>
            </a:pPr>
            <a:r>
              <a:rPr lang="en-US" sz="2000">
                <a:ea typeface="ＭＳ Ｐゴシック" charset="-128"/>
                <a:cs typeface="ＭＳ Ｐゴシック" charset="-128"/>
              </a:rPr>
              <a:t>Figure out transitions between states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73531C-30B7-E74D-9343-4018101B348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Top-down vs Bottom-up</a:t>
            </a: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381000" y="914400"/>
            <a:ext cx="8534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Bottom-up more powerful than top-down;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Can process more powerful grammar than LL, will explain later.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Bottom-up parsers are too hard to write by hand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but JavaCUP (and yacc) generates parser from spec;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Bottom up parser uses right most derivation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Top down uses left most derivation;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Less grammar translation is required, hence the grammar looks more natural;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Intuition: bottom-up parse postpones decisions about which production rule to apply until it has more data than was available to top-down.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Will explain later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844DFF-206E-214B-A984-7B0D8C19560C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5299" name="Rectangle 4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Configuration</a:t>
            </a:r>
          </a:p>
        </p:txBody>
      </p:sp>
      <p:sp>
        <p:nvSpPr>
          <p:cNvPr id="55300" name="Rectangle 5"/>
          <p:cNvSpPr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A configuration (or item) is a rule of G with a dot in the right-hand side.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If rule A </a:t>
            </a:r>
            <a:r>
              <a:rPr lang="en-US" sz="2000">
                <a:solidFill>
                  <a:srgbClr val="800000"/>
                </a:solidFill>
                <a:sym typeface="Wingdings" charset="2"/>
              </a:rPr>
              <a:t></a:t>
            </a:r>
            <a:r>
              <a:rPr lang="en-US" sz="2000">
                <a:solidFill>
                  <a:srgbClr val="800000"/>
                </a:solidFill>
              </a:rPr>
              <a:t> XYZ in grammar, then the configs are</a:t>
            </a:r>
          </a:p>
          <a:p>
            <a:pPr marL="742950" lvl="1" indent="-285750" algn="ctr">
              <a:spcBef>
                <a:spcPct val="20000"/>
              </a:spcBef>
            </a:pPr>
            <a:r>
              <a:rPr lang="en-US">
                <a:ea typeface="ＭＳ Ｐゴシック" charset="-128"/>
                <a:cs typeface="ＭＳ Ｐゴシック" charset="-128"/>
              </a:rPr>
              <a:t>A </a:t>
            </a: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>
                <a:ea typeface="ＭＳ Ｐゴシック" charset="-128"/>
                <a:cs typeface="ＭＳ Ｐゴシック" charset="-128"/>
              </a:rPr>
              <a:t> </a:t>
            </a:r>
            <a:r>
              <a:rPr lang="en-US">
                <a:ea typeface="ＭＳ Ｐゴシック" charset="-128"/>
                <a:cs typeface="ＭＳ Ｐゴシック" charset="-128"/>
                <a:sym typeface="Symbol" charset="2"/>
              </a:rPr>
              <a:t></a:t>
            </a:r>
            <a:r>
              <a:rPr lang="en-US">
                <a:ea typeface="ＭＳ Ｐゴシック" charset="-128"/>
                <a:cs typeface="ＭＳ Ｐゴシック" charset="-128"/>
              </a:rPr>
              <a:t>XYZ		A </a:t>
            </a: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>
                <a:ea typeface="ＭＳ Ｐゴシック" charset="-128"/>
                <a:cs typeface="ＭＳ Ｐゴシック" charset="-128"/>
              </a:rPr>
              <a:t> XY </a:t>
            </a:r>
            <a:r>
              <a:rPr lang="en-US">
                <a:ea typeface="ＭＳ Ｐゴシック" charset="-128"/>
                <a:cs typeface="ＭＳ Ｐゴシック" charset="-128"/>
                <a:sym typeface="Symbol" charset="2"/>
              </a:rPr>
              <a:t></a:t>
            </a:r>
            <a:r>
              <a:rPr lang="en-US">
                <a:ea typeface="ＭＳ Ｐゴシック" charset="-128"/>
                <a:cs typeface="ＭＳ Ｐゴシック" charset="-128"/>
              </a:rPr>
              <a:t> Z</a:t>
            </a:r>
          </a:p>
          <a:p>
            <a:pPr marL="742950" lvl="1" indent="-285750" algn="ctr">
              <a:spcBef>
                <a:spcPct val="20000"/>
              </a:spcBef>
            </a:pPr>
            <a:r>
              <a:rPr lang="en-US">
                <a:ea typeface="ＭＳ Ｐゴシック" charset="-128"/>
                <a:cs typeface="ＭＳ Ｐゴシック" charset="-128"/>
              </a:rPr>
              <a:t>A </a:t>
            </a: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>
                <a:ea typeface="ＭＳ Ｐゴシック" charset="-128"/>
                <a:cs typeface="ＭＳ Ｐゴシック" charset="-128"/>
              </a:rPr>
              <a:t> X </a:t>
            </a:r>
            <a:r>
              <a:rPr lang="en-US">
                <a:ea typeface="ＭＳ Ｐゴシック" charset="-128"/>
                <a:cs typeface="ＭＳ Ｐゴシック" charset="-128"/>
                <a:sym typeface="Symbol" charset="2"/>
              </a:rPr>
              <a:t></a:t>
            </a:r>
            <a:r>
              <a:rPr lang="en-US">
                <a:ea typeface="ＭＳ Ｐゴシック" charset="-128"/>
                <a:cs typeface="ＭＳ Ｐゴシック" charset="-128"/>
              </a:rPr>
              <a:t> YZ		A </a:t>
            </a: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>
                <a:ea typeface="ＭＳ Ｐゴシック" charset="-128"/>
                <a:cs typeface="ＭＳ Ｐゴシック" charset="-128"/>
              </a:rPr>
              <a:t> XYZ </a:t>
            </a:r>
            <a:r>
              <a:rPr lang="en-US">
                <a:ea typeface="ＭＳ Ｐゴシック" charset="-128"/>
                <a:cs typeface="ＭＳ Ｐゴシック" charset="-128"/>
                <a:sym typeface="Symbol" charset="2"/>
              </a:rPr>
              <a:t>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  <a:sym typeface="Symbol" charset="2"/>
              </a:rPr>
              <a:t>Dot represents what parser has gotten in stack in recognizing the production.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>
                <a:ea typeface="ＭＳ Ｐゴシック" charset="-128"/>
                <a:cs typeface="ＭＳ Ｐゴシック" charset="-128"/>
              </a:rPr>
              <a:t>A </a:t>
            </a: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>
                <a:ea typeface="ＭＳ Ｐゴシック" charset="-128"/>
                <a:cs typeface="ＭＳ Ｐゴシック" charset="-128"/>
              </a:rPr>
              <a:t> XYZ </a:t>
            </a:r>
            <a:r>
              <a:rPr lang="en-US">
                <a:ea typeface="ＭＳ Ｐゴシック" charset="-128"/>
                <a:cs typeface="ＭＳ Ｐゴシック" charset="-128"/>
                <a:sym typeface="Symbol" charset="2"/>
              </a:rPr>
              <a:t>	means XYZ on stack.  Reduce!</a:t>
            </a:r>
          </a:p>
          <a:p>
            <a:pPr marL="742950" lvl="1" indent="-285750"/>
            <a:r>
              <a:rPr lang="en-US">
                <a:ea typeface="ＭＳ Ｐゴシック" charset="-128"/>
                <a:cs typeface="ＭＳ Ｐゴシック" charset="-128"/>
              </a:rPr>
              <a:t>A </a:t>
            </a: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>
                <a:ea typeface="ＭＳ Ｐゴシック" charset="-128"/>
                <a:cs typeface="ＭＳ Ｐゴシック" charset="-128"/>
              </a:rPr>
              <a:t> X </a:t>
            </a:r>
            <a:r>
              <a:rPr lang="en-US">
                <a:ea typeface="ＭＳ Ｐゴシック" charset="-128"/>
                <a:cs typeface="ＭＳ Ｐゴシック" charset="-128"/>
                <a:sym typeface="Symbol" charset="2"/>
              </a:rPr>
              <a:t></a:t>
            </a:r>
            <a:r>
              <a:rPr lang="en-US">
                <a:ea typeface="ＭＳ Ｐゴシック" charset="-128"/>
                <a:cs typeface="ＭＳ Ｐゴシック" charset="-128"/>
              </a:rPr>
              <a:t> YZ  	means X has been shifted.  To continue parse, we must see a token that could begin a string derivable from Y.</a:t>
            </a:r>
          </a:p>
          <a:p>
            <a:pPr marL="342900" indent="-342900">
              <a:buFontTx/>
              <a:buChar char="•"/>
            </a:pPr>
            <a:endParaRPr lang="en-US" sz="2000">
              <a:solidFill>
                <a:srgbClr val="800000"/>
              </a:solidFill>
            </a:endParaRPr>
          </a:p>
          <a:p>
            <a:pPr marL="342900" indent="-342900"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Notational convention:</a:t>
            </a:r>
          </a:p>
          <a:p>
            <a:pPr marL="742950" lvl="1" indent="-285750"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</a:rPr>
              <a:t>X, Y, Z:   symbol, either terminal or non-terminal</a:t>
            </a:r>
          </a:p>
          <a:p>
            <a:pPr marL="742950" lvl="1" indent="-285750"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</a:rPr>
              <a:t>a, b, c :   terminal</a:t>
            </a:r>
          </a:p>
          <a:p>
            <a:pPr marL="742950" lvl="1" indent="-285750"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</a:rPr>
              <a:t>α, β , γ:   sequence of terminals or non-terminals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BD4484-D9FF-F945-AC48-84C8021A2E43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7347" name="Rectangle 4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Set of configurations</a:t>
            </a:r>
          </a:p>
        </p:txBody>
      </p:sp>
      <p:sp>
        <p:nvSpPr>
          <p:cNvPr id="57348" name="Rectangle 5"/>
          <p:cNvSpPr>
            <a:spLocks noChangeArrowheads="1"/>
          </p:cNvSpPr>
          <p:nvPr/>
        </p:nvSpPr>
        <p:spPr bwMode="auto">
          <a:xfrm>
            <a:off x="381000" y="838200"/>
            <a:ext cx="8229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A </a:t>
            </a:r>
            <a:r>
              <a:rPr lang="en-US" sz="2000">
                <a:solidFill>
                  <a:srgbClr val="800000"/>
                </a:solidFill>
                <a:sym typeface="Wingdings" charset="2"/>
              </a:rPr>
              <a:t></a:t>
            </a:r>
            <a:r>
              <a:rPr lang="en-US" sz="2000">
                <a:solidFill>
                  <a:srgbClr val="800000"/>
                </a:solidFill>
              </a:rPr>
              <a:t> X </a:t>
            </a:r>
            <a:r>
              <a:rPr lang="en-US" sz="2000">
                <a:solidFill>
                  <a:srgbClr val="800000"/>
                </a:solidFill>
                <a:sym typeface="Symbol" charset="2"/>
              </a:rPr>
              <a:t></a:t>
            </a:r>
            <a:r>
              <a:rPr lang="en-US" sz="2000">
                <a:solidFill>
                  <a:srgbClr val="800000"/>
                </a:solidFill>
              </a:rPr>
              <a:t> YZ  means X has been shifted.  To continue parse, we must see a token that could begin a string derivable from Y.</a:t>
            </a:r>
          </a:p>
          <a:p>
            <a:pPr marL="342900" indent="-342900">
              <a:lnSpc>
                <a:spcPct val="90000"/>
              </a:lnSpc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That is, we need to see a token in First(Y) (or in Follow(Y) if Y </a:t>
            </a:r>
            <a:r>
              <a:rPr lang="en-US" sz="2000">
                <a:solidFill>
                  <a:srgbClr val="800000"/>
                </a:solidFill>
                <a:sym typeface="Wingdings" charset="2"/>
              </a:rPr>
              <a:t> </a:t>
            </a:r>
            <a:r>
              <a:rPr lang="en-US" sz="2000" b="1">
                <a:solidFill>
                  <a:srgbClr val="800000"/>
                </a:solidFill>
                <a:latin typeface="Symbol" charset="2"/>
                <a:sym typeface="Wingdings" charset="2"/>
              </a:rPr>
              <a:t>e</a:t>
            </a:r>
            <a:r>
              <a:rPr lang="en-US" sz="2000">
                <a:solidFill>
                  <a:srgbClr val="800000"/>
                </a:solidFill>
                <a:sym typeface="Wingdings" charset="2"/>
              </a:rPr>
              <a:t>)</a:t>
            </a:r>
          </a:p>
          <a:p>
            <a:pPr marL="342900" indent="-342900">
              <a:lnSpc>
                <a:spcPct val="90000"/>
              </a:lnSpc>
              <a:buFontTx/>
              <a:buChar char="•"/>
            </a:pPr>
            <a:r>
              <a:rPr lang="en-US" sz="2000">
                <a:solidFill>
                  <a:srgbClr val="800000"/>
                </a:solidFill>
                <a:sym typeface="Wingdings" charset="2"/>
              </a:rPr>
              <a:t>Formally, need to see a token t such that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Y </a:t>
            </a:r>
            <a:r>
              <a:rPr lang="en-US">
                <a:ea typeface="ＭＳ Ｐゴシック" charset="-128"/>
                <a:cs typeface="ＭＳ Ｐゴシック" charset="-128"/>
                <a:sym typeface="Symbol" charset="2"/>
              </a:rPr>
              <a:t></a:t>
            </a: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* t β  for some β</a:t>
            </a:r>
            <a:endParaRPr lang="en-US" u="sng">
              <a:ea typeface="ＭＳ Ｐゴシック" charset="-128"/>
              <a:cs typeface="ＭＳ Ｐゴシック" charset="-128"/>
              <a:sym typeface="Wingdings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  <a:sym typeface="Wingdings" charset="2"/>
              </a:rPr>
              <a:t>Suppose Y  α  | β  also in G.  Then these configs correspond to the same parse state: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>
                <a:ea typeface="ＭＳ Ｐゴシック" charset="-128"/>
                <a:cs typeface="ＭＳ Ｐゴシック" charset="-128"/>
              </a:rPr>
              <a:t>A </a:t>
            </a: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>
                <a:ea typeface="ＭＳ Ｐゴシック" charset="-128"/>
                <a:cs typeface="ＭＳ Ｐゴシック" charset="-128"/>
              </a:rPr>
              <a:t> X </a:t>
            </a:r>
            <a:r>
              <a:rPr lang="en-US">
                <a:ea typeface="ＭＳ Ｐゴシック" charset="-128"/>
                <a:cs typeface="ＭＳ Ｐゴシック" charset="-128"/>
                <a:sym typeface="Symbol" charset="2"/>
              </a:rPr>
              <a:t></a:t>
            </a:r>
            <a:r>
              <a:rPr lang="en-US">
                <a:ea typeface="ＭＳ Ｐゴシック" charset="-128"/>
                <a:cs typeface="ＭＳ Ｐゴシック" charset="-128"/>
              </a:rPr>
              <a:t> YZ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Y  </a:t>
            </a:r>
            <a:r>
              <a:rPr lang="en-US">
                <a:ea typeface="ＭＳ Ｐゴシック" charset="-128"/>
                <a:cs typeface="ＭＳ Ｐゴシック" charset="-128"/>
                <a:sym typeface="Symbol" charset="2"/>
              </a:rPr>
              <a:t> α </a:t>
            </a:r>
            <a:endParaRPr lang="en-US" u="sng">
              <a:ea typeface="ＭＳ Ｐゴシック" charset="-128"/>
              <a:cs typeface="ＭＳ Ｐゴシック" charset="-128"/>
              <a:sym typeface="Wingdings" charset="2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Y  </a:t>
            </a:r>
            <a:r>
              <a:rPr lang="en-US">
                <a:ea typeface="ＭＳ Ｐゴシック" charset="-128"/>
                <a:cs typeface="ＭＳ Ｐゴシック" charset="-128"/>
                <a:sym typeface="Symbol" charset="2"/>
              </a:rPr>
              <a:t> β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Since the above configurations represent the same state, we can: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Put them into a set together.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Add all other equivalent configurations to achieve closure. (algorithm later)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This set represents one parser state: the state the parser can be in while parsing a string.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0BD2AB-6FE4-9140-9139-B7DA390598F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9395" name="Rectangle 4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Transitions between states</a:t>
            </a:r>
          </a:p>
        </p:txBody>
      </p:sp>
      <p:sp>
        <p:nvSpPr>
          <p:cNvPr id="59396" name="Rectangle 5"/>
          <p:cNvSpPr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Parser goes from one state to another based on symbols processed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>
              <a:solidFill>
                <a:srgbClr val="80000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>
              <a:solidFill>
                <a:srgbClr val="80000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>
              <a:solidFill>
                <a:srgbClr val="80000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>
              <a:solidFill>
                <a:srgbClr val="80000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Model parse as a finite automaton!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When a state (configuration set) has a dot at a end of an item, that is FA accept state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Build LR(0) parser based on this FA</a:t>
            </a:r>
          </a:p>
        </p:txBody>
      </p:sp>
      <p:sp>
        <p:nvSpPr>
          <p:cNvPr id="59397" name="Line 6"/>
          <p:cNvSpPr>
            <a:spLocks noChangeShapeType="1"/>
          </p:cNvSpPr>
          <p:nvPr/>
        </p:nvSpPr>
        <p:spPr bwMode="auto">
          <a:xfrm>
            <a:off x="3505200" y="2743200"/>
            <a:ext cx="12588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9398" name="Text Box 8"/>
          <p:cNvSpPr txBox="1">
            <a:spLocks noChangeArrowheads="1"/>
          </p:cNvSpPr>
          <p:nvPr/>
        </p:nvSpPr>
        <p:spPr bwMode="auto">
          <a:xfrm>
            <a:off x="996950" y="2057400"/>
            <a:ext cx="2408238" cy="102235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/>
              <a:t>A </a:t>
            </a:r>
            <a:r>
              <a:rPr lang="en-US" sz="2000">
                <a:sym typeface="Wingdings" charset="2"/>
              </a:rPr>
              <a:t></a:t>
            </a:r>
            <a:r>
              <a:rPr lang="en-US" sz="2000"/>
              <a:t> X </a:t>
            </a:r>
            <a:r>
              <a:rPr lang="en-US" sz="2000">
                <a:sym typeface="Symbol" charset="2"/>
              </a:rPr>
              <a:t></a:t>
            </a:r>
            <a:r>
              <a:rPr lang="en-US" sz="2000"/>
              <a:t> YZ</a:t>
            </a:r>
          </a:p>
          <a:p>
            <a:r>
              <a:rPr lang="en-US" sz="2000">
                <a:sym typeface="Wingdings" charset="2"/>
              </a:rPr>
              <a:t>Y  </a:t>
            </a:r>
            <a:r>
              <a:rPr lang="en-US" sz="2000">
                <a:sym typeface="Symbol" charset="2"/>
              </a:rPr>
              <a:t> α </a:t>
            </a:r>
            <a:endParaRPr lang="en-US" sz="2000" u="sng">
              <a:sym typeface="Wingdings" charset="2"/>
            </a:endParaRPr>
          </a:p>
          <a:p>
            <a:r>
              <a:rPr lang="en-US" sz="2000">
                <a:sym typeface="Wingdings" charset="2"/>
              </a:rPr>
              <a:t>Y  </a:t>
            </a:r>
            <a:r>
              <a:rPr lang="en-US" sz="2000">
                <a:sym typeface="Symbol" charset="2"/>
              </a:rPr>
              <a:t> β </a:t>
            </a:r>
            <a:endParaRPr lang="en-US" sz="2000" b="1"/>
          </a:p>
        </p:txBody>
      </p:sp>
      <p:sp>
        <p:nvSpPr>
          <p:cNvPr id="59399" name="Text Box 9"/>
          <p:cNvSpPr txBox="1">
            <a:spLocks noChangeArrowheads="1"/>
          </p:cNvSpPr>
          <p:nvPr/>
        </p:nvSpPr>
        <p:spPr bwMode="auto">
          <a:xfrm>
            <a:off x="4800600" y="2514600"/>
            <a:ext cx="2408238" cy="41275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/>
              <a:t>A </a:t>
            </a:r>
            <a:r>
              <a:rPr lang="en-US" sz="2000">
                <a:sym typeface="Wingdings" charset="2"/>
              </a:rPr>
              <a:t></a:t>
            </a:r>
            <a:r>
              <a:rPr lang="en-US" sz="2000"/>
              <a:t> XY </a:t>
            </a:r>
            <a:r>
              <a:rPr lang="en-US" sz="2000">
                <a:sym typeface="Symbol" charset="2"/>
              </a:rPr>
              <a:t></a:t>
            </a:r>
            <a:r>
              <a:rPr lang="en-US" sz="2000"/>
              <a:t> Z</a:t>
            </a:r>
          </a:p>
        </p:txBody>
      </p:sp>
      <p:sp>
        <p:nvSpPr>
          <p:cNvPr id="59400" name="Text Box 10"/>
          <p:cNvSpPr txBox="1">
            <a:spLocks noChangeArrowheads="1"/>
          </p:cNvSpPr>
          <p:nvPr/>
        </p:nvSpPr>
        <p:spPr bwMode="auto">
          <a:xfrm>
            <a:off x="914400" y="2341563"/>
            <a:ext cx="6477000" cy="457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ea typeface="Arial" charset="0"/>
                <a:cs typeface="Arial" charset="0"/>
              </a:rPr>
              <a:t>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0FBA9B-189D-024F-A2C3-91A2927DCAA5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61443" name="Rectangle 4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Constructing item sets &amp; closure</a:t>
            </a:r>
          </a:p>
        </p:txBody>
      </p:sp>
      <p:sp>
        <p:nvSpPr>
          <p:cNvPr id="61444" name="Rectangle 5"/>
          <p:cNvSpPr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Starting Configuration: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Augment Grammar with symbol S’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Add production S’ </a:t>
            </a:r>
            <a:r>
              <a:rPr lang="en-US" sz="2000" b="1">
                <a:ea typeface="ＭＳ Ｐゴシック" charset="-128"/>
                <a:cs typeface="ＭＳ Ｐゴシック" charset="-128"/>
                <a:sym typeface="Symbol" charset="2"/>
              </a:rPr>
              <a:t> </a:t>
            </a: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S to grammar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Initial item set I</a:t>
            </a:r>
            <a:r>
              <a:rPr lang="en-US" sz="1400">
                <a:ea typeface="ＭＳ Ｐゴシック" charset="-128"/>
                <a:cs typeface="ＭＳ Ｐゴシック" charset="-128"/>
                <a:sym typeface="Symbol" charset="2"/>
              </a:rPr>
              <a:t>0</a:t>
            </a: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 gets</a:t>
            </a:r>
          </a:p>
          <a:p>
            <a:pPr marL="1371600" lvl="2" indent="-457200">
              <a:spcBef>
                <a:spcPct val="20000"/>
              </a:spcBef>
            </a:pPr>
            <a:r>
              <a:rPr lang="en-US">
                <a:ea typeface="ＭＳ Ｐゴシック" charset="-128"/>
                <a:cs typeface="ＭＳ Ｐゴシック" charset="-128"/>
                <a:sym typeface="Symbol" charset="2"/>
              </a:rPr>
              <a:t>S’ </a:t>
            </a:r>
            <a:r>
              <a:rPr lang="en-US" b="1">
                <a:ea typeface="ＭＳ Ｐゴシック" charset="-128"/>
                <a:cs typeface="ＭＳ Ｐゴシック" charset="-128"/>
                <a:sym typeface="Symbol" charset="2"/>
              </a:rPr>
              <a:t> </a:t>
            </a:r>
            <a:r>
              <a:rPr lang="en-US">
                <a:ea typeface="ＭＳ Ｐゴシック" charset="-128"/>
                <a:cs typeface="ＭＳ Ｐゴシック" charset="-128"/>
                <a:sym typeface="Symbol" charset="2"/>
              </a:rPr>
              <a:t> S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  <a:sym typeface="Symbol" charset="2"/>
              </a:rPr>
              <a:t>Perform Closure on S’ </a:t>
            </a:r>
            <a:r>
              <a:rPr lang="en-US" sz="2400">
                <a:solidFill>
                  <a:srgbClr val="800000"/>
                </a:solidFill>
                <a:sym typeface="Wingdings" charset="2"/>
              </a:rPr>
              <a:t></a:t>
            </a:r>
            <a:r>
              <a:rPr lang="en-US" sz="2400">
                <a:solidFill>
                  <a:srgbClr val="800000"/>
                </a:solidFill>
                <a:sym typeface="Symbol" charset="2"/>
              </a:rPr>
              <a:t> </a:t>
            </a:r>
            <a:r>
              <a:rPr lang="en-US" sz="2400" b="1">
                <a:solidFill>
                  <a:srgbClr val="800000"/>
                </a:solidFill>
                <a:sym typeface="Symbol" charset="2"/>
              </a:rPr>
              <a:t></a:t>
            </a:r>
            <a:r>
              <a:rPr lang="en-US" sz="2400">
                <a:solidFill>
                  <a:srgbClr val="800000"/>
                </a:solidFill>
                <a:sym typeface="Symbol" charset="2"/>
              </a:rPr>
              <a:t> S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(That completes parser start state.)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  <a:sym typeface="Symbol" charset="2"/>
              </a:rPr>
              <a:t>Compute Successor function to make next state (next item set)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240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06EFBB-0677-CA48-B503-008B7626FEE3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3491" name="Rectangle 4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Computing closure</a:t>
            </a:r>
          </a:p>
        </p:txBody>
      </p:sp>
      <p:sp>
        <p:nvSpPr>
          <p:cNvPr id="309253" name="Rectangle 5"/>
          <p:cNvSpPr>
            <a:spLocks noChangeArrowheads="1"/>
          </p:cNvSpPr>
          <p:nvPr/>
        </p:nvSpPr>
        <p:spPr bwMode="auto">
          <a:xfrm>
            <a:off x="381000" y="914400"/>
            <a:ext cx="8382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Closure(I)</a:t>
            </a:r>
          </a:p>
          <a:p>
            <a:pPr marL="952500" lvl="1" indent="-381000">
              <a:spcBef>
                <a:spcPct val="20000"/>
              </a:spcBef>
              <a:buFontTx/>
              <a:buAutoNum type="arabicPeriod"/>
            </a:pPr>
            <a:r>
              <a:rPr lang="en-US" sz="2000">
                <a:ea typeface="ＭＳ Ｐゴシック" charset="-128"/>
                <a:cs typeface="ＭＳ Ｐゴシック" charset="-128"/>
              </a:rPr>
              <a:t>Initially every item in I is added to closure(I)</a:t>
            </a:r>
          </a:p>
          <a:p>
            <a:pPr marL="952500" lvl="1" indent="-381000">
              <a:spcBef>
                <a:spcPct val="20000"/>
              </a:spcBef>
              <a:buFontTx/>
              <a:buAutoNum type="arabicPeriod"/>
            </a:pPr>
            <a:r>
              <a:rPr lang="en-US" sz="2000">
                <a:ea typeface="ＭＳ Ｐゴシック" charset="-128"/>
                <a:cs typeface="ＭＳ Ｐゴシック" charset="-128"/>
              </a:rPr>
              <a:t>If  A 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 </a:t>
            </a: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α ● B β  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is in closure(I) </a:t>
            </a:r>
          </a:p>
          <a:p>
            <a:pPr marL="1549400" lvl="2" indent="-457200">
              <a:spcBef>
                <a:spcPct val="20000"/>
              </a:spcBef>
            </a:pP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   for all productions B  γ , add B  </a:t>
            </a:r>
            <a:r>
              <a:rPr lang="en-US">
                <a:ea typeface="ＭＳ Ｐゴシック" charset="-128"/>
                <a:cs typeface="ＭＳ Ｐゴシック" charset="-128"/>
                <a:sym typeface="Symbol" charset="2"/>
              </a:rPr>
              <a:t> γ </a:t>
            </a:r>
            <a:endParaRPr lang="en-US" u="sng">
              <a:ea typeface="ＭＳ Ｐゴシック" charset="-128"/>
              <a:cs typeface="ＭＳ Ｐゴシック" charset="-128"/>
              <a:sym typeface="Wingdings" charset="2"/>
            </a:endParaRPr>
          </a:p>
          <a:p>
            <a:pPr marL="952500" lvl="1" indent="-381000">
              <a:spcBef>
                <a:spcPct val="20000"/>
              </a:spcBef>
              <a:buFontTx/>
              <a:buAutoNum type="arabicPeriod"/>
            </a:pP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Repeat step 2 until set gets no more additions. 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  <a:sym typeface="Wingdings" charset="2"/>
              </a:rPr>
              <a:t>Example</a:t>
            </a:r>
            <a:endParaRPr lang="en-US" sz="2400"/>
          </a:p>
          <a:p>
            <a:pPr marL="952500" lvl="1" indent="-381000">
              <a:spcBef>
                <a:spcPct val="20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Given the configuration set:	{ E 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2000">
                <a:ea typeface="ＭＳ Ｐゴシック" charset="-128"/>
                <a:cs typeface="ＭＳ Ｐゴシック" charset="-128"/>
              </a:rPr>
              <a:t> •E+T}</a:t>
            </a:r>
          </a:p>
          <a:p>
            <a:pPr marL="952500" lvl="1" indent="-381000">
              <a:spcBef>
                <a:spcPct val="20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What is the closure of { E 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2000">
                <a:ea typeface="ＭＳ Ｐゴシック" charset="-128"/>
                <a:cs typeface="ＭＳ Ｐゴシック" charset="-128"/>
              </a:rPr>
              <a:t> •E+T}:	</a:t>
            </a:r>
          </a:p>
          <a:p>
            <a:pPr marL="952500" lvl="1" indent="-381000">
              <a:spcBef>
                <a:spcPct val="20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	E 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 ● E + T                   by rule 1</a:t>
            </a:r>
            <a:endParaRPr lang="en-US" sz="2000">
              <a:ea typeface="ＭＳ Ｐゴシック" charset="-128"/>
              <a:cs typeface="ＭＳ Ｐゴシック" charset="-128"/>
            </a:endParaRPr>
          </a:p>
          <a:p>
            <a:pPr marL="952500" lvl="1" indent="-381000">
              <a:spcBef>
                <a:spcPct val="20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	E 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 ● </a:t>
            </a:r>
            <a:r>
              <a:rPr lang="en-US" sz="2000">
                <a:ea typeface="ＭＳ Ｐゴシック" charset="-128"/>
                <a:cs typeface="ＭＳ Ｐゴシック" charset="-128"/>
              </a:rPr>
              <a:t>T		by rule 2</a:t>
            </a:r>
          </a:p>
          <a:p>
            <a:pPr marL="952500" lvl="1" indent="-381000">
              <a:spcBef>
                <a:spcPct val="20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	T 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2000">
                <a:ea typeface="ＭＳ Ｐゴシック" charset="-128"/>
                <a:cs typeface="ＭＳ Ｐゴシック" charset="-128"/>
              </a:rPr>
              <a:t> ● (E)		by rule 2 and 3</a:t>
            </a:r>
          </a:p>
          <a:p>
            <a:pPr marL="952500" lvl="1" indent="-381000">
              <a:spcBef>
                <a:spcPct val="20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	T 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2000">
                <a:ea typeface="ＭＳ Ｐゴシック" charset="-128"/>
                <a:cs typeface="ＭＳ Ｐゴシック" charset="-128"/>
              </a:rPr>
              <a:t> ● id		by rule 2 and 3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endParaRPr lang="en-US" sz="2400">
              <a:solidFill>
                <a:srgbClr val="800000"/>
              </a:solidFill>
              <a:sym typeface="Wingdings" charset="2"/>
            </a:endParaRPr>
          </a:p>
          <a:p>
            <a:pPr marL="1549400" lvl="2" indent="-457200">
              <a:spcBef>
                <a:spcPct val="20000"/>
              </a:spcBef>
              <a:buFontTx/>
              <a:buChar char="•"/>
            </a:pPr>
            <a:endParaRPr lang="en-US">
              <a:ea typeface="ＭＳ Ｐゴシック" charset="-128"/>
              <a:cs typeface="ＭＳ Ｐゴシック" charset="-128"/>
              <a:sym typeface="Wingdings" charset="2"/>
            </a:endParaRPr>
          </a:p>
        </p:txBody>
      </p:sp>
      <p:sp>
        <p:nvSpPr>
          <p:cNvPr id="63493" name="Text Box 6"/>
          <p:cNvSpPr txBox="1">
            <a:spLocks noChangeArrowheads="1"/>
          </p:cNvSpPr>
          <p:nvPr/>
        </p:nvSpPr>
        <p:spPr bwMode="auto">
          <a:xfrm>
            <a:off x="6553200" y="3200400"/>
            <a:ext cx="2209800" cy="1206500"/>
          </a:xfrm>
          <a:prstGeom prst="rect">
            <a:avLst/>
          </a:prstGeom>
          <a:solidFill>
            <a:srgbClr val="FFFF99"/>
          </a:solidFill>
          <a:ln w="15875">
            <a:solidFill>
              <a:schemeClr val="accent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(1) E </a:t>
            </a:r>
            <a:r>
              <a:rPr lang="en-US">
                <a:latin typeface="Tahoma" charset="0"/>
                <a:sym typeface="Wingdings" charset="2"/>
              </a:rPr>
              <a:t> E + T</a:t>
            </a:r>
          </a:p>
          <a:p>
            <a:r>
              <a:rPr lang="en-US">
                <a:latin typeface="Tahoma" charset="0"/>
                <a:sym typeface="Wingdings" charset="2"/>
              </a:rPr>
              <a:t>(2) E  T</a:t>
            </a:r>
          </a:p>
          <a:p>
            <a:r>
              <a:rPr lang="en-US">
                <a:latin typeface="Tahoma" charset="0"/>
                <a:sym typeface="Wingdings" charset="2"/>
              </a:rPr>
              <a:t>(3) T  (E)</a:t>
            </a:r>
          </a:p>
          <a:p>
            <a:r>
              <a:rPr lang="en-US">
                <a:latin typeface="Tahoma" charset="0"/>
                <a:sym typeface="Wingdings" charset="2"/>
              </a:rPr>
              <a:t>(4) T  id</a:t>
            </a:r>
            <a:endParaRPr lang="en-US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92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92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92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92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98CA7F-7F44-8044-A690-3157949842D3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65539" name="Rectangle 4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Building state transitions</a:t>
            </a:r>
          </a:p>
        </p:txBody>
      </p:sp>
      <p:sp>
        <p:nvSpPr>
          <p:cNvPr id="65540" name="Rectangle 5"/>
          <p:cNvSpPr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  <a:tabLst>
                <a:tab pos="177800" algn="l"/>
              </a:tabLst>
            </a:pPr>
            <a:r>
              <a:rPr lang="en-US" sz="2000">
                <a:solidFill>
                  <a:srgbClr val="800000"/>
                </a:solidFill>
              </a:rPr>
              <a:t>LR Tables need to know what state to goto after shift or reduce.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tabLst>
                <a:tab pos="177800" algn="l"/>
              </a:tabLst>
            </a:pPr>
            <a:r>
              <a:rPr lang="en-US" sz="2000">
                <a:solidFill>
                  <a:srgbClr val="800000"/>
                </a:solidFill>
              </a:rPr>
              <a:t>Given Set C &amp; symbol X, we define the set C’ = </a:t>
            </a:r>
            <a:r>
              <a:rPr lang="en-US" sz="2000" i="1">
                <a:solidFill>
                  <a:srgbClr val="800000"/>
                </a:solidFill>
              </a:rPr>
              <a:t>Successor </a:t>
            </a:r>
            <a:r>
              <a:rPr lang="en-US" sz="2000">
                <a:solidFill>
                  <a:srgbClr val="800000"/>
                </a:solidFill>
              </a:rPr>
              <a:t>(C,X) as:</a:t>
            </a:r>
          </a:p>
          <a:p>
            <a:pPr marL="1790700" lvl="2" indent="-457200">
              <a:spcBef>
                <a:spcPct val="20000"/>
              </a:spcBef>
              <a:tabLst>
                <a:tab pos="177800" algn="l"/>
              </a:tabLst>
            </a:pPr>
            <a:r>
              <a:rPr lang="en-US">
                <a:ea typeface="ＭＳ Ｐゴシック" charset="-128"/>
                <a:cs typeface="ＭＳ Ｐゴシック" charset="-128"/>
              </a:rPr>
              <a:t>For each config in C of the form Y </a:t>
            </a: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 α</a:t>
            </a:r>
            <a:r>
              <a:rPr lang="en-US">
                <a:ea typeface="ＭＳ Ｐゴシック" charset="-128"/>
                <a:cs typeface="ＭＳ Ｐゴシック" charset="-128"/>
              </a:rPr>
              <a:t> ● X β, </a:t>
            </a:r>
          </a:p>
          <a:p>
            <a:pPr marL="1790700" lvl="2" indent="-457200">
              <a:spcBef>
                <a:spcPct val="20000"/>
              </a:spcBef>
              <a:buFontTx/>
              <a:buAutoNum type="arabicPeriod"/>
              <a:tabLst>
                <a:tab pos="177800" algn="l"/>
              </a:tabLst>
            </a:pPr>
            <a:r>
              <a:rPr lang="en-US">
                <a:ea typeface="ＭＳ Ｐゴシック" charset="-128"/>
                <a:cs typeface="ＭＳ Ｐゴシック" charset="-128"/>
              </a:rPr>
              <a:t>Add   Y </a:t>
            </a: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>
                <a:ea typeface="ＭＳ Ｐゴシック" charset="-128"/>
                <a:cs typeface="ＭＳ Ｐゴシック" charset="-128"/>
              </a:rPr>
              <a:t>  α X ● β   to C’</a:t>
            </a:r>
          </a:p>
          <a:p>
            <a:pPr marL="1790700" lvl="2" indent="-457200">
              <a:spcBef>
                <a:spcPct val="20000"/>
              </a:spcBef>
              <a:buFontTx/>
              <a:buAutoNum type="arabicPeriod"/>
              <a:tabLst>
                <a:tab pos="177800" algn="l"/>
              </a:tabLst>
            </a:pPr>
            <a:r>
              <a:rPr lang="en-US">
                <a:ea typeface="ＭＳ Ｐゴシック" charset="-128"/>
                <a:cs typeface="ＭＳ Ｐゴシック" charset="-128"/>
              </a:rPr>
              <a:t>Do closure on C’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tabLst>
                <a:tab pos="177800" algn="l"/>
              </a:tabLst>
            </a:pPr>
            <a:r>
              <a:rPr lang="en-US" sz="2400">
                <a:solidFill>
                  <a:srgbClr val="800000"/>
                </a:solidFill>
              </a:rPr>
              <a:t>Informally, move by symbol X from one item set to another;</a:t>
            </a:r>
          </a:p>
          <a:p>
            <a:pPr marL="800100" lvl="1" indent="-228600">
              <a:spcBef>
                <a:spcPct val="20000"/>
              </a:spcBef>
              <a:buFontTx/>
              <a:buChar char="•"/>
              <a:tabLst>
                <a:tab pos="177800" algn="l"/>
              </a:tabLst>
            </a:pPr>
            <a:r>
              <a:rPr lang="en-US" sz="2000">
                <a:ea typeface="ＭＳ Ｐゴシック" charset="-128"/>
                <a:cs typeface="ＭＳ Ｐゴシック" charset="-128"/>
              </a:rPr>
              <a:t>move ● to the right of X in all items where dot is before X;</a:t>
            </a:r>
          </a:p>
          <a:p>
            <a:pPr marL="800100" lvl="1" indent="-228600">
              <a:spcBef>
                <a:spcPct val="20000"/>
              </a:spcBef>
              <a:buFontTx/>
              <a:buChar char="•"/>
              <a:tabLst>
                <a:tab pos="177800" algn="l"/>
              </a:tabLst>
            </a:pPr>
            <a:r>
              <a:rPr lang="en-US" sz="2000">
                <a:ea typeface="ＭＳ Ｐゴシック" charset="-128"/>
                <a:cs typeface="ＭＳ Ｐゴシック" charset="-128"/>
              </a:rPr>
              <a:t>remove all other items;</a:t>
            </a:r>
          </a:p>
          <a:p>
            <a:pPr marL="800100" lvl="1" indent="-228600">
              <a:spcBef>
                <a:spcPct val="20000"/>
              </a:spcBef>
              <a:buFontTx/>
              <a:buChar char="•"/>
              <a:tabLst>
                <a:tab pos="177800" algn="l"/>
              </a:tabLst>
            </a:pPr>
            <a:r>
              <a:rPr lang="en-US" sz="2000">
                <a:ea typeface="ＭＳ Ｐゴシック" charset="-128"/>
                <a:cs typeface="ＭＳ Ｐゴシック" charset="-128"/>
              </a:rPr>
              <a:t>compute closure.</a:t>
            </a:r>
          </a:p>
        </p:txBody>
      </p:sp>
      <p:sp>
        <p:nvSpPr>
          <p:cNvPr id="65541" name="Text Box 8"/>
          <p:cNvSpPr txBox="1">
            <a:spLocks noChangeArrowheads="1"/>
          </p:cNvSpPr>
          <p:nvPr/>
        </p:nvSpPr>
        <p:spPr bwMode="auto">
          <a:xfrm>
            <a:off x="2971800" y="4800600"/>
            <a:ext cx="457200" cy="434975"/>
          </a:xfrm>
          <a:prstGeom prst="rect">
            <a:avLst/>
          </a:prstGeom>
          <a:noFill/>
          <a:ln w="38100">
            <a:solidFill>
              <a:srgbClr val="000099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C</a:t>
            </a:r>
          </a:p>
        </p:txBody>
      </p:sp>
      <p:sp>
        <p:nvSpPr>
          <p:cNvPr id="65542" name="Text Box 9"/>
          <p:cNvSpPr txBox="1">
            <a:spLocks noChangeArrowheads="1"/>
          </p:cNvSpPr>
          <p:nvPr/>
        </p:nvSpPr>
        <p:spPr bwMode="auto">
          <a:xfrm>
            <a:off x="4724400" y="4800600"/>
            <a:ext cx="504825" cy="434975"/>
          </a:xfrm>
          <a:prstGeom prst="rect">
            <a:avLst/>
          </a:prstGeom>
          <a:noFill/>
          <a:ln w="38100">
            <a:solidFill>
              <a:srgbClr val="000099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C’</a:t>
            </a:r>
          </a:p>
        </p:txBody>
      </p:sp>
      <p:cxnSp>
        <p:nvCxnSpPr>
          <p:cNvPr id="65543" name="AutoShape 10"/>
          <p:cNvCxnSpPr>
            <a:cxnSpLocks noChangeShapeType="1"/>
          </p:cNvCxnSpPr>
          <p:nvPr/>
        </p:nvCxnSpPr>
        <p:spPr bwMode="auto">
          <a:xfrm>
            <a:off x="3429000" y="5029200"/>
            <a:ext cx="1285875" cy="0"/>
          </a:xfrm>
          <a:prstGeom prst="straightConnector1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</p:spPr>
      </p:cxnSp>
      <p:sp>
        <p:nvSpPr>
          <p:cNvPr id="65544" name="Text Box 11"/>
          <p:cNvSpPr txBox="1">
            <a:spLocks noChangeArrowheads="1"/>
          </p:cNvSpPr>
          <p:nvPr/>
        </p:nvSpPr>
        <p:spPr bwMode="auto">
          <a:xfrm>
            <a:off x="3733800" y="4724400"/>
            <a:ext cx="457200" cy="39687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E61029-2B94-0A4D-B549-0AE15400F202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Successor example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/>
              <a:t>Given </a:t>
            </a:r>
          </a:p>
          <a:p>
            <a:pPr lvl="1" eaLnBrk="1" hangingPunct="1">
              <a:buFontTx/>
              <a:buNone/>
            </a:pPr>
            <a:r>
              <a:rPr lang="en-US" sz="1800"/>
              <a:t>I= {E</a:t>
            </a:r>
            <a:r>
              <a:rPr lang="en-US" sz="1800">
                <a:sym typeface="Wingdings" charset="2"/>
              </a:rPr>
              <a:t></a:t>
            </a:r>
            <a:r>
              <a:rPr lang="en-US" sz="1800"/>
              <a:t> ● E + T,   </a:t>
            </a:r>
          </a:p>
          <a:p>
            <a:pPr lvl="1" eaLnBrk="1" hangingPunct="1">
              <a:buFontTx/>
              <a:buNone/>
            </a:pPr>
            <a:r>
              <a:rPr lang="en-US" sz="1800"/>
              <a:t>	E  </a:t>
            </a:r>
            <a:r>
              <a:rPr lang="en-US" sz="1800">
                <a:sym typeface="Wingdings" charset="2"/>
              </a:rPr>
              <a:t></a:t>
            </a:r>
            <a:r>
              <a:rPr lang="en-US" sz="1800"/>
              <a:t> ● T, </a:t>
            </a:r>
          </a:p>
          <a:p>
            <a:pPr lvl="1" eaLnBrk="1" hangingPunct="1">
              <a:buFontTx/>
              <a:buNone/>
            </a:pPr>
            <a:r>
              <a:rPr lang="en-US" sz="1800"/>
              <a:t>	T </a:t>
            </a:r>
            <a:r>
              <a:rPr lang="en-US" sz="1800">
                <a:sym typeface="Wingdings" charset="2"/>
              </a:rPr>
              <a:t></a:t>
            </a:r>
            <a:r>
              <a:rPr lang="en-US" sz="1800"/>
              <a:t> ● (E), </a:t>
            </a:r>
          </a:p>
          <a:p>
            <a:pPr lvl="1" eaLnBrk="1" hangingPunct="1">
              <a:buFontTx/>
              <a:buNone/>
            </a:pPr>
            <a:r>
              <a:rPr lang="en-US" sz="1800"/>
              <a:t>	T  </a:t>
            </a:r>
            <a:r>
              <a:rPr lang="en-US" sz="1800">
                <a:sym typeface="Wingdings" charset="2"/>
              </a:rPr>
              <a:t></a:t>
            </a:r>
            <a:r>
              <a:rPr lang="en-US" sz="1800"/>
              <a:t> ● id </a:t>
            </a:r>
          </a:p>
          <a:p>
            <a:pPr lvl="1" eaLnBrk="1" hangingPunct="1">
              <a:buFontTx/>
              <a:buNone/>
            </a:pPr>
            <a:r>
              <a:rPr lang="en-US" sz="1800"/>
              <a:t>	}	</a:t>
            </a:r>
          </a:p>
          <a:p>
            <a:pPr eaLnBrk="1" hangingPunct="1"/>
            <a:r>
              <a:rPr lang="en-US" sz="2000"/>
              <a:t>What is successor(I, “(“) ? </a:t>
            </a:r>
          </a:p>
          <a:p>
            <a:pPr eaLnBrk="1" hangingPunct="1"/>
            <a:r>
              <a:rPr lang="en-US" sz="2000"/>
              <a:t>move the ● after “(“ :     T</a:t>
            </a:r>
            <a:r>
              <a:rPr lang="en-US" sz="2000">
                <a:sym typeface="Wingdings" charset="2"/>
              </a:rPr>
              <a:t>( ● E )</a:t>
            </a:r>
          </a:p>
          <a:p>
            <a:pPr eaLnBrk="1" hangingPunct="1"/>
            <a:r>
              <a:rPr lang="en-US" sz="2000"/>
              <a:t>compute the closure: </a:t>
            </a:r>
          </a:p>
          <a:p>
            <a:pPr lvl="1" eaLnBrk="1" hangingPunct="1">
              <a:buFontTx/>
              <a:buNone/>
            </a:pPr>
            <a:r>
              <a:rPr lang="en-US" sz="1800"/>
              <a:t>T</a:t>
            </a:r>
            <a:r>
              <a:rPr lang="en-US" sz="1800">
                <a:sym typeface="Wingdings" charset="2"/>
              </a:rPr>
              <a:t> (● E)</a:t>
            </a:r>
          </a:p>
          <a:p>
            <a:pPr lvl="1" eaLnBrk="1" hangingPunct="1">
              <a:buFontTx/>
              <a:buNone/>
            </a:pPr>
            <a:r>
              <a:rPr lang="en-US" sz="1800"/>
              <a:t>E</a:t>
            </a:r>
            <a:r>
              <a:rPr lang="en-US" sz="1800">
                <a:sym typeface="Wingdings" charset="2"/>
              </a:rPr>
              <a:t></a:t>
            </a:r>
            <a:r>
              <a:rPr lang="en-US" sz="1800"/>
              <a:t> ● E + T</a:t>
            </a:r>
          </a:p>
          <a:p>
            <a:pPr lvl="1" eaLnBrk="1" hangingPunct="1">
              <a:buFontTx/>
              <a:buNone/>
            </a:pPr>
            <a:r>
              <a:rPr lang="en-US" sz="1800"/>
              <a:t>E  </a:t>
            </a:r>
            <a:r>
              <a:rPr lang="en-US" sz="1800">
                <a:sym typeface="Wingdings" charset="2"/>
              </a:rPr>
              <a:t></a:t>
            </a:r>
            <a:r>
              <a:rPr lang="en-US" sz="1800"/>
              <a:t> ● T</a:t>
            </a:r>
          </a:p>
          <a:p>
            <a:pPr lvl="1" eaLnBrk="1" hangingPunct="1">
              <a:buFontTx/>
              <a:buNone/>
            </a:pPr>
            <a:r>
              <a:rPr lang="en-US" sz="1800"/>
              <a:t>T </a:t>
            </a:r>
            <a:r>
              <a:rPr lang="en-US" sz="1800">
                <a:sym typeface="Wingdings" charset="2"/>
              </a:rPr>
              <a:t></a:t>
            </a:r>
            <a:r>
              <a:rPr lang="en-US" sz="1800"/>
              <a:t> ● (E)</a:t>
            </a:r>
          </a:p>
          <a:p>
            <a:pPr lvl="1" eaLnBrk="1" hangingPunct="1">
              <a:buFontTx/>
              <a:buNone/>
            </a:pPr>
            <a:r>
              <a:rPr lang="en-US" sz="1800"/>
              <a:t>T  </a:t>
            </a:r>
            <a:r>
              <a:rPr lang="en-US" sz="1800">
                <a:sym typeface="Wingdings" charset="2"/>
              </a:rPr>
              <a:t></a:t>
            </a:r>
            <a:r>
              <a:rPr lang="en-US" sz="1800"/>
              <a:t> ● id </a:t>
            </a:r>
          </a:p>
          <a:p>
            <a:pPr eaLnBrk="1" hangingPunct="1"/>
            <a:endParaRPr lang="en-US"/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6324600" y="3429000"/>
            <a:ext cx="2209800" cy="1206500"/>
          </a:xfrm>
          <a:prstGeom prst="rect">
            <a:avLst/>
          </a:prstGeom>
          <a:solidFill>
            <a:srgbClr val="FFFF99"/>
          </a:solidFill>
          <a:ln w="15875">
            <a:solidFill>
              <a:schemeClr val="accent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(1) E </a:t>
            </a:r>
            <a:r>
              <a:rPr lang="en-US">
                <a:latin typeface="Tahoma" charset="0"/>
                <a:sym typeface="Wingdings" charset="2"/>
              </a:rPr>
              <a:t> E + T</a:t>
            </a:r>
          </a:p>
          <a:p>
            <a:r>
              <a:rPr lang="en-US">
                <a:latin typeface="Tahoma" charset="0"/>
                <a:sym typeface="Wingdings" charset="2"/>
              </a:rPr>
              <a:t>(2) E  T</a:t>
            </a:r>
          </a:p>
          <a:p>
            <a:r>
              <a:rPr lang="en-US">
                <a:latin typeface="Tahoma" charset="0"/>
                <a:sym typeface="Wingdings" charset="2"/>
              </a:rPr>
              <a:t>(3) T  (E)</a:t>
            </a:r>
          </a:p>
          <a:p>
            <a:r>
              <a:rPr lang="en-US">
                <a:latin typeface="Tahoma" charset="0"/>
                <a:sym typeface="Wingdings" charset="2"/>
              </a:rPr>
              <a:t>(4) T  id</a:t>
            </a:r>
            <a:endParaRPr lang="en-US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7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7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7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7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76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76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76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FCDAE2-BE81-1546-A437-4E6EB0314A16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Construct the LR(0) table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/>
              <a:t>Construct F={I0, I1, I2, ..., In}</a:t>
            </a:r>
          </a:p>
          <a:p>
            <a:pPr eaLnBrk="1" hangingPunct="1"/>
            <a:r>
              <a:rPr lang="en-US" sz="2000"/>
              <a:t>State i is determined by Ii. The parsing actions for state i are:</a:t>
            </a:r>
          </a:p>
          <a:p>
            <a:pPr lvl="1" eaLnBrk="1" hangingPunct="1"/>
            <a:r>
              <a:rPr lang="en-US" sz="1800"/>
              <a:t>if A</a:t>
            </a:r>
            <a:r>
              <a:rPr lang="en-US" sz="1800">
                <a:sym typeface="Wingdings" charset="2"/>
              </a:rPr>
              <a:t>α ●  is in </a:t>
            </a:r>
            <a:r>
              <a:rPr lang="en-US" sz="1800"/>
              <a:t> Ii, </a:t>
            </a:r>
          </a:p>
          <a:p>
            <a:pPr lvl="2" eaLnBrk="1" hangingPunct="1"/>
            <a:r>
              <a:rPr lang="en-US" sz="1600"/>
              <a:t>then set Action[i, a] to reduce A</a:t>
            </a:r>
            <a:r>
              <a:rPr lang="en-US" sz="1600">
                <a:sym typeface="Wingdings" charset="2"/>
              </a:rPr>
              <a:t>α </a:t>
            </a:r>
            <a:r>
              <a:rPr lang="en-US" sz="1600"/>
              <a:t> for all inputs (if A is not S’)</a:t>
            </a:r>
          </a:p>
          <a:p>
            <a:pPr lvl="1" eaLnBrk="1" hangingPunct="1"/>
            <a:r>
              <a:rPr lang="en-US" sz="1800"/>
              <a:t>If S’</a:t>
            </a:r>
            <a:r>
              <a:rPr lang="en-US" sz="1800">
                <a:sym typeface="Wingdings" charset="2"/>
              </a:rPr>
              <a:t>S ●  is in Ii, </a:t>
            </a:r>
          </a:p>
          <a:p>
            <a:pPr lvl="2" eaLnBrk="1" hangingPunct="1"/>
            <a:r>
              <a:rPr lang="en-US" sz="1600">
                <a:sym typeface="Wingdings" charset="2"/>
              </a:rPr>
              <a:t>then set action[i, $] to accept.</a:t>
            </a:r>
          </a:p>
          <a:p>
            <a:pPr lvl="1" eaLnBrk="1" hangingPunct="1"/>
            <a:r>
              <a:rPr lang="en-US" sz="1800">
                <a:sym typeface="Wingdings" charset="2"/>
              </a:rPr>
              <a:t>if Aα ● a β  is in Ii and successor(Ii, a)=Ij, </a:t>
            </a:r>
          </a:p>
          <a:p>
            <a:pPr lvl="2" eaLnBrk="1" hangingPunct="1"/>
            <a:r>
              <a:rPr lang="en-US" sz="1600">
                <a:sym typeface="Wingdings" charset="2"/>
              </a:rPr>
              <a:t>then set action[I,j] to shift j. (a is a terminal)</a:t>
            </a:r>
          </a:p>
          <a:p>
            <a:pPr eaLnBrk="1" hangingPunct="1"/>
            <a:r>
              <a:rPr lang="en-US" sz="2000">
                <a:sym typeface="Wingdings" charset="2"/>
              </a:rPr>
              <a:t>The goto transitions for state i are constructed for all non-terminals A using the rule: </a:t>
            </a:r>
          </a:p>
          <a:p>
            <a:pPr lvl="1" eaLnBrk="1" hangingPunct="1"/>
            <a:r>
              <a:rPr lang="en-US" sz="1800">
                <a:sym typeface="Wingdings" charset="2"/>
              </a:rPr>
              <a:t>if successor(Ii,A)=Ij, then goto[i, A]=j. </a:t>
            </a:r>
            <a:endParaRPr lang="en-US" sz="1800"/>
          </a:p>
          <a:p>
            <a:pPr eaLnBrk="1" hangingPunct="1"/>
            <a:r>
              <a:rPr lang="en-US" sz="2000"/>
              <a:t>All entries not defined by above rules are errors. </a:t>
            </a:r>
          </a:p>
          <a:p>
            <a:pPr eaLnBrk="1" hangingPunct="1"/>
            <a:r>
              <a:rPr lang="en-US" sz="2000"/>
              <a:t>The initial state I0 is the one constructed from S’</a:t>
            </a:r>
            <a:r>
              <a:rPr lang="en-US" sz="2000">
                <a:sym typeface="Wingdings" charset="2"/>
              </a:rPr>
              <a:t>● S.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8BE338-53F4-564C-869F-FB86ED076147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Steps of constructing LR(0) table</a:t>
            </a:r>
          </a:p>
        </p:txBody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6096000" cy="4495800"/>
          </a:xfrm>
        </p:spPr>
        <p:txBody>
          <a:bodyPr/>
          <a:lstStyle/>
          <a:p>
            <a:pPr marL="457200" indent="-457200" eaLnBrk="1" hangingPunct="1">
              <a:buFontTx/>
              <a:buAutoNum type="arabicPeriod"/>
            </a:pPr>
            <a:r>
              <a:rPr lang="en-US" sz="2800"/>
              <a:t>Augment the grammar;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en-US" sz="2800"/>
              <a:t>Draw the transition diagram;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n-US" sz="2400"/>
              <a:t>Compute the configuration set (item set/state);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n-US" sz="2400"/>
              <a:t>Compute the successor;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en-US" sz="2800"/>
              <a:t>Fill in the Action table and Goto table.</a:t>
            </a:r>
          </a:p>
          <a:p>
            <a:pPr marL="457200" indent="-457200" eaLnBrk="1" hangingPunct="1">
              <a:buFontTx/>
              <a:buAutoNum type="arabicPeriod"/>
            </a:pPr>
            <a:endParaRPr lang="en-US" sz="2800"/>
          </a:p>
        </p:txBody>
      </p:sp>
      <p:sp>
        <p:nvSpPr>
          <p:cNvPr id="371716" name="Text Box 4"/>
          <p:cNvSpPr txBox="1">
            <a:spLocks noChangeArrowheads="1"/>
          </p:cNvSpPr>
          <p:nvPr/>
        </p:nvSpPr>
        <p:spPr bwMode="auto">
          <a:xfrm>
            <a:off x="6826250" y="990600"/>
            <a:ext cx="2317750" cy="163195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000099"/>
                </a:solidFill>
                <a:latin typeface="Tahoma" charset="0"/>
              </a:rPr>
              <a:t>(0) E’ </a:t>
            </a:r>
            <a:r>
              <a:rPr lang="en-US" sz="2000">
                <a:solidFill>
                  <a:srgbClr val="000099"/>
                </a:solidFill>
                <a:latin typeface="Tahoma" charset="0"/>
                <a:sym typeface="Wingdings" charset="2"/>
              </a:rPr>
              <a:t> E</a:t>
            </a:r>
            <a:endParaRPr lang="en-US" sz="2000">
              <a:solidFill>
                <a:srgbClr val="000099"/>
              </a:solidFill>
              <a:latin typeface="Tahoma" charset="0"/>
            </a:endParaRPr>
          </a:p>
          <a:p>
            <a:r>
              <a:rPr lang="en-US" sz="2000">
                <a:solidFill>
                  <a:srgbClr val="000099"/>
                </a:solidFill>
                <a:latin typeface="Tahoma" charset="0"/>
              </a:rPr>
              <a:t>(1) E </a:t>
            </a:r>
            <a:r>
              <a:rPr lang="en-US" sz="2000">
                <a:solidFill>
                  <a:srgbClr val="000099"/>
                </a:solidFill>
                <a:latin typeface="Tahoma" charset="0"/>
                <a:sym typeface="Wingdings" charset="2"/>
              </a:rPr>
              <a:t> E + T</a:t>
            </a:r>
          </a:p>
          <a:p>
            <a:r>
              <a:rPr lang="en-US" sz="2000">
                <a:solidFill>
                  <a:srgbClr val="000099"/>
                </a:solidFill>
                <a:latin typeface="Tahoma" charset="0"/>
                <a:sym typeface="Wingdings" charset="2"/>
              </a:rPr>
              <a:t>(2) E  T</a:t>
            </a:r>
          </a:p>
          <a:p>
            <a:r>
              <a:rPr lang="en-US" sz="2000">
                <a:solidFill>
                  <a:srgbClr val="000099"/>
                </a:solidFill>
                <a:latin typeface="Tahoma" charset="0"/>
                <a:sym typeface="Wingdings" charset="2"/>
              </a:rPr>
              <a:t>(3) T  (E)</a:t>
            </a:r>
          </a:p>
          <a:p>
            <a:r>
              <a:rPr lang="en-US" sz="2000">
                <a:solidFill>
                  <a:srgbClr val="000099"/>
                </a:solidFill>
                <a:latin typeface="Tahoma" charset="0"/>
                <a:sym typeface="Wingdings" charset="2"/>
              </a:rPr>
              <a:t>(4) T  id</a:t>
            </a:r>
            <a:endParaRPr lang="en-US" sz="2000">
              <a:solidFill>
                <a:srgbClr val="000099"/>
              </a:solidFill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1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56EBFE-518D-0E43-9681-6500DC6267B0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73731" name="Rectangle 2"/>
          <p:cNvSpPr>
            <a:spLocks noChangeArrowheads="1"/>
          </p:cNvSpPr>
          <p:nvPr/>
        </p:nvSpPr>
        <p:spPr bwMode="auto">
          <a:xfrm>
            <a:off x="4953000" y="381000"/>
            <a:ext cx="3835400" cy="160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r>
              <a:rPr lang="en-US" sz="2800">
                <a:solidFill>
                  <a:srgbClr val="FF0000"/>
                </a:solidFill>
                <a:latin typeface="Tahoma" charset="0"/>
              </a:rPr>
              <a:t>Item sets example </a:t>
            </a:r>
          </a:p>
        </p:txBody>
      </p:sp>
      <p:sp>
        <p:nvSpPr>
          <p:cNvPr id="73732" name="Text Box 3"/>
          <p:cNvSpPr txBox="1">
            <a:spLocks noChangeArrowheads="1"/>
          </p:cNvSpPr>
          <p:nvPr/>
        </p:nvSpPr>
        <p:spPr bwMode="auto">
          <a:xfrm>
            <a:off x="228600" y="381000"/>
            <a:ext cx="6553200" cy="610235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700" u="sng">
                <a:latin typeface="Tahoma" charset="0"/>
              </a:rPr>
              <a:t>Configuration set 	</a:t>
            </a:r>
            <a:r>
              <a:rPr lang="en-US" sz="1700">
                <a:latin typeface="Tahoma" charset="0"/>
              </a:rPr>
              <a:t>	</a:t>
            </a:r>
            <a:r>
              <a:rPr lang="en-US" sz="1700" u="sng">
                <a:latin typeface="Tahoma" charset="0"/>
              </a:rPr>
              <a:t>Successor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I0:	E' 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•E		I1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	E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•E+T	I1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	E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•T		I2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	T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•(E)		I3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	T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•id		I4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I1: 	E'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E•		Accept (dot at end of E’ rule)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	E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E•+T	I5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I2: 	E 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 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T•		Reduce 2 (dot at end)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I3: 	T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(•E)		I6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	E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•E+T	I6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	E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•T		I2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	T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•(E)		I3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	T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•id		I4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I4:	T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id•		Reduce 4 (dot at end)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I5: 	E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E+•T	I8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	T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•(E)		I3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	T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•id		I4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I6: 	T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(E•)		I7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	E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E•+T	I5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I7: 	T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(E)•		Reduce 3 (dot at end)</a:t>
            </a:r>
          </a:p>
          <a:p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I8: 	E </a:t>
            </a:r>
            <a:r>
              <a:rPr lang="en-US">
                <a:sym typeface="Wingdings" charset="2"/>
              </a:rPr>
              <a:t>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 E+T•	Reduce 1</a:t>
            </a:r>
            <a:r>
              <a:rPr lang="en-US" sz="1700">
                <a:latin typeface="Tahoma" charset="0"/>
              </a:rPr>
              <a:t> </a:t>
            </a:r>
            <a:r>
              <a:rPr lang="en-US" sz="1700">
                <a:latin typeface="Tahoma" charset="0"/>
                <a:ea typeface="Times New Roman" charset="0"/>
                <a:cs typeface="Times New Roman" charset="0"/>
              </a:rPr>
              <a:t>(dot at end)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E354BA-AE74-C64B-AED8-37BCCC168A1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53400" cy="487362"/>
          </a:xfrm>
        </p:spPr>
        <p:txBody>
          <a:bodyPr/>
          <a:lstStyle/>
          <a:p>
            <a:pPr eaLnBrk="1" hangingPunct="1"/>
            <a:r>
              <a:rPr lang="en-US" sz="2800"/>
              <a:t>Bottom up parsing</a:t>
            </a:r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867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/>
              <a:t>Start with a string of terminals;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Build up from leaves of parse tree;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Apply productions backwards;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When reach start symbol &amp; exhausted input, done;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Shift-reduce is common bottom-up technique.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Example: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1800"/>
              <a:t>Grammar: 	S </a:t>
            </a:r>
            <a:r>
              <a:rPr lang="en-US" sz="1600">
                <a:sym typeface="Symbol" charset="2"/>
              </a:rPr>
              <a:t> </a:t>
            </a:r>
            <a:r>
              <a:rPr lang="en-US" sz="1600" i="1">
                <a:sym typeface="Symbol" charset="2"/>
              </a:rPr>
              <a:t>aABe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1600">
                <a:sym typeface="Symbol" charset="2"/>
              </a:rPr>
              <a:t>			A</a:t>
            </a:r>
            <a:r>
              <a:rPr lang="en-US" sz="1600" i="1">
                <a:sym typeface="Symbol" charset="2"/>
              </a:rPr>
              <a:t> </a:t>
            </a:r>
            <a:r>
              <a:rPr lang="en-US" sz="1600">
                <a:sym typeface="Symbol" charset="2"/>
              </a:rPr>
              <a:t> </a:t>
            </a:r>
            <a:r>
              <a:rPr lang="en-US" sz="1600" i="1">
                <a:sym typeface="Symbol" charset="2"/>
              </a:rPr>
              <a:t>Abc </a:t>
            </a:r>
            <a:r>
              <a:rPr lang="en-US" sz="1600">
                <a:sym typeface="Symbol" charset="2"/>
              </a:rPr>
              <a:t>| </a:t>
            </a:r>
            <a:r>
              <a:rPr lang="en-US" sz="1600" i="1">
                <a:sym typeface="Symbol" charset="2"/>
              </a:rPr>
              <a:t>b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1600">
                <a:sym typeface="Symbol" charset="2"/>
              </a:rPr>
              <a:t>			B  </a:t>
            </a:r>
            <a:r>
              <a:rPr lang="en-US" sz="1600" i="1">
                <a:sym typeface="Symbol" charset="2"/>
              </a:rPr>
              <a:t>d</a:t>
            </a:r>
            <a:endParaRPr lang="en-US" sz="1800" i="1">
              <a:sym typeface="Symbol" charset="2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1800">
                <a:sym typeface="Symbol" charset="2"/>
              </a:rPr>
              <a:t>Reduce abbcde to S by four steps:</a:t>
            </a:r>
            <a:br>
              <a:rPr lang="en-US" sz="1800">
                <a:sym typeface="Symbol" charset="2"/>
              </a:rPr>
            </a:br>
            <a:r>
              <a:rPr lang="en-US" sz="1800">
                <a:sym typeface="Symbol" charset="2"/>
              </a:rPr>
              <a:t>	a</a:t>
            </a:r>
            <a:r>
              <a:rPr lang="en-US" sz="1800" u="sng">
                <a:solidFill>
                  <a:srgbClr val="FF3300"/>
                </a:solidFill>
                <a:sym typeface="Symbol" charset="2"/>
              </a:rPr>
              <a:t>b</a:t>
            </a:r>
            <a:r>
              <a:rPr lang="en-US" sz="1800">
                <a:sym typeface="Symbol" charset="2"/>
              </a:rPr>
              <a:t>bcde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1800">
                <a:sym typeface="Symbol" charset="2"/>
              </a:rPr>
              <a:t>		a</a:t>
            </a:r>
            <a:r>
              <a:rPr lang="en-US" sz="1800" u="sng">
                <a:solidFill>
                  <a:srgbClr val="FF3300"/>
                </a:solidFill>
                <a:sym typeface="Symbol" charset="2"/>
              </a:rPr>
              <a:t>Abc</a:t>
            </a:r>
            <a:r>
              <a:rPr lang="en-US" sz="1800">
                <a:solidFill>
                  <a:schemeClr val="hlink"/>
                </a:solidFill>
                <a:sym typeface="Symbol" charset="2"/>
              </a:rPr>
              <a:t>d</a:t>
            </a:r>
            <a:r>
              <a:rPr lang="en-US" sz="1800">
                <a:sym typeface="Symbol" charset="2"/>
              </a:rPr>
              <a:t>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1800">
                <a:sym typeface="Symbol" charset="2"/>
              </a:rPr>
              <a:t>		aA</a:t>
            </a:r>
            <a:r>
              <a:rPr lang="en-US" sz="1800" u="sng">
                <a:solidFill>
                  <a:srgbClr val="FF3300"/>
                </a:solidFill>
                <a:sym typeface="Symbol" charset="2"/>
              </a:rPr>
              <a:t>d</a:t>
            </a:r>
            <a:r>
              <a:rPr lang="en-US" sz="1800">
                <a:sym typeface="Symbol" charset="2"/>
              </a:rPr>
              <a:t>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1800">
                <a:sym typeface="Symbol" charset="2"/>
              </a:rPr>
              <a:t>		</a:t>
            </a:r>
            <a:r>
              <a:rPr lang="en-US" sz="1800" u="sng">
                <a:solidFill>
                  <a:srgbClr val="FF3300"/>
                </a:solidFill>
                <a:sym typeface="Symbol" charset="2"/>
              </a:rPr>
              <a:t>aABe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1800">
                <a:sym typeface="Symbol" charset="2"/>
              </a:rPr>
              <a:t>		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sym typeface="Symbol" charset="2"/>
              </a:rPr>
              <a:t>Notice the blue d should not be reduced into B in step 2.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1800">
                <a:sym typeface="Symbol" charset="2"/>
              </a:rPr>
              <a:t>     S </a:t>
            </a:r>
            <a:r>
              <a:rPr lang="en-US" sz="1800" baseline="-25000">
                <a:sym typeface="Symbol" charset="2"/>
              </a:rPr>
              <a:t>rm  </a:t>
            </a:r>
            <a:r>
              <a:rPr lang="en-US" sz="1800">
                <a:sym typeface="Symbol" charset="2"/>
              </a:rPr>
              <a:t>aABe </a:t>
            </a:r>
            <a:r>
              <a:rPr lang="en-US" sz="1800" baseline="-25000">
                <a:sym typeface="Symbol" charset="2"/>
              </a:rPr>
              <a:t>rm </a:t>
            </a:r>
            <a:r>
              <a:rPr lang="en-US" sz="1800">
                <a:sym typeface="Symbol" charset="2"/>
              </a:rPr>
              <a:t>aAde</a:t>
            </a:r>
            <a:r>
              <a:rPr lang="en-US" sz="1800" baseline="-25000">
                <a:sym typeface="Symbol" charset="2"/>
              </a:rPr>
              <a:t> </a:t>
            </a:r>
            <a:r>
              <a:rPr lang="en-US" sz="1800">
                <a:sym typeface="Symbol" charset="2"/>
              </a:rPr>
              <a:t></a:t>
            </a:r>
            <a:r>
              <a:rPr lang="en-US" sz="1800" baseline="-25000">
                <a:sym typeface="Symbol" charset="2"/>
              </a:rPr>
              <a:t>rm </a:t>
            </a:r>
            <a:r>
              <a:rPr lang="en-US" sz="1800">
                <a:sym typeface="Symbol" charset="2"/>
              </a:rPr>
              <a:t>aAbcde</a:t>
            </a:r>
            <a:r>
              <a:rPr lang="en-US" sz="1800" baseline="-25000">
                <a:sym typeface="Symbol" charset="2"/>
              </a:rPr>
              <a:t> </a:t>
            </a:r>
            <a:r>
              <a:rPr lang="en-US" sz="1800">
                <a:sym typeface="Symbol" charset="2"/>
              </a:rPr>
              <a:t></a:t>
            </a:r>
            <a:r>
              <a:rPr lang="en-US" sz="1800" baseline="-25000">
                <a:sym typeface="Symbol" charset="2"/>
              </a:rPr>
              <a:t>rm </a:t>
            </a:r>
            <a:r>
              <a:rPr lang="en-US" sz="1800">
                <a:sym typeface="Symbol" charset="2"/>
              </a:rPr>
              <a:t>abbcde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sym typeface="Symbol" charset="2"/>
              </a:rPr>
              <a:t>How to get the right reduction steps? </a:t>
            </a: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5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5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5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5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5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56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56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563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A88276-4B0C-6745-A49E-FC1E537398A3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53400" cy="411162"/>
          </a:xfrm>
        </p:spPr>
        <p:txBody>
          <a:bodyPr/>
          <a:lstStyle/>
          <a:p>
            <a:pPr eaLnBrk="1" hangingPunct="1"/>
            <a:r>
              <a:rPr lang="en-US" sz="2800"/>
              <a:t>Transition diagram</a:t>
            </a:r>
          </a:p>
        </p:txBody>
      </p:sp>
      <p:sp>
        <p:nvSpPr>
          <p:cNvPr id="75780" name="AutoShape 3"/>
          <p:cNvSpPr>
            <a:spLocks noChangeArrowheads="1"/>
          </p:cNvSpPr>
          <p:nvPr/>
        </p:nvSpPr>
        <p:spPr bwMode="auto">
          <a:xfrm>
            <a:off x="249238" y="2611438"/>
            <a:ext cx="1706562" cy="162401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E'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/>
              <a:t>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E</a:t>
            </a:r>
          </a:p>
          <a:p>
            <a:pPr eaLnBrk="0" hangingPunct="0"/>
            <a:r>
              <a:rPr lang="en-US">
                <a:latin typeface="Tahoma" charset="0"/>
              </a:rPr>
              <a:t>E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 </a:t>
            </a:r>
            <a:r>
              <a:rPr lang="en-US">
                <a:latin typeface="Tahoma" charset="0"/>
                <a:sym typeface="Symbol" charset="2"/>
              </a:rPr>
              <a:t> </a:t>
            </a:r>
            <a:r>
              <a:rPr lang="en-US">
                <a:latin typeface="Tahoma" charset="0"/>
              </a:rPr>
              <a:t>E + T</a:t>
            </a:r>
          </a:p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E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T</a:t>
            </a:r>
          </a:p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T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(E)</a:t>
            </a:r>
          </a:p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T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id</a:t>
            </a:r>
          </a:p>
        </p:txBody>
      </p:sp>
      <p:sp>
        <p:nvSpPr>
          <p:cNvPr id="75781" name="AutoShape 4"/>
          <p:cNvSpPr>
            <a:spLocks noChangeArrowheads="1"/>
          </p:cNvSpPr>
          <p:nvPr/>
        </p:nvSpPr>
        <p:spPr bwMode="auto">
          <a:xfrm>
            <a:off x="1855788" y="1168400"/>
            <a:ext cx="169545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E' </a:t>
            </a:r>
            <a:r>
              <a:rPr lang="en-US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E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endParaRPr lang="en-US">
              <a:solidFill>
                <a:srgbClr val="000000"/>
              </a:solidFill>
              <a:latin typeface="Tahoma" charset="0"/>
            </a:endParaRPr>
          </a:p>
          <a:p>
            <a:pPr eaLnBrk="0" hangingPunct="0"/>
            <a:r>
              <a:rPr lang="en-US">
                <a:latin typeface="Tahoma" charset="0"/>
              </a:rPr>
              <a:t>E 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 E 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 + T</a:t>
            </a:r>
          </a:p>
        </p:txBody>
      </p:sp>
      <p:sp>
        <p:nvSpPr>
          <p:cNvPr id="75782" name="AutoShape 5"/>
          <p:cNvSpPr>
            <a:spLocks noChangeArrowheads="1"/>
          </p:cNvSpPr>
          <p:nvPr/>
        </p:nvSpPr>
        <p:spPr bwMode="auto">
          <a:xfrm>
            <a:off x="3048000" y="4343400"/>
            <a:ext cx="1706563" cy="16240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Tahoma" charset="0"/>
              </a:rPr>
              <a:t>T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 (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 E)</a:t>
            </a:r>
          </a:p>
          <a:p>
            <a:pPr eaLnBrk="0" hangingPunct="0"/>
            <a:r>
              <a:rPr lang="en-US">
                <a:latin typeface="Tahoma" charset="0"/>
              </a:rPr>
              <a:t>E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 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 E + T</a:t>
            </a:r>
          </a:p>
          <a:p>
            <a:pPr eaLnBrk="0" hangingPunct="0"/>
            <a:r>
              <a:rPr lang="en-US">
                <a:latin typeface="Tahoma" charset="0"/>
              </a:rPr>
              <a:t>E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 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 T</a:t>
            </a:r>
          </a:p>
          <a:p>
            <a:pPr eaLnBrk="0" hangingPunct="0"/>
            <a:r>
              <a:rPr lang="en-US">
                <a:latin typeface="Tahoma" charset="0"/>
              </a:rPr>
              <a:t>T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 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(E)</a:t>
            </a:r>
          </a:p>
          <a:p>
            <a:pPr eaLnBrk="0" hangingPunct="0"/>
            <a:r>
              <a:rPr lang="en-US">
                <a:latin typeface="Tahoma" charset="0"/>
              </a:rPr>
              <a:t>T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 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 id</a:t>
            </a:r>
          </a:p>
        </p:txBody>
      </p:sp>
      <p:sp>
        <p:nvSpPr>
          <p:cNvPr id="75783" name="AutoShape 6"/>
          <p:cNvSpPr>
            <a:spLocks noChangeArrowheads="1"/>
          </p:cNvSpPr>
          <p:nvPr/>
        </p:nvSpPr>
        <p:spPr bwMode="auto">
          <a:xfrm>
            <a:off x="3268663" y="2674938"/>
            <a:ext cx="1273175" cy="40798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T </a:t>
            </a:r>
            <a:r>
              <a:rPr lang="en-US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id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</a:p>
        </p:txBody>
      </p:sp>
      <p:sp>
        <p:nvSpPr>
          <p:cNvPr id="75784" name="AutoShape 7"/>
          <p:cNvSpPr>
            <a:spLocks noChangeArrowheads="1"/>
          </p:cNvSpPr>
          <p:nvPr/>
        </p:nvSpPr>
        <p:spPr bwMode="auto">
          <a:xfrm>
            <a:off x="5334000" y="1295400"/>
            <a:ext cx="1670050" cy="101758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E </a:t>
            </a:r>
            <a:r>
              <a:rPr lang="en-US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E +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T</a:t>
            </a:r>
          </a:p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T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/>
              <a:t>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(E)</a:t>
            </a:r>
          </a:p>
          <a:p>
            <a:pPr eaLnBrk="0" hangingPunct="0"/>
            <a:r>
              <a:rPr lang="en-US">
                <a:latin typeface="Tahoma" charset="0"/>
              </a:rPr>
              <a:t>T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 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 id</a:t>
            </a:r>
          </a:p>
        </p:txBody>
      </p:sp>
      <p:sp>
        <p:nvSpPr>
          <p:cNvPr id="75785" name="AutoShape 8"/>
          <p:cNvSpPr>
            <a:spLocks noChangeArrowheads="1"/>
          </p:cNvSpPr>
          <p:nvPr/>
        </p:nvSpPr>
        <p:spPr bwMode="auto">
          <a:xfrm>
            <a:off x="7091363" y="2339975"/>
            <a:ext cx="1643062" cy="40798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E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E + T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</a:p>
        </p:txBody>
      </p:sp>
      <p:sp>
        <p:nvSpPr>
          <p:cNvPr id="75786" name="AutoShape 9"/>
          <p:cNvSpPr>
            <a:spLocks noChangeArrowheads="1"/>
          </p:cNvSpPr>
          <p:nvPr/>
        </p:nvSpPr>
        <p:spPr bwMode="auto">
          <a:xfrm>
            <a:off x="7472363" y="3608388"/>
            <a:ext cx="1358900" cy="40798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T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(E)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</a:p>
        </p:txBody>
      </p:sp>
      <p:sp>
        <p:nvSpPr>
          <p:cNvPr id="75787" name="Text Box 10"/>
          <p:cNvSpPr txBox="1">
            <a:spLocks noChangeArrowheads="1"/>
          </p:cNvSpPr>
          <p:nvPr/>
        </p:nvSpPr>
        <p:spPr bwMode="auto">
          <a:xfrm>
            <a:off x="2514600" y="2765425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id</a:t>
            </a:r>
          </a:p>
        </p:txBody>
      </p:sp>
      <p:cxnSp>
        <p:nvCxnSpPr>
          <p:cNvPr id="75788" name="AutoShape 11"/>
          <p:cNvCxnSpPr>
            <a:cxnSpLocks noChangeShapeType="1"/>
            <a:stCxn id="75780" idx="3"/>
            <a:endCxn id="75782" idx="1"/>
          </p:cNvCxnSpPr>
          <p:nvPr/>
        </p:nvCxnSpPr>
        <p:spPr bwMode="auto">
          <a:xfrm>
            <a:off x="1955800" y="3424238"/>
            <a:ext cx="1092200" cy="1731962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75789" name="AutoShape 12"/>
          <p:cNvCxnSpPr>
            <a:cxnSpLocks noChangeShapeType="1"/>
            <a:stCxn id="75780" idx="0"/>
            <a:endCxn id="75781" idx="1"/>
          </p:cNvCxnSpPr>
          <p:nvPr/>
        </p:nvCxnSpPr>
        <p:spPr bwMode="auto">
          <a:xfrm rot="-5400000">
            <a:off x="935832" y="1691481"/>
            <a:ext cx="1087438" cy="752475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75790" name="AutoShape 13"/>
          <p:cNvCxnSpPr>
            <a:cxnSpLocks noChangeShapeType="1"/>
            <a:stCxn id="75782" idx="3"/>
            <a:endCxn id="75806" idx="1"/>
          </p:cNvCxnSpPr>
          <p:nvPr/>
        </p:nvCxnSpPr>
        <p:spPr bwMode="auto">
          <a:xfrm flipV="1">
            <a:off x="4754563" y="5053013"/>
            <a:ext cx="908050" cy="103187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75791" name="Text Box 14"/>
          <p:cNvSpPr txBox="1">
            <a:spLocks noChangeArrowheads="1"/>
          </p:cNvSpPr>
          <p:nvPr/>
        </p:nvSpPr>
        <p:spPr bwMode="auto">
          <a:xfrm>
            <a:off x="2286000" y="4419600"/>
            <a:ext cx="53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(</a:t>
            </a:r>
          </a:p>
        </p:txBody>
      </p:sp>
      <p:sp>
        <p:nvSpPr>
          <p:cNvPr id="75792" name="Text Box 15"/>
          <p:cNvSpPr txBox="1">
            <a:spLocks noChangeArrowheads="1"/>
          </p:cNvSpPr>
          <p:nvPr/>
        </p:nvSpPr>
        <p:spPr bwMode="auto">
          <a:xfrm>
            <a:off x="914400" y="1397000"/>
            <a:ext cx="546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E</a:t>
            </a:r>
          </a:p>
        </p:txBody>
      </p:sp>
      <p:sp>
        <p:nvSpPr>
          <p:cNvPr id="75793" name="Text Box 16"/>
          <p:cNvSpPr txBox="1">
            <a:spLocks noChangeArrowheads="1"/>
          </p:cNvSpPr>
          <p:nvPr/>
        </p:nvSpPr>
        <p:spPr bwMode="auto">
          <a:xfrm>
            <a:off x="7315200" y="1397000"/>
            <a:ext cx="53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T</a:t>
            </a:r>
          </a:p>
        </p:txBody>
      </p:sp>
      <p:sp>
        <p:nvSpPr>
          <p:cNvPr id="75794" name="Text Box 17"/>
          <p:cNvSpPr txBox="1">
            <a:spLocks noChangeArrowheads="1"/>
          </p:cNvSpPr>
          <p:nvPr/>
        </p:nvSpPr>
        <p:spPr bwMode="auto">
          <a:xfrm>
            <a:off x="5029200" y="4724400"/>
            <a:ext cx="531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E</a:t>
            </a:r>
          </a:p>
        </p:txBody>
      </p:sp>
      <p:sp>
        <p:nvSpPr>
          <p:cNvPr id="75795" name="Text Box 18"/>
          <p:cNvSpPr txBox="1">
            <a:spLocks noChangeArrowheads="1"/>
          </p:cNvSpPr>
          <p:nvPr/>
        </p:nvSpPr>
        <p:spPr bwMode="auto">
          <a:xfrm>
            <a:off x="4343400" y="1757363"/>
            <a:ext cx="5318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id</a:t>
            </a:r>
          </a:p>
        </p:txBody>
      </p:sp>
      <p:sp>
        <p:nvSpPr>
          <p:cNvPr id="75796" name="Text Box 19"/>
          <p:cNvSpPr txBox="1">
            <a:spLocks noChangeArrowheads="1"/>
          </p:cNvSpPr>
          <p:nvPr/>
        </p:nvSpPr>
        <p:spPr bwMode="auto">
          <a:xfrm>
            <a:off x="652463" y="4779963"/>
            <a:ext cx="309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T</a:t>
            </a:r>
          </a:p>
        </p:txBody>
      </p:sp>
      <p:sp>
        <p:nvSpPr>
          <p:cNvPr id="75797" name="Text Box 20"/>
          <p:cNvSpPr txBox="1">
            <a:spLocks noChangeArrowheads="1"/>
          </p:cNvSpPr>
          <p:nvPr/>
        </p:nvSpPr>
        <p:spPr bwMode="auto">
          <a:xfrm>
            <a:off x="166688" y="1989138"/>
            <a:ext cx="5318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0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75798" name="Text Box 21"/>
          <p:cNvSpPr txBox="1">
            <a:spLocks noChangeArrowheads="1"/>
          </p:cNvSpPr>
          <p:nvPr/>
        </p:nvSpPr>
        <p:spPr bwMode="auto">
          <a:xfrm>
            <a:off x="1828800" y="838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1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75799" name="Text Box 22"/>
          <p:cNvSpPr txBox="1">
            <a:spLocks noChangeArrowheads="1"/>
          </p:cNvSpPr>
          <p:nvPr/>
        </p:nvSpPr>
        <p:spPr bwMode="auto">
          <a:xfrm>
            <a:off x="2971800" y="3962400"/>
            <a:ext cx="531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3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75800" name="Text Box 23"/>
          <p:cNvSpPr txBox="1">
            <a:spLocks noChangeArrowheads="1"/>
          </p:cNvSpPr>
          <p:nvPr/>
        </p:nvSpPr>
        <p:spPr bwMode="auto">
          <a:xfrm>
            <a:off x="3224213" y="2178050"/>
            <a:ext cx="5318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4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75801" name="Text Box 24"/>
          <p:cNvSpPr txBox="1">
            <a:spLocks noChangeArrowheads="1"/>
          </p:cNvSpPr>
          <p:nvPr/>
        </p:nvSpPr>
        <p:spPr bwMode="auto">
          <a:xfrm>
            <a:off x="0" y="5176838"/>
            <a:ext cx="5794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2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75802" name="Text Box 25"/>
          <p:cNvSpPr txBox="1">
            <a:spLocks noChangeArrowheads="1"/>
          </p:cNvSpPr>
          <p:nvPr/>
        </p:nvSpPr>
        <p:spPr bwMode="auto">
          <a:xfrm>
            <a:off x="5334000" y="914400"/>
            <a:ext cx="53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5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75803" name="Text Box 26"/>
          <p:cNvSpPr txBox="1">
            <a:spLocks noChangeArrowheads="1"/>
          </p:cNvSpPr>
          <p:nvPr/>
        </p:nvSpPr>
        <p:spPr bwMode="auto">
          <a:xfrm>
            <a:off x="7315200" y="3192463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7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cxnSp>
        <p:nvCxnSpPr>
          <p:cNvPr id="75804" name="AutoShape 27"/>
          <p:cNvCxnSpPr>
            <a:cxnSpLocks noChangeShapeType="1"/>
            <a:stCxn id="75781" idx="3"/>
            <a:endCxn id="75784" idx="1"/>
          </p:cNvCxnSpPr>
          <p:nvPr/>
        </p:nvCxnSpPr>
        <p:spPr bwMode="auto">
          <a:xfrm>
            <a:off x="3551238" y="1524000"/>
            <a:ext cx="1782762" cy="2809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75805" name="AutoShape 28"/>
          <p:cNvCxnSpPr>
            <a:cxnSpLocks noChangeShapeType="1"/>
            <a:stCxn id="75780" idx="3"/>
            <a:endCxn id="75783" idx="1"/>
          </p:cNvCxnSpPr>
          <p:nvPr/>
        </p:nvCxnSpPr>
        <p:spPr bwMode="auto">
          <a:xfrm flipV="1">
            <a:off x="1955800" y="2879725"/>
            <a:ext cx="1312863" cy="5445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75806" name="AutoShape 29"/>
          <p:cNvSpPr>
            <a:spLocks noChangeArrowheads="1"/>
          </p:cNvSpPr>
          <p:nvPr/>
        </p:nvSpPr>
        <p:spPr bwMode="auto">
          <a:xfrm>
            <a:off x="5662613" y="4697413"/>
            <a:ext cx="1627187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T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(E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)</a:t>
            </a:r>
          </a:p>
          <a:p>
            <a:pPr eaLnBrk="0" hangingPunct="0"/>
            <a:r>
              <a:rPr lang="en-US">
                <a:latin typeface="Tahoma" charset="0"/>
              </a:rPr>
              <a:t>E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 E 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 + T</a:t>
            </a:r>
          </a:p>
        </p:txBody>
      </p:sp>
      <p:sp>
        <p:nvSpPr>
          <p:cNvPr id="75807" name="AutoShape 30"/>
          <p:cNvSpPr>
            <a:spLocks noChangeArrowheads="1"/>
          </p:cNvSpPr>
          <p:nvPr/>
        </p:nvSpPr>
        <p:spPr bwMode="auto">
          <a:xfrm>
            <a:off x="412750" y="5330825"/>
            <a:ext cx="1150938" cy="40798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E </a:t>
            </a:r>
            <a:r>
              <a:rPr lang="en-US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T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</a:p>
        </p:txBody>
      </p:sp>
      <p:cxnSp>
        <p:nvCxnSpPr>
          <p:cNvPr id="75808" name="AutoShape 31"/>
          <p:cNvCxnSpPr>
            <a:cxnSpLocks noChangeShapeType="1"/>
            <a:stCxn id="75780" idx="2"/>
            <a:endCxn id="75807" idx="0"/>
          </p:cNvCxnSpPr>
          <p:nvPr/>
        </p:nvCxnSpPr>
        <p:spPr bwMode="auto">
          <a:xfrm flipH="1">
            <a:off x="989013" y="4235450"/>
            <a:ext cx="114300" cy="10953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75809" name="Text Box 32"/>
          <p:cNvSpPr txBox="1">
            <a:spLocks noChangeArrowheads="1"/>
          </p:cNvSpPr>
          <p:nvPr/>
        </p:nvSpPr>
        <p:spPr bwMode="auto">
          <a:xfrm>
            <a:off x="4800600" y="3344863"/>
            <a:ext cx="5318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(</a:t>
            </a:r>
          </a:p>
        </p:txBody>
      </p:sp>
      <p:sp>
        <p:nvSpPr>
          <p:cNvPr id="75810" name="Text Box 33"/>
          <p:cNvSpPr txBox="1">
            <a:spLocks noChangeArrowheads="1"/>
          </p:cNvSpPr>
          <p:nvPr/>
        </p:nvSpPr>
        <p:spPr bwMode="auto">
          <a:xfrm>
            <a:off x="5638800" y="4183063"/>
            <a:ext cx="530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6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75811" name="Text Box 34"/>
          <p:cNvSpPr txBox="1">
            <a:spLocks noChangeArrowheads="1"/>
          </p:cNvSpPr>
          <p:nvPr/>
        </p:nvSpPr>
        <p:spPr bwMode="auto">
          <a:xfrm>
            <a:off x="8305800" y="1828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8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cxnSp>
        <p:nvCxnSpPr>
          <p:cNvPr id="75812" name="AutoShape 35"/>
          <p:cNvCxnSpPr>
            <a:cxnSpLocks noChangeShapeType="1"/>
          </p:cNvCxnSpPr>
          <p:nvPr/>
        </p:nvCxnSpPr>
        <p:spPr bwMode="auto">
          <a:xfrm flipH="1">
            <a:off x="3962400" y="5181600"/>
            <a:ext cx="852488" cy="811213"/>
          </a:xfrm>
          <a:prstGeom prst="curvedConnector4">
            <a:avLst>
              <a:gd name="adj1" fmla="val -26815"/>
              <a:gd name="adj2" fmla="val 128181"/>
            </a:avLst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75813" name="Text Box 36"/>
          <p:cNvSpPr txBox="1">
            <a:spLocks noChangeArrowheads="1"/>
          </p:cNvSpPr>
          <p:nvPr/>
        </p:nvSpPr>
        <p:spPr bwMode="auto">
          <a:xfrm>
            <a:off x="5029200" y="6019800"/>
            <a:ext cx="300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(</a:t>
            </a:r>
          </a:p>
        </p:txBody>
      </p:sp>
      <p:cxnSp>
        <p:nvCxnSpPr>
          <p:cNvPr id="75814" name="AutoShape 37"/>
          <p:cNvCxnSpPr>
            <a:cxnSpLocks noChangeShapeType="1"/>
            <a:stCxn id="75784" idx="1"/>
            <a:endCxn id="75782" idx="0"/>
          </p:cNvCxnSpPr>
          <p:nvPr/>
        </p:nvCxnSpPr>
        <p:spPr bwMode="auto">
          <a:xfrm flipH="1">
            <a:off x="3902075" y="1804988"/>
            <a:ext cx="1431925" cy="25384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75815" name="AutoShape 38"/>
          <p:cNvCxnSpPr>
            <a:cxnSpLocks noChangeShapeType="1"/>
            <a:stCxn id="75784" idx="1"/>
            <a:endCxn id="75783" idx="0"/>
          </p:cNvCxnSpPr>
          <p:nvPr/>
        </p:nvCxnSpPr>
        <p:spPr bwMode="auto">
          <a:xfrm flipH="1">
            <a:off x="3905250" y="1804988"/>
            <a:ext cx="1428750" cy="8699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75816" name="Text Box 39"/>
          <p:cNvSpPr txBox="1">
            <a:spLocks noChangeArrowheads="1"/>
          </p:cNvSpPr>
          <p:nvPr/>
        </p:nvSpPr>
        <p:spPr bwMode="auto">
          <a:xfrm>
            <a:off x="2057400" y="5638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T</a:t>
            </a:r>
          </a:p>
        </p:txBody>
      </p:sp>
      <p:cxnSp>
        <p:nvCxnSpPr>
          <p:cNvPr id="75817" name="AutoShape 40"/>
          <p:cNvCxnSpPr>
            <a:cxnSpLocks noChangeShapeType="1"/>
            <a:stCxn id="75783" idx="2"/>
            <a:endCxn id="75782" idx="0"/>
          </p:cNvCxnSpPr>
          <p:nvPr/>
        </p:nvCxnSpPr>
        <p:spPr bwMode="auto">
          <a:xfrm flipH="1">
            <a:off x="3902075" y="3082925"/>
            <a:ext cx="3175" cy="12604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75818" name="Text Box 41"/>
          <p:cNvSpPr txBox="1">
            <a:spLocks noChangeArrowheads="1"/>
          </p:cNvSpPr>
          <p:nvPr/>
        </p:nvSpPr>
        <p:spPr bwMode="auto">
          <a:xfrm>
            <a:off x="3581400" y="3700463"/>
            <a:ext cx="530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id</a:t>
            </a:r>
          </a:p>
        </p:txBody>
      </p:sp>
      <p:cxnSp>
        <p:nvCxnSpPr>
          <p:cNvPr id="75819" name="AutoShape 42"/>
          <p:cNvCxnSpPr>
            <a:cxnSpLocks noChangeShapeType="1"/>
            <a:stCxn id="75784" idx="2"/>
            <a:endCxn id="75806" idx="0"/>
          </p:cNvCxnSpPr>
          <p:nvPr/>
        </p:nvCxnSpPr>
        <p:spPr bwMode="auto">
          <a:xfrm>
            <a:off x="6169025" y="2312988"/>
            <a:ext cx="307975" cy="2384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75820" name="Text Box 43"/>
          <p:cNvSpPr txBox="1">
            <a:spLocks noChangeArrowheads="1"/>
          </p:cNvSpPr>
          <p:nvPr/>
        </p:nvSpPr>
        <p:spPr bwMode="auto">
          <a:xfrm>
            <a:off x="3962400" y="1219200"/>
            <a:ext cx="531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+</a:t>
            </a:r>
          </a:p>
        </p:txBody>
      </p:sp>
      <p:sp>
        <p:nvSpPr>
          <p:cNvPr id="75821" name="Text Box 44"/>
          <p:cNvSpPr txBox="1">
            <a:spLocks noChangeArrowheads="1"/>
          </p:cNvSpPr>
          <p:nvPr/>
        </p:nvSpPr>
        <p:spPr bwMode="auto">
          <a:xfrm>
            <a:off x="6324600" y="3054350"/>
            <a:ext cx="5286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+</a:t>
            </a:r>
          </a:p>
        </p:txBody>
      </p:sp>
      <p:sp>
        <p:nvSpPr>
          <p:cNvPr id="75822" name="Text Box 45"/>
          <p:cNvSpPr txBox="1">
            <a:spLocks noChangeArrowheads="1"/>
          </p:cNvSpPr>
          <p:nvPr/>
        </p:nvSpPr>
        <p:spPr bwMode="auto">
          <a:xfrm>
            <a:off x="8001000" y="4637088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)</a:t>
            </a:r>
          </a:p>
        </p:txBody>
      </p:sp>
      <p:cxnSp>
        <p:nvCxnSpPr>
          <p:cNvPr id="75823" name="AutoShape 46"/>
          <p:cNvCxnSpPr>
            <a:cxnSpLocks noChangeShapeType="1"/>
            <a:stCxn id="75782" idx="1"/>
            <a:endCxn id="75807" idx="3"/>
          </p:cNvCxnSpPr>
          <p:nvPr/>
        </p:nvCxnSpPr>
        <p:spPr bwMode="auto">
          <a:xfrm rot="10800000" flipV="1">
            <a:off x="1563688" y="5156200"/>
            <a:ext cx="1484312" cy="379413"/>
          </a:xfrm>
          <a:prstGeom prst="curvedConnector3">
            <a:avLst>
              <a:gd name="adj1" fmla="val 4994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75824" name="AutoShape 47"/>
          <p:cNvCxnSpPr>
            <a:cxnSpLocks noChangeShapeType="1"/>
            <a:stCxn id="75784" idx="3"/>
            <a:endCxn id="75785" idx="0"/>
          </p:cNvCxnSpPr>
          <p:nvPr/>
        </p:nvCxnSpPr>
        <p:spPr bwMode="auto">
          <a:xfrm>
            <a:off x="7004050" y="1804988"/>
            <a:ext cx="909638" cy="53498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75825" name="AutoShape 48"/>
          <p:cNvCxnSpPr>
            <a:cxnSpLocks noChangeShapeType="1"/>
            <a:stCxn id="75806" idx="3"/>
            <a:endCxn id="75786" idx="2"/>
          </p:cNvCxnSpPr>
          <p:nvPr/>
        </p:nvCxnSpPr>
        <p:spPr bwMode="auto">
          <a:xfrm flipV="1">
            <a:off x="7289800" y="4016375"/>
            <a:ext cx="862013" cy="10366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147363-2A7F-FF4B-8370-E5FB12E25BDF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parsing table</a:t>
            </a:r>
          </a:p>
        </p:txBody>
      </p:sp>
      <p:graphicFrame>
        <p:nvGraphicFramePr>
          <p:cNvPr id="377859" name="Group 3"/>
          <p:cNvGraphicFramePr>
            <a:graphicFrameLocks noGrp="1"/>
          </p:cNvGraphicFramePr>
          <p:nvPr/>
        </p:nvGraphicFramePr>
        <p:xfrm>
          <a:off x="762000" y="1219200"/>
          <a:ext cx="7696200" cy="4114800"/>
        </p:xfrm>
        <a:graphic>
          <a:graphicData uri="http://schemas.openxmlformats.org/drawingml/2006/table">
            <a:tbl>
              <a:tblPr/>
              <a:tblGrid>
                <a:gridCol w="676275"/>
                <a:gridCol w="1066800"/>
                <a:gridCol w="1054100"/>
                <a:gridCol w="1155700"/>
                <a:gridCol w="1108075"/>
                <a:gridCol w="971550"/>
                <a:gridCol w="877888"/>
                <a:gridCol w="785812"/>
              </a:tblGrid>
              <a:tr h="38258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State on TOS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Action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Goto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46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id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$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E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S4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accept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S4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6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5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S4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6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7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8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2714E0-4EE7-1C41-A7CA-5CCC9DBE6281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79875" name="Rectangle 2"/>
          <p:cNvSpPr>
            <a:spLocks noChangeArrowheads="1"/>
          </p:cNvSpPr>
          <p:nvPr/>
        </p:nvSpPr>
        <p:spPr bwMode="auto">
          <a:xfrm>
            <a:off x="228600" y="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  <a:latin typeface="Tahoma" charset="0"/>
              </a:rPr>
              <a:t>Parsing an erroneous input</a:t>
            </a:r>
          </a:p>
        </p:txBody>
      </p:sp>
      <p:sp>
        <p:nvSpPr>
          <p:cNvPr id="79876" name="Text Box 3"/>
          <p:cNvSpPr txBox="1">
            <a:spLocks noChangeArrowheads="1"/>
          </p:cNvSpPr>
          <p:nvPr/>
        </p:nvSpPr>
        <p:spPr bwMode="auto">
          <a:xfrm>
            <a:off x="6629400" y="152400"/>
            <a:ext cx="2362200" cy="1782763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200">
                <a:solidFill>
                  <a:srgbClr val="000099"/>
                </a:solidFill>
                <a:latin typeface="Tahoma" charset="0"/>
              </a:rPr>
              <a:t>(0) E’ </a:t>
            </a:r>
            <a:r>
              <a:rPr lang="en-US" sz="2200">
                <a:solidFill>
                  <a:srgbClr val="000099"/>
                </a:solidFill>
                <a:latin typeface="Tahoma" charset="0"/>
                <a:sym typeface="Wingdings" charset="2"/>
              </a:rPr>
              <a:t> E</a:t>
            </a:r>
            <a:endParaRPr lang="en-US" sz="2200">
              <a:solidFill>
                <a:srgbClr val="000099"/>
              </a:solidFill>
              <a:latin typeface="Tahoma" charset="0"/>
            </a:endParaRPr>
          </a:p>
          <a:p>
            <a:r>
              <a:rPr lang="en-US" sz="2200">
                <a:solidFill>
                  <a:srgbClr val="000099"/>
                </a:solidFill>
                <a:latin typeface="Tahoma" charset="0"/>
              </a:rPr>
              <a:t>(1) E </a:t>
            </a:r>
            <a:r>
              <a:rPr lang="en-US" sz="2200">
                <a:solidFill>
                  <a:srgbClr val="000099"/>
                </a:solidFill>
                <a:latin typeface="Tahoma" charset="0"/>
                <a:sym typeface="Wingdings" charset="2"/>
              </a:rPr>
              <a:t> E + T</a:t>
            </a:r>
          </a:p>
          <a:p>
            <a:r>
              <a:rPr lang="en-US" sz="2200">
                <a:solidFill>
                  <a:srgbClr val="000099"/>
                </a:solidFill>
                <a:latin typeface="Tahoma" charset="0"/>
                <a:sym typeface="Wingdings" charset="2"/>
              </a:rPr>
              <a:t>(2) E  T</a:t>
            </a:r>
          </a:p>
          <a:p>
            <a:r>
              <a:rPr lang="en-US" sz="2200">
                <a:solidFill>
                  <a:srgbClr val="000099"/>
                </a:solidFill>
                <a:latin typeface="Tahoma" charset="0"/>
                <a:sym typeface="Wingdings" charset="2"/>
              </a:rPr>
              <a:t>(3) T  (E)</a:t>
            </a:r>
          </a:p>
          <a:p>
            <a:r>
              <a:rPr lang="en-US" sz="2200">
                <a:solidFill>
                  <a:srgbClr val="000099"/>
                </a:solidFill>
                <a:latin typeface="Tahoma" charset="0"/>
                <a:sym typeface="Wingdings" charset="2"/>
              </a:rPr>
              <a:t>(4) T  id</a:t>
            </a:r>
            <a:endParaRPr lang="en-US" sz="2200">
              <a:solidFill>
                <a:srgbClr val="000099"/>
              </a:solidFill>
              <a:latin typeface="Tahoma" charset="0"/>
            </a:endParaRPr>
          </a:p>
        </p:txBody>
      </p:sp>
      <p:sp>
        <p:nvSpPr>
          <p:cNvPr id="37478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8077200" cy="32766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000" u="sng">
                <a:solidFill>
                  <a:schemeClr val="tx1"/>
                </a:solidFill>
                <a:latin typeface="Tahoma" charset="0"/>
                <a:ea typeface="Times New Roman" charset="0"/>
                <a:cs typeface="Times New Roman" charset="0"/>
              </a:rPr>
              <a:t>State stack	</a:t>
            </a:r>
            <a:r>
              <a:rPr lang="en-US" sz="2000" u="sng">
                <a:solidFill>
                  <a:schemeClr val="tx1"/>
                </a:solidFill>
                <a:latin typeface="Tahoma" charset="0"/>
              </a:rPr>
              <a:t>Input		Parser action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>
                <a:solidFill>
                  <a:schemeClr val="tx1"/>
                </a:solidFill>
                <a:latin typeface="Tahoma" charset="0"/>
                <a:ea typeface="Times New Roman" charset="0"/>
                <a:cs typeface="Times New Roman" charset="0"/>
              </a:rPr>
              <a:t>S0			id + +$   	Shift S4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>
                <a:solidFill>
                  <a:schemeClr val="tx1"/>
                </a:solidFill>
                <a:latin typeface="Tahoma" charset="0"/>
                <a:ea typeface="Times New Roman" charset="0"/>
                <a:cs typeface="Times New Roman" charset="0"/>
              </a:rPr>
              <a:t>S0 S4		+ +$		Reduce 4) T </a:t>
            </a:r>
            <a:r>
              <a:rPr lang="en-US" sz="2000">
                <a:solidFill>
                  <a:schemeClr val="tx1"/>
                </a:solidFill>
                <a:latin typeface="Tahoma" charset="0"/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 sz="2000">
                <a:solidFill>
                  <a:schemeClr val="tx1"/>
                </a:solidFill>
                <a:latin typeface="Tahoma" charset="0"/>
                <a:ea typeface="Times New Roman" charset="0"/>
                <a:cs typeface="Times New Roman" charset="0"/>
              </a:rPr>
              <a:t> id, pop S4, Goto S2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>
                <a:solidFill>
                  <a:schemeClr val="tx1"/>
                </a:solidFill>
                <a:latin typeface="Tahoma" charset="0"/>
                <a:ea typeface="Times New Roman" charset="0"/>
                <a:cs typeface="Times New Roman" charset="0"/>
              </a:rPr>
              <a:t>S0 S2		+ +$		Reduce 2) E </a:t>
            </a:r>
            <a:r>
              <a:rPr lang="en-US" sz="2000">
                <a:solidFill>
                  <a:schemeClr val="tx1"/>
                </a:solidFill>
                <a:latin typeface="Tahoma" charset="0"/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 sz="2000">
                <a:solidFill>
                  <a:schemeClr val="tx1"/>
                </a:solidFill>
                <a:latin typeface="Tahoma" charset="0"/>
                <a:ea typeface="Times New Roman" charset="0"/>
                <a:cs typeface="Times New Roman" charset="0"/>
              </a:rPr>
              <a:t> T, pop S2, Goto S1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>
                <a:solidFill>
                  <a:schemeClr val="tx1"/>
                </a:solidFill>
                <a:latin typeface="Tahoma" charset="0"/>
                <a:ea typeface="Times New Roman" charset="0"/>
                <a:cs typeface="Times New Roman" charset="0"/>
              </a:rPr>
              <a:t>S0 S1		+ +$		Push S5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>
                <a:solidFill>
                  <a:schemeClr val="tx1"/>
                </a:solidFill>
                <a:latin typeface="Tahoma" charset="0"/>
                <a:ea typeface="Times New Roman" charset="0"/>
                <a:cs typeface="Times New Roman" charset="0"/>
              </a:rPr>
              <a:t>S0 S1 S5	+$		No Action [S5, +]  Error!</a:t>
            </a:r>
          </a:p>
        </p:txBody>
      </p:sp>
      <p:graphicFrame>
        <p:nvGraphicFramePr>
          <p:cNvPr id="374896" name="Group 112"/>
          <p:cNvGraphicFramePr>
            <a:graphicFrameLocks noGrp="1"/>
          </p:cNvGraphicFramePr>
          <p:nvPr>
            <p:ph sz="half" idx="2"/>
          </p:nvPr>
        </p:nvGraphicFramePr>
        <p:xfrm>
          <a:off x="381000" y="4419600"/>
          <a:ext cx="5829300" cy="2011363"/>
        </p:xfrm>
        <a:graphic>
          <a:graphicData uri="http://schemas.openxmlformats.org/drawingml/2006/table">
            <a:tbl>
              <a:tblPr/>
              <a:tblGrid>
                <a:gridCol w="817563"/>
                <a:gridCol w="760412"/>
                <a:gridCol w="750888"/>
                <a:gridCol w="823912"/>
                <a:gridCol w="787400"/>
                <a:gridCol w="692150"/>
                <a:gridCol w="627063"/>
                <a:gridCol w="569912"/>
              </a:tblGrid>
              <a:tr h="381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State on TOS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Action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Goto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5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id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$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E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T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S4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S3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S1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S2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S5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accept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S4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S3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S6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S2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5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S4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S3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S8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6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S5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S7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7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R3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8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47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4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47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747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47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38411F-A315-F94F-84B7-864D221C942E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Subset construction and closure</a:t>
            </a:r>
          </a:p>
        </p:txBody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2057400" cy="1524000"/>
          </a:xfrm>
        </p:spPr>
        <p:txBody>
          <a:bodyPr/>
          <a:lstStyle/>
          <a:p>
            <a:pPr eaLnBrk="1" hangingPunct="1"/>
            <a:r>
              <a:rPr lang="en-US"/>
              <a:t>S’</a:t>
            </a:r>
            <a:r>
              <a:rPr lang="en-US">
                <a:sym typeface="Wingdings" charset="2"/>
              </a:rPr>
              <a:t>S</a:t>
            </a:r>
          </a:p>
          <a:p>
            <a:pPr eaLnBrk="1" hangingPunct="1"/>
            <a:r>
              <a:rPr lang="en-US">
                <a:sym typeface="Wingdings" charset="2"/>
              </a:rPr>
              <a:t>SSa</a:t>
            </a:r>
          </a:p>
          <a:p>
            <a:pPr eaLnBrk="1" hangingPunct="1"/>
            <a:r>
              <a:rPr lang="en-US">
                <a:sym typeface="Wingdings" charset="2"/>
              </a:rPr>
              <a:t>Sa</a:t>
            </a:r>
            <a:endParaRPr lang="en-US"/>
          </a:p>
        </p:txBody>
      </p:sp>
      <p:sp>
        <p:nvSpPr>
          <p:cNvPr id="81925" name="AutoShape 4"/>
          <p:cNvSpPr>
            <a:spLocks noChangeArrowheads="1"/>
          </p:cNvSpPr>
          <p:nvPr/>
        </p:nvSpPr>
        <p:spPr bwMode="auto">
          <a:xfrm>
            <a:off x="3582988" y="2286000"/>
            <a:ext cx="1284287" cy="101758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S' </a:t>
            </a:r>
            <a:r>
              <a:rPr lang="en-US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S</a:t>
            </a:r>
          </a:p>
          <a:p>
            <a:pPr eaLnBrk="0" hangingPunct="0"/>
            <a:r>
              <a:rPr lang="en-US">
                <a:latin typeface="Tahoma" charset="0"/>
              </a:rPr>
              <a:t>S 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 </a:t>
            </a:r>
            <a:r>
              <a:rPr lang="en-US">
                <a:latin typeface="Tahoma" charset="0"/>
                <a:sym typeface="Symbol" charset="2"/>
              </a:rPr>
              <a:t> Sa</a:t>
            </a:r>
            <a:endParaRPr lang="en-US">
              <a:latin typeface="Tahoma" charset="0"/>
            </a:endParaRPr>
          </a:p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S </a:t>
            </a:r>
            <a:r>
              <a:rPr lang="en-US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a</a:t>
            </a:r>
          </a:p>
        </p:txBody>
      </p:sp>
      <p:sp>
        <p:nvSpPr>
          <p:cNvPr id="81926" name="AutoShape 5"/>
          <p:cNvSpPr>
            <a:spLocks noChangeArrowheads="1"/>
          </p:cNvSpPr>
          <p:nvPr/>
        </p:nvSpPr>
        <p:spPr bwMode="auto">
          <a:xfrm>
            <a:off x="5410200" y="1309688"/>
            <a:ext cx="1695450" cy="40798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S' </a:t>
            </a:r>
            <a:r>
              <a:rPr lang="en-US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S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endParaRPr lang="en-US">
              <a:latin typeface="Tahoma" charset="0"/>
            </a:endParaRPr>
          </a:p>
        </p:txBody>
      </p:sp>
      <p:sp>
        <p:nvSpPr>
          <p:cNvPr id="81927" name="AutoShape 6"/>
          <p:cNvSpPr>
            <a:spLocks noChangeArrowheads="1"/>
          </p:cNvSpPr>
          <p:nvPr/>
        </p:nvSpPr>
        <p:spPr bwMode="auto">
          <a:xfrm>
            <a:off x="5638800" y="2590800"/>
            <a:ext cx="1273175" cy="40798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S</a:t>
            </a:r>
            <a:r>
              <a:rPr lang="en-US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S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a</a:t>
            </a:r>
          </a:p>
        </p:txBody>
      </p:sp>
      <p:sp>
        <p:nvSpPr>
          <p:cNvPr id="81928" name="Text Box 7"/>
          <p:cNvSpPr txBox="1">
            <a:spLocks noChangeArrowheads="1"/>
          </p:cNvSpPr>
          <p:nvPr/>
        </p:nvSpPr>
        <p:spPr bwMode="auto">
          <a:xfrm>
            <a:off x="5029200" y="2819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S</a:t>
            </a:r>
          </a:p>
        </p:txBody>
      </p:sp>
      <p:cxnSp>
        <p:nvCxnSpPr>
          <p:cNvPr id="81929" name="AutoShape 8"/>
          <p:cNvCxnSpPr>
            <a:cxnSpLocks noChangeShapeType="1"/>
            <a:stCxn id="81925" idx="0"/>
            <a:endCxn id="81926" idx="1"/>
          </p:cNvCxnSpPr>
          <p:nvPr/>
        </p:nvCxnSpPr>
        <p:spPr bwMode="auto">
          <a:xfrm rot="-5400000">
            <a:off x="4432300" y="1308100"/>
            <a:ext cx="771525" cy="1184275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81930" name="Text Box 9"/>
          <p:cNvSpPr txBox="1">
            <a:spLocks noChangeArrowheads="1"/>
          </p:cNvSpPr>
          <p:nvPr/>
        </p:nvSpPr>
        <p:spPr bwMode="auto">
          <a:xfrm>
            <a:off x="4419600" y="1371600"/>
            <a:ext cx="546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S</a:t>
            </a:r>
          </a:p>
        </p:txBody>
      </p:sp>
      <p:sp>
        <p:nvSpPr>
          <p:cNvPr id="81931" name="Text Box 10"/>
          <p:cNvSpPr txBox="1">
            <a:spLocks noChangeArrowheads="1"/>
          </p:cNvSpPr>
          <p:nvPr/>
        </p:nvSpPr>
        <p:spPr bwMode="auto">
          <a:xfrm>
            <a:off x="3581400" y="1828800"/>
            <a:ext cx="531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0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1932" name="Text Box 11"/>
          <p:cNvSpPr txBox="1">
            <a:spLocks noChangeArrowheads="1"/>
          </p:cNvSpPr>
          <p:nvPr/>
        </p:nvSpPr>
        <p:spPr bwMode="auto">
          <a:xfrm>
            <a:off x="5230813" y="889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1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1933" name="Text Box 12"/>
          <p:cNvSpPr txBox="1">
            <a:spLocks noChangeArrowheads="1"/>
          </p:cNvSpPr>
          <p:nvPr/>
        </p:nvSpPr>
        <p:spPr bwMode="auto">
          <a:xfrm>
            <a:off x="6019800" y="2133600"/>
            <a:ext cx="531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2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cxnSp>
        <p:nvCxnSpPr>
          <p:cNvPr id="81934" name="AutoShape 13"/>
          <p:cNvCxnSpPr>
            <a:cxnSpLocks noChangeShapeType="1"/>
            <a:stCxn id="81925" idx="3"/>
            <a:endCxn id="81927" idx="1"/>
          </p:cNvCxnSpPr>
          <p:nvPr/>
        </p:nvCxnSpPr>
        <p:spPr bwMode="auto">
          <a:xfrm>
            <a:off x="4867275" y="2795588"/>
            <a:ext cx="7715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81935" name="AutoShape 14"/>
          <p:cNvSpPr>
            <a:spLocks noChangeArrowheads="1"/>
          </p:cNvSpPr>
          <p:nvPr/>
        </p:nvSpPr>
        <p:spPr bwMode="auto">
          <a:xfrm>
            <a:off x="7391400" y="2590800"/>
            <a:ext cx="1273175" cy="40798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S</a:t>
            </a:r>
            <a:r>
              <a:rPr lang="en-US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S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a●</a:t>
            </a:r>
          </a:p>
        </p:txBody>
      </p:sp>
      <p:sp>
        <p:nvSpPr>
          <p:cNvPr id="81936" name="Text Box 15"/>
          <p:cNvSpPr txBox="1">
            <a:spLocks noChangeArrowheads="1"/>
          </p:cNvSpPr>
          <p:nvPr/>
        </p:nvSpPr>
        <p:spPr bwMode="auto">
          <a:xfrm>
            <a:off x="7086600" y="2819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cxnSp>
        <p:nvCxnSpPr>
          <p:cNvPr id="81937" name="AutoShape 16"/>
          <p:cNvCxnSpPr>
            <a:cxnSpLocks noChangeShapeType="1"/>
            <a:stCxn id="81927" idx="3"/>
            <a:endCxn id="81935" idx="1"/>
          </p:cNvCxnSpPr>
          <p:nvPr/>
        </p:nvCxnSpPr>
        <p:spPr bwMode="auto">
          <a:xfrm>
            <a:off x="6911975" y="2795588"/>
            <a:ext cx="4794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81938" name="AutoShape 17"/>
          <p:cNvSpPr>
            <a:spLocks noChangeArrowheads="1"/>
          </p:cNvSpPr>
          <p:nvPr/>
        </p:nvSpPr>
        <p:spPr bwMode="auto">
          <a:xfrm>
            <a:off x="5715000" y="3505200"/>
            <a:ext cx="1695450" cy="40798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S </a:t>
            </a:r>
            <a:r>
              <a:rPr lang="en-US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a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endParaRPr lang="en-US">
              <a:latin typeface="Tahoma" charset="0"/>
            </a:endParaRPr>
          </a:p>
        </p:txBody>
      </p:sp>
      <p:cxnSp>
        <p:nvCxnSpPr>
          <p:cNvPr id="81939" name="AutoShape 18"/>
          <p:cNvCxnSpPr>
            <a:cxnSpLocks noChangeShapeType="1"/>
            <a:stCxn id="81925" idx="2"/>
            <a:endCxn id="81938" idx="1"/>
          </p:cNvCxnSpPr>
          <p:nvPr/>
        </p:nvCxnSpPr>
        <p:spPr bwMode="auto">
          <a:xfrm rot="16200000" flipH="1">
            <a:off x="4767263" y="2762250"/>
            <a:ext cx="406400" cy="1489075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81940" name="Text Box 19"/>
          <p:cNvSpPr txBox="1">
            <a:spLocks noChangeArrowheads="1"/>
          </p:cNvSpPr>
          <p:nvPr/>
        </p:nvSpPr>
        <p:spPr bwMode="auto">
          <a:xfrm>
            <a:off x="4979988" y="3606800"/>
            <a:ext cx="546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sp>
        <p:nvSpPr>
          <p:cNvPr id="81941" name="Text Box 20"/>
          <p:cNvSpPr txBox="1">
            <a:spLocks noChangeArrowheads="1"/>
          </p:cNvSpPr>
          <p:nvPr/>
        </p:nvSpPr>
        <p:spPr bwMode="auto">
          <a:xfrm>
            <a:off x="5791200" y="3124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3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1942" name="AutoShape 21"/>
          <p:cNvSpPr>
            <a:spLocks noChangeArrowheads="1"/>
          </p:cNvSpPr>
          <p:nvPr/>
        </p:nvSpPr>
        <p:spPr bwMode="auto">
          <a:xfrm>
            <a:off x="687388" y="4495800"/>
            <a:ext cx="1284287" cy="101758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S' </a:t>
            </a:r>
            <a:r>
              <a:rPr lang="en-US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S</a:t>
            </a:r>
          </a:p>
          <a:p>
            <a:pPr eaLnBrk="0" hangingPunct="0"/>
            <a:r>
              <a:rPr lang="en-US">
                <a:latin typeface="Tahoma" charset="0"/>
              </a:rPr>
              <a:t>S 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 </a:t>
            </a:r>
            <a:r>
              <a:rPr lang="en-US">
                <a:latin typeface="Tahoma" charset="0"/>
                <a:sym typeface="Symbol" charset="2"/>
              </a:rPr>
              <a:t> Sa</a:t>
            </a:r>
            <a:endParaRPr lang="en-US">
              <a:latin typeface="Tahoma" charset="0"/>
            </a:endParaRPr>
          </a:p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S </a:t>
            </a:r>
            <a:r>
              <a:rPr lang="en-US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a</a:t>
            </a:r>
          </a:p>
        </p:txBody>
      </p:sp>
      <p:sp>
        <p:nvSpPr>
          <p:cNvPr id="81943" name="AutoShape 22"/>
          <p:cNvSpPr>
            <a:spLocks noChangeArrowheads="1"/>
          </p:cNvSpPr>
          <p:nvPr/>
        </p:nvSpPr>
        <p:spPr bwMode="auto">
          <a:xfrm>
            <a:off x="2743200" y="4648200"/>
            <a:ext cx="1323975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S’</a:t>
            </a:r>
            <a:r>
              <a:rPr lang="en-US">
                <a:solidFill>
                  <a:srgbClr val="000000"/>
                </a:solidFill>
                <a:latin typeface="Tahoma" charset="0"/>
                <a:sym typeface="Wingdings" charset="2"/>
              </a:rPr>
              <a:t>S ● 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S</a:t>
            </a:r>
            <a:r>
              <a:rPr lang="en-US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S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a</a:t>
            </a:r>
          </a:p>
        </p:txBody>
      </p:sp>
      <p:sp>
        <p:nvSpPr>
          <p:cNvPr id="81944" name="Text Box 23"/>
          <p:cNvSpPr txBox="1">
            <a:spLocks noChangeArrowheads="1"/>
          </p:cNvSpPr>
          <p:nvPr/>
        </p:nvSpPr>
        <p:spPr bwMode="auto">
          <a:xfrm>
            <a:off x="2133600" y="5029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S</a:t>
            </a:r>
          </a:p>
        </p:txBody>
      </p:sp>
      <p:sp>
        <p:nvSpPr>
          <p:cNvPr id="81945" name="Text Box 24"/>
          <p:cNvSpPr txBox="1">
            <a:spLocks noChangeArrowheads="1"/>
          </p:cNvSpPr>
          <p:nvPr/>
        </p:nvSpPr>
        <p:spPr bwMode="auto">
          <a:xfrm>
            <a:off x="685800" y="4038600"/>
            <a:ext cx="531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0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1946" name="Text Box 25"/>
          <p:cNvSpPr txBox="1">
            <a:spLocks noChangeArrowheads="1"/>
          </p:cNvSpPr>
          <p:nvPr/>
        </p:nvSpPr>
        <p:spPr bwMode="auto">
          <a:xfrm>
            <a:off x="3097213" y="4241800"/>
            <a:ext cx="5318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2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cxnSp>
        <p:nvCxnSpPr>
          <p:cNvPr id="81947" name="AutoShape 26"/>
          <p:cNvCxnSpPr>
            <a:cxnSpLocks noChangeShapeType="1"/>
            <a:stCxn id="81942" idx="3"/>
            <a:endCxn id="81943" idx="1"/>
          </p:cNvCxnSpPr>
          <p:nvPr/>
        </p:nvCxnSpPr>
        <p:spPr bwMode="auto">
          <a:xfrm flipV="1">
            <a:off x="1971675" y="5003800"/>
            <a:ext cx="771525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81948" name="AutoShape 27"/>
          <p:cNvSpPr>
            <a:spLocks noChangeArrowheads="1"/>
          </p:cNvSpPr>
          <p:nvPr/>
        </p:nvSpPr>
        <p:spPr bwMode="auto">
          <a:xfrm>
            <a:off x="4495800" y="4800600"/>
            <a:ext cx="1273175" cy="40798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S</a:t>
            </a:r>
            <a:r>
              <a:rPr lang="en-US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S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a●</a:t>
            </a:r>
          </a:p>
        </p:txBody>
      </p:sp>
      <p:sp>
        <p:nvSpPr>
          <p:cNvPr id="81949" name="Text Box 28"/>
          <p:cNvSpPr txBox="1">
            <a:spLocks noChangeArrowheads="1"/>
          </p:cNvSpPr>
          <p:nvPr/>
        </p:nvSpPr>
        <p:spPr bwMode="auto">
          <a:xfrm>
            <a:off x="4191000" y="5029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cxnSp>
        <p:nvCxnSpPr>
          <p:cNvPr id="81950" name="AutoShape 29"/>
          <p:cNvCxnSpPr>
            <a:cxnSpLocks noChangeShapeType="1"/>
            <a:stCxn id="81943" idx="3"/>
            <a:endCxn id="81948" idx="1"/>
          </p:cNvCxnSpPr>
          <p:nvPr/>
        </p:nvCxnSpPr>
        <p:spPr bwMode="auto">
          <a:xfrm>
            <a:off x="4067175" y="5003800"/>
            <a:ext cx="428625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81951" name="AutoShape 30"/>
          <p:cNvSpPr>
            <a:spLocks noChangeArrowheads="1"/>
          </p:cNvSpPr>
          <p:nvPr/>
        </p:nvSpPr>
        <p:spPr bwMode="auto">
          <a:xfrm>
            <a:off x="2819400" y="5715000"/>
            <a:ext cx="1695450" cy="40798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S </a:t>
            </a:r>
            <a:r>
              <a:rPr lang="en-US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000000"/>
                </a:solidFill>
                <a:latin typeface="Tahoma" charset="0"/>
              </a:rPr>
              <a:t> a </a:t>
            </a:r>
            <a:r>
              <a:rPr lang="en-US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endParaRPr lang="en-US">
              <a:latin typeface="Tahoma" charset="0"/>
            </a:endParaRPr>
          </a:p>
        </p:txBody>
      </p:sp>
      <p:cxnSp>
        <p:nvCxnSpPr>
          <p:cNvPr id="81952" name="AutoShape 31"/>
          <p:cNvCxnSpPr>
            <a:cxnSpLocks noChangeShapeType="1"/>
            <a:stCxn id="81942" idx="2"/>
            <a:endCxn id="81951" idx="1"/>
          </p:cNvCxnSpPr>
          <p:nvPr/>
        </p:nvCxnSpPr>
        <p:spPr bwMode="auto">
          <a:xfrm rot="16200000" flipH="1">
            <a:off x="1871663" y="4972050"/>
            <a:ext cx="406400" cy="1489075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81953" name="Text Box 32"/>
          <p:cNvSpPr txBox="1">
            <a:spLocks noChangeArrowheads="1"/>
          </p:cNvSpPr>
          <p:nvPr/>
        </p:nvSpPr>
        <p:spPr bwMode="auto">
          <a:xfrm>
            <a:off x="2084388" y="5816600"/>
            <a:ext cx="546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a</a:t>
            </a:r>
          </a:p>
        </p:txBody>
      </p:sp>
      <p:sp>
        <p:nvSpPr>
          <p:cNvPr id="81954" name="Text Box 33"/>
          <p:cNvSpPr txBox="1">
            <a:spLocks noChangeArrowheads="1"/>
          </p:cNvSpPr>
          <p:nvPr/>
        </p:nvSpPr>
        <p:spPr bwMode="auto">
          <a:xfrm>
            <a:off x="3048000" y="6172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3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1955" name="Line 34"/>
          <p:cNvSpPr>
            <a:spLocks noChangeShapeType="1"/>
          </p:cNvSpPr>
          <p:nvPr/>
        </p:nvSpPr>
        <p:spPr bwMode="auto">
          <a:xfrm flipH="1">
            <a:off x="4038600" y="3733800"/>
            <a:ext cx="381000" cy="609600"/>
          </a:xfrm>
          <a:prstGeom prst="line">
            <a:avLst/>
          </a:prstGeom>
          <a:noFill/>
          <a:ln w="920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6" name="Text Box 35"/>
          <p:cNvSpPr txBox="1">
            <a:spLocks noChangeArrowheads="1"/>
          </p:cNvSpPr>
          <p:nvPr/>
        </p:nvSpPr>
        <p:spPr bwMode="auto">
          <a:xfrm>
            <a:off x="7848600" y="2209800"/>
            <a:ext cx="531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4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1957" name="Text Box 36"/>
          <p:cNvSpPr txBox="1">
            <a:spLocks noChangeArrowheads="1"/>
          </p:cNvSpPr>
          <p:nvPr/>
        </p:nvSpPr>
        <p:spPr bwMode="auto">
          <a:xfrm>
            <a:off x="5791200" y="4953000"/>
            <a:ext cx="531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baseline="-25000">
                <a:solidFill>
                  <a:srgbClr val="000000"/>
                </a:solidFill>
                <a:latin typeface="Tahoma" charset="0"/>
              </a:rPr>
              <a:t>4</a:t>
            </a:r>
            <a:endParaRPr lang="en-US">
              <a:solidFill>
                <a:srgbClr val="000000"/>
              </a:solidFill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C2CD91-99B7-8443-889D-43F0D967C483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LR(0) grammar</a:t>
            </a:r>
          </a:p>
        </p:txBody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/>
            <a:r>
              <a:rPr lang="en-US"/>
              <a:t>A grammar is LR(0) if the following two conditions hold: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n-US"/>
              <a:t>For any configuration set containing the item A</a:t>
            </a:r>
            <a:r>
              <a:rPr lang="en-US">
                <a:sym typeface="Wingdings" charset="2"/>
              </a:rPr>
              <a:t>α●aβ, there is no complete item Bγ● in that set. </a:t>
            </a:r>
          </a:p>
          <a:p>
            <a:pPr marL="1257300" lvl="2" indent="-342900" eaLnBrk="1" hangingPunct="1"/>
            <a:r>
              <a:rPr lang="en-US">
                <a:sym typeface="Wingdings" charset="2"/>
              </a:rPr>
              <a:t>No shift/reduce conflict in any state</a:t>
            </a:r>
          </a:p>
          <a:p>
            <a:pPr marL="1257300" lvl="2" indent="-342900" eaLnBrk="1" hangingPunct="1"/>
            <a:r>
              <a:rPr lang="en-US">
                <a:sym typeface="Wingdings" charset="2"/>
              </a:rPr>
              <a:t>in table, for each state, either shift or reduce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n-US"/>
              <a:t>There is at most one complete item A</a:t>
            </a:r>
            <a:r>
              <a:rPr lang="en-US">
                <a:sym typeface="Wingdings" charset="2"/>
              </a:rPr>
              <a:t>α● in each configuration set.</a:t>
            </a:r>
          </a:p>
          <a:p>
            <a:pPr marL="1257300" lvl="2" indent="-342900" eaLnBrk="1" hangingPunct="1"/>
            <a:r>
              <a:rPr lang="en-US"/>
              <a:t>No reduce/reduce conflict</a:t>
            </a:r>
          </a:p>
          <a:p>
            <a:pPr marL="1257300" lvl="2" indent="-342900" eaLnBrk="1" hangingPunct="1"/>
            <a:r>
              <a:rPr lang="en-US"/>
              <a:t>in table, for each state, use same reduction rule for every input symbol.</a:t>
            </a:r>
          </a:p>
          <a:p>
            <a:pPr marL="457200" indent="-457200" eaLnBrk="1" hangingPunct="1"/>
            <a:r>
              <a:rPr lang="en-US"/>
              <a:t>Very few grammars meet the requirements to be LR(0).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A5D030-9706-F34F-B6C4-2015304553E9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86019" name="AutoShape 2"/>
          <p:cNvSpPr>
            <a:spLocks noChangeArrowheads="1"/>
          </p:cNvSpPr>
          <p:nvPr/>
        </p:nvSpPr>
        <p:spPr bwMode="auto">
          <a:xfrm>
            <a:off x="246063" y="2617788"/>
            <a:ext cx="1712912" cy="170497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E'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E</a:t>
            </a:r>
          </a:p>
          <a:p>
            <a:pPr eaLnBrk="0" hangingPunct="0"/>
            <a:r>
              <a:rPr lang="en-US" sz="1600">
                <a:latin typeface="Tahoma" charset="0"/>
              </a:rPr>
              <a:t>E</a:t>
            </a:r>
            <a:r>
              <a:rPr lang="en-US" sz="1600">
                <a:latin typeface="Tahoma" charset="0"/>
                <a:sym typeface="Wingdings" charset="2"/>
              </a:rPr>
              <a:t></a:t>
            </a:r>
            <a:r>
              <a:rPr lang="en-US" sz="1600">
                <a:latin typeface="Tahoma" charset="0"/>
              </a:rPr>
              <a:t> </a:t>
            </a:r>
            <a:r>
              <a:rPr lang="en-US" sz="1600">
                <a:latin typeface="Tahoma" charset="0"/>
                <a:sym typeface="Symbol" charset="2"/>
              </a:rPr>
              <a:t> </a:t>
            </a:r>
            <a:r>
              <a:rPr lang="en-US" sz="1600">
                <a:latin typeface="Tahoma" charset="0"/>
              </a:rPr>
              <a:t>E + T</a:t>
            </a:r>
          </a:p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E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T</a:t>
            </a:r>
          </a:p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T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(E)</a:t>
            </a:r>
          </a:p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T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id</a:t>
            </a:r>
          </a:p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T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●id[E]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6020" name="AutoShape 3"/>
          <p:cNvSpPr>
            <a:spLocks noChangeArrowheads="1"/>
          </p:cNvSpPr>
          <p:nvPr/>
        </p:nvSpPr>
        <p:spPr bwMode="auto">
          <a:xfrm>
            <a:off x="609600" y="1143000"/>
            <a:ext cx="1695450" cy="6445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E'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E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  <a:p>
            <a:pPr eaLnBrk="0" hangingPunct="0"/>
            <a:r>
              <a:rPr lang="en-US" sz="1600">
                <a:latin typeface="Tahoma" charset="0"/>
              </a:rPr>
              <a:t>E </a:t>
            </a:r>
            <a:r>
              <a:rPr lang="en-US" sz="1600">
                <a:latin typeface="Tahoma" charset="0"/>
                <a:sym typeface="Wingdings" charset="2"/>
              </a:rPr>
              <a:t></a:t>
            </a:r>
            <a:r>
              <a:rPr lang="en-US" sz="1600">
                <a:latin typeface="Tahoma" charset="0"/>
              </a:rPr>
              <a:t> E </a:t>
            </a:r>
            <a:r>
              <a:rPr lang="en-US" sz="1600">
                <a:latin typeface="Tahoma" charset="0"/>
                <a:sym typeface="Symbol" charset="2"/>
              </a:rPr>
              <a:t></a:t>
            </a:r>
            <a:r>
              <a:rPr lang="en-US" sz="1600">
                <a:latin typeface="Tahoma" charset="0"/>
              </a:rPr>
              <a:t> + T</a:t>
            </a:r>
          </a:p>
        </p:txBody>
      </p:sp>
      <p:sp>
        <p:nvSpPr>
          <p:cNvPr id="86021" name="AutoShape 4"/>
          <p:cNvSpPr>
            <a:spLocks noChangeArrowheads="1"/>
          </p:cNvSpPr>
          <p:nvPr/>
        </p:nvSpPr>
        <p:spPr bwMode="auto">
          <a:xfrm>
            <a:off x="2425700" y="5016500"/>
            <a:ext cx="1731963" cy="171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ahoma" charset="0"/>
              </a:rPr>
              <a:t>T </a:t>
            </a:r>
            <a:r>
              <a:rPr lang="en-US" sz="1600">
                <a:latin typeface="Tahoma" charset="0"/>
                <a:sym typeface="Wingdings" charset="2"/>
              </a:rPr>
              <a:t></a:t>
            </a:r>
            <a:r>
              <a:rPr lang="en-US" sz="1600">
                <a:latin typeface="Tahoma" charset="0"/>
              </a:rPr>
              <a:t> (</a:t>
            </a:r>
            <a:r>
              <a:rPr lang="en-US" sz="1600">
                <a:latin typeface="Tahoma" charset="0"/>
                <a:sym typeface="Symbol" charset="2"/>
              </a:rPr>
              <a:t></a:t>
            </a:r>
            <a:r>
              <a:rPr lang="en-US" sz="1600">
                <a:latin typeface="Tahoma" charset="0"/>
              </a:rPr>
              <a:t> E)</a:t>
            </a:r>
          </a:p>
          <a:p>
            <a:pPr eaLnBrk="0" hangingPunct="0"/>
            <a:r>
              <a:rPr lang="en-US" sz="1600">
                <a:latin typeface="Tahoma" charset="0"/>
              </a:rPr>
              <a:t>E </a:t>
            </a:r>
            <a:r>
              <a:rPr lang="en-US" sz="1600">
                <a:latin typeface="Tahoma" charset="0"/>
                <a:sym typeface="Wingdings" charset="2"/>
              </a:rPr>
              <a:t></a:t>
            </a:r>
            <a:r>
              <a:rPr lang="en-US" sz="1600">
                <a:latin typeface="Tahoma" charset="0"/>
              </a:rPr>
              <a:t> </a:t>
            </a:r>
            <a:r>
              <a:rPr lang="en-US" sz="1600">
                <a:latin typeface="Tahoma" charset="0"/>
                <a:sym typeface="Symbol" charset="2"/>
              </a:rPr>
              <a:t></a:t>
            </a:r>
            <a:r>
              <a:rPr lang="en-US" sz="1600">
                <a:latin typeface="Tahoma" charset="0"/>
              </a:rPr>
              <a:t> E + T</a:t>
            </a:r>
          </a:p>
          <a:p>
            <a:pPr eaLnBrk="0" hangingPunct="0"/>
            <a:r>
              <a:rPr lang="en-US" sz="1600">
                <a:latin typeface="Tahoma" charset="0"/>
              </a:rPr>
              <a:t>E </a:t>
            </a:r>
            <a:r>
              <a:rPr lang="en-US" sz="1600">
                <a:latin typeface="Tahoma" charset="0"/>
                <a:sym typeface="Wingdings" charset="2"/>
              </a:rPr>
              <a:t></a:t>
            </a:r>
            <a:r>
              <a:rPr lang="en-US" sz="1600">
                <a:latin typeface="Tahoma" charset="0"/>
              </a:rPr>
              <a:t> </a:t>
            </a:r>
            <a:r>
              <a:rPr lang="en-US" sz="1600">
                <a:latin typeface="Tahoma" charset="0"/>
                <a:sym typeface="Symbol" charset="2"/>
              </a:rPr>
              <a:t></a:t>
            </a:r>
            <a:r>
              <a:rPr lang="en-US" sz="1600">
                <a:latin typeface="Tahoma" charset="0"/>
              </a:rPr>
              <a:t> T</a:t>
            </a:r>
          </a:p>
          <a:p>
            <a:pPr eaLnBrk="0" hangingPunct="0"/>
            <a:r>
              <a:rPr lang="en-US" sz="1600">
                <a:latin typeface="Tahoma" charset="0"/>
              </a:rPr>
              <a:t>T </a:t>
            </a:r>
            <a:r>
              <a:rPr lang="en-US" sz="1600">
                <a:latin typeface="Tahoma" charset="0"/>
                <a:sym typeface="Wingdings" charset="2"/>
              </a:rPr>
              <a:t></a:t>
            </a:r>
            <a:r>
              <a:rPr lang="en-US" sz="1600">
                <a:latin typeface="Tahoma" charset="0"/>
              </a:rPr>
              <a:t> </a:t>
            </a:r>
            <a:r>
              <a:rPr lang="en-US" sz="1600">
                <a:latin typeface="Tahoma" charset="0"/>
                <a:sym typeface="Symbol" charset="2"/>
              </a:rPr>
              <a:t></a:t>
            </a:r>
            <a:r>
              <a:rPr lang="en-US" sz="1600">
                <a:latin typeface="Tahoma" charset="0"/>
              </a:rPr>
              <a:t>(E)</a:t>
            </a:r>
          </a:p>
          <a:p>
            <a:pPr eaLnBrk="0" hangingPunct="0"/>
            <a:r>
              <a:rPr lang="en-US" sz="1600">
                <a:latin typeface="Tahoma" charset="0"/>
              </a:rPr>
              <a:t>T </a:t>
            </a:r>
            <a:r>
              <a:rPr lang="en-US" sz="1600">
                <a:latin typeface="Tahoma" charset="0"/>
                <a:sym typeface="Wingdings" charset="2"/>
              </a:rPr>
              <a:t></a:t>
            </a:r>
            <a:r>
              <a:rPr lang="en-US" sz="1600">
                <a:latin typeface="Tahoma" charset="0"/>
              </a:rPr>
              <a:t> </a:t>
            </a:r>
            <a:r>
              <a:rPr lang="en-US" sz="1600">
                <a:latin typeface="Tahoma" charset="0"/>
                <a:sym typeface="Symbol" charset="2"/>
              </a:rPr>
              <a:t></a:t>
            </a:r>
            <a:r>
              <a:rPr lang="en-US" sz="1600">
                <a:latin typeface="Tahoma" charset="0"/>
              </a:rPr>
              <a:t> id</a:t>
            </a:r>
          </a:p>
          <a:p>
            <a:pPr eaLnBrk="0" hangingPunct="0"/>
            <a:r>
              <a:rPr lang="en-US" sz="1600">
                <a:solidFill>
                  <a:srgbClr val="000000"/>
                </a:solidFill>
              </a:rPr>
              <a:t>T</a:t>
            </a:r>
            <a:r>
              <a:rPr lang="en-US" sz="1600">
                <a:solidFill>
                  <a:srgbClr val="000000"/>
                </a:solidFill>
                <a:sym typeface="Wingdings" charset="2"/>
              </a:rPr>
              <a:t>●id[E]</a:t>
            </a:r>
          </a:p>
        </p:txBody>
      </p:sp>
      <p:sp>
        <p:nvSpPr>
          <p:cNvPr id="86022" name="AutoShape 5"/>
          <p:cNvSpPr>
            <a:spLocks noChangeArrowheads="1"/>
          </p:cNvSpPr>
          <p:nvPr/>
        </p:nvSpPr>
        <p:spPr bwMode="auto">
          <a:xfrm>
            <a:off x="1981200" y="1905000"/>
            <a:ext cx="1327150" cy="6445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T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id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</a:p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T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id ● [E]</a:t>
            </a:r>
            <a:endParaRPr lang="en-US" sz="1600">
              <a:solidFill>
                <a:srgbClr val="000000"/>
              </a:solidFill>
              <a:latin typeface="Tahoma" charset="0"/>
              <a:sym typeface="Symbol" charset="2"/>
            </a:endParaRPr>
          </a:p>
        </p:txBody>
      </p:sp>
      <p:sp>
        <p:nvSpPr>
          <p:cNvPr id="86023" name="AutoShape 6"/>
          <p:cNvSpPr>
            <a:spLocks noChangeArrowheads="1"/>
          </p:cNvSpPr>
          <p:nvPr/>
        </p:nvSpPr>
        <p:spPr bwMode="auto">
          <a:xfrm>
            <a:off x="5397500" y="366713"/>
            <a:ext cx="1695450" cy="118745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E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E +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T</a:t>
            </a:r>
          </a:p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T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(E)</a:t>
            </a:r>
          </a:p>
          <a:p>
            <a:pPr eaLnBrk="0" hangingPunct="0"/>
            <a:r>
              <a:rPr lang="en-US" sz="1600">
                <a:latin typeface="Tahoma" charset="0"/>
              </a:rPr>
              <a:t>T </a:t>
            </a:r>
            <a:r>
              <a:rPr lang="en-US" sz="1600">
                <a:latin typeface="Tahoma" charset="0"/>
                <a:sym typeface="Wingdings" charset="2"/>
              </a:rPr>
              <a:t></a:t>
            </a:r>
            <a:r>
              <a:rPr lang="en-US" sz="1600">
                <a:latin typeface="Tahoma" charset="0"/>
              </a:rPr>
              <a:t> </a:t>
            </a:r>
            <a:r>
              <a:rPr lang="en-US" sz="1600">
                <a:latin typeface="Tahoma" charset="0"/>
                <a:sym typeface="Symbol" charset="2"/>
              </a:rPr>
              <a:t></a:t>
            </a:r>
            <a:r>
              <a:rPr lang="en-US" sz="1600">
                <a:latin typeface="Tahoma" charset="0"/>
              </a:rPr>
              <a:t> id</a:t>
            </a:r>
          </a:p>
          <a:p>
            <a:pPr eaLnBrk="0" hangingPunct="0"/>
            <a:r>
              <a:rPr lang="en-US" sz="1600">
                <a:solidFill>
                  <a:srgbClr val="000000"/>
                </a:solidFill>
              </a:rPr>
              <a:t>T</a:t>
            </a:r>
            <a:r>
              <a:rPr lang="en-US" sz="1600">
                <a:solidFill>
                  <a:srgbClr val="000000"/>
                </a:solidFill>
                <a:sym typeface="Wingdings" charset="2"/>
              </a:rPr>
              <a:t>●id[E]</a:t>
            </a:r>
            <a:endParaRPr lang="en-US" sz="1600">
              <a:latin typeface="Tahoma" charset="0"/>
            </a:endParaRPr>
          </a:p>
        </p:txBody>
      </p:sp>
      <p:sp>
        <p:nvSpPr>
          <p:cNvPr id="86024" name="AutoShape 7"/>
          <p:cNvSpPr>
            <a:spLocks noChangeArrowheads="1"/>
          </p:cNvSpPr>
          <p:nvPr/>
        </p:nvSpPr>
        <p:spPr bwMode="auto">
          <a:xfrm>
            <a:off x="7091363" y="2341563"/>
            <a:ext cx="1643062" cy="37465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E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E + T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</a:p>
        </p:txBody>
      </p:sp>
      <p:sp>
        <p:nvSpPr>
          <p:cNvPr id="86025" name="AutoShape 8"/>
          <p:cNvSpPr>
            <a:spLocks noChangeArrowheads="1"/>
          </p:cNvSpPr>
          <p:nvPr/>
        </p:nvSpPr>
        <p:spPr bwMode="auto">
          <a:xfrm>
            <a:off x="7472363" y="3609975"/>
            <a:ext cx="1358900" cy="37465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T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(E)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</a:p>
        </p:txBody>
      </p:sp>
      <p:sp>
        <p:nvSpPr>
          <p:cNvPr id="86026" name="Text Box 9"/>
          <p:cNvSpPr txBox="1">
            <a:spLocks noChangeArrowheads="1"/>
          </p:cNvSpPr>
          <p:nvPr/>
        </p:nvSpPr>
        <p:spPr bwMode="auto">
          <a:xfrm>
            <a:off x="1676400" y="23622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id</a:t>
            </a:r>
          </a:p>
        </p:txBody>
      </p:sp>
      <p:cxnSp>
        <p:nvCxnSpPr>
          <p:cNvPr id="86027" name="AutoShape 10"/>
          <p:cNvCxnSpPr>
            <a:cxnSpLocks noChangeShapeType="1"/>
            <a:stCxn id="86019" idx="3"/>
            <a:endCxn id="86021" idx="1"/>
          </p:cNvCxnSpPr>
          <p:nvPr/>
        </p:nvCxnSpPr>
        <p:spPr bwMode="auto">
          <a:xfrm>
            <a:off x="1958975" y="3470275"/>
            <a:ext cx="466725" cy="2406650"/>
          </a:xfrm>
          <a:prstGeom prst="curvedConnector3">
            <a:avLst>
              <a:gd name="adj1" fmla="val 49662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86028" name="AutoShape 11"/>
          <p:cNvCxnSpPr>
            <a:cxnSpLocks noChangeShapeType="1"/>
            <a:stCxn id="86019" idx="0"/>
            <a:endCxn id="86020" idx="1"/>
          </p:cNvCxnSpPr>
          <p:nvPr/>
        </p:nvCxnSpPr>
        <p:spPr bwMode="auto">
          <a:xfrm rot="5400000" flipH="1">
            <a:off x="280194" y="1794669"/>
            <a:ext cx="1152525" cy="493713"/>
          </a:xfrm>
          <a:prstGeom prst="curvedConnector4">
            <a:avLst>
              <a:gd name="adj1" fmla="val 35949"/>
              <a:gd name="adj2" fmla="val 146301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86029" name="AutoShape 12"/>
          <p:cNvCxnSpPr>
            <a:cxnSpLocks noChangeShapeType="1"/>
            <a:stCxn id="86021" idx="3"/>
            <a:endCxn id="86045" idx="1"/>
          </p:cNvCxnSpPr>
          <p:nvPr/>
        </p:nvCxnSpPr>
        <p:spPr bwMode="auto">
          <a:xfrm>
            <a:off x="4157663" y="5876925"/>
            <a:ext cx="1862137" cy="236538"/>
          </a:xfrm>
          <a:prstGeom prst="curvedConnector3">
            <a:avLst>
              <a:gd name="adj1" fmla="val 49958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86030" name="Text Box 13"/>
          <p:cNvSpPr txBox="1">
            <a:spLocks noChangeArrowheads="1"/>
          </p:cNvSpPr>
          <p:nvPr/>
        </p:nvSpPr>
        <p:spPr bwMode="auto">
          <a:xfrm>
            <a:off x="1905000" y="4495800"/>
            <a:ext cx="530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(</a:t>
            </a:r>
          </a:p>
        </p:txBody>
      </p:sp>
      <p:sp>
        <p:nvSpPr>
          <p:cNvPr id="86031" name="Text Box 14"/>
          <p:cNvSpPr txBox="1">
            <a:spLocks noChangeArrowheads="1"/>
          </p:cNvSpPr>
          <p:nvPr/>
        </p:nvSpPr>
        <p:spPr bwMode="auto">
          <a:xfrm>
            <a:off x="152400" y="1752600"/>
            <a:ext cx="546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E</a:t>
            </a:r>
          </a:p>
        </p:txBody>
      </p:sp>
      <p:sp>
        <p:nvSpPr>
          <p:cNvPr id="86032" name="Text Box 15"/>
          <p:cNvSpPr txBox="1">
            <a:spLocks noChangeArrowheads="1"/>
          </p:cNvSpPr>
          <p:nvPr/>
        </p:nvSpPr>
        <p:spPr bwMode="auto">
          <a:xfrm>
            <a:off x="7315200" y="1397000"/>
            <a:ext cx="530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T</a:t>
            </a:r>
          </a:p>
        </p:txBody>
      </p:sp>
      <p:sp>
        <p:nvSpPr>
          <p:cNvPr id="86033" name="Text Box 16"/>
          <p:cNvSpPr txBox="1">
            <a:spLocks noChangeArrowheads="1"/>
          </p:cNvSpPr>
          <p:nvPr/>
        </p:nvSpPr>
        <p:spPr bwMode="auto">
          <a:xfrm>
            <a:off x="4800600" y="5638800"/>
            <a:ext cx="531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E</a:t>
            </a:r>
          </a:p>
        </p:txBody>
      </p:sp>
      <p:sp>
        <p:nvSpPr>
          <p:cNvPr id="86034" name="Text Box 17"/>
          <p:cNvSpPr txBox="1">
            <a:spLocks noChangeArrowheads="1"/>
          </p:cNvSpPr>
          <p:nvPr/>
        </p:nvSpPr>
        <p:spPr bwMode="auto">
          <a:xfrm>
            <a:off x="3733800" y="1524000"/>
            <a:ext cx="531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id</a:t>
            </a:r>
          </a:p>
        </p:txBody>
      </p:sp>
      <p:sp>
        <p:nvSpPr>
          <p:cNvPr id="86035" name="Text Box 18"/>
          <p:cNvSpPr txBox="1">
            <a:spLocks noChangeArrowheads="1"/>
          </p:cNvSpPr>
          <p:nvPr/>
        </p:nvSpPr>
        <p:spPr bwMode="auto">
          <a:xfrm>
            <a:off x="652463" y="4779963"/>
            <a:ext cx="3095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T</a:t>
            </a:r>
          </a:p>
        </p:txBody>
      </p:sp>
      <p:sp>
        <p:nvSpPr>
          <p:cNvPr id="86036" name="Text Box 19"/>
          <p:cNvSpPr txBox="1">
            <a:spLocks noChangeArrowheads="1"/>
          </p:cNvSpPr>
          <p:nvPr/>
        </p:nvSpPr>
        <p:spPr bwMode="auto">
          <a:xfrm>
            <a:off x="304800" y="2209800"/>
            <a:ext cx="531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sz="1600" baseline="-25000">
                <a:solidFill>
                  <a:srgbClr val="000000"/>
                </a:solidFill>
                <a:latin typeface="Tahoma" charset="0"/>
              </a:rPr>
              <a:t>0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6037" name="Text Box 20"/>
          <p:cNvSpPr txBox="1">
            <a:spLocks noChangeArrowheads="1"/>
          </p:cNvSpPr>
          <p:nvPr/>
        </p:nvSpPr>
        <p:spPr bwMode="auto">
          <a:xfrm>
            <a:off x="152400" y="10668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sz="1600" baseline="-25000">
                <a:solidFill>
                  <a:srgbClr val="000000"/>
                </a:solidFill>
                <a:latin typeface="Tahoma" charset="0"/>
              </a:rPr>
              <a:t>1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6038" name="Text Box 21"/>
          <p:cNvSpPr txBox="1">
            <a:spLocks noChangeArrowheads="1"/>
          </p:cNvSpPr>
          <p:nvPr/>
        </p:nvSpPr>
        <p:spPr bwMode="auto">
          <a:xfrm>
            <a:off x="1828800" y="6248400"/>
            <a:ext cx="531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sz="1600" baseline="-25000">
                <a:solidFill>
                  <a:srgbClr val="000000"/>
                </a:solidFill>
                <a:latin typeface="Tahoma" charset="0"/>
              </a:rPr>
              <a:t>3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6039" name="Text Box 22"/>
          <p:cNvSpPr txBox="1">
            <a:spLocks noChangeArrowheads="1"/>
          </p:cNvSpPr>
          <p:nvPr/>
        </p:nvSpPr>
        <p:spPr bwMode="auto">
          <a:xfrm>
            <a:off x="3224213" y="2178050"/>
            <a:ext cx="5318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sz="1600" baseline="-25000">
                <a:solidFill>
                  <a:srgbClr val="000000"/>
                </a:solidFill>
                <a:latin typeface="Tahoma" charset="0"/>
              </a:rPr>
              <a:t>4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6040" name="Text Box 23"/>
          <p:cNvSpPr txBox="1">
            <a:spLocks noChangeArrowheads="1"/>
          </p:cNvSpPr>
          <p:nvPr/>
        </p:nvSpPr>
        <p:spPr bwMode="auto">
          <a:xfrm>
            <a:off x="0" y="5176838"/>
            <a:ext cx="579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sz="1600" baseline="-25000">
                <a:solidFill>
                  <a:srgbClr val="000000"/>
                </a:solidFill>
                <a:latin typeface="Tahoma" charset="0"/>
              </a:rPr>
              <a:t>2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6041" name="Text Box 24"/>
          <p:cNvSpPr txBox="1">
            <a:spLocks noChangeArrowheads="1"/>
          </p:cNvSpPr>
          <p:nvPr/>
        </p:nvSpPr>
        <p:spPr bwMode="auto">
          <a:xfrm>
            <a:off x="5029200" y="381000"/>
            <a:ext cx="530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sz="1600" baseline="-25000">
                <a:solidFill>
                  <a:srgbClr val="000000"/>
                </a:solidFill>
                <a:latin typeface="Tahoma" charset="0"/>
              </a:rPr>
              <a:t>5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6042" name="Text Box 25"/>
          <p:cNvSpPr txBox="1">
            <a:spLocks noChangeArrowheads="1"/>
          </p:cNvSpPr>
          <p:nvPr/>
        </p:nvSpPr>
        <p:spPr bwMode="auto">
          <a:xfrm>
            <a:off x="7315200" y="3192463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sz="1600" baseline="-25000">
                <a:solidFill>
                  <a:srgbClr val="000000"/>
                </a:solidFill>
                <a:latin typeface="Tahoma" charset="0"/>
              </a:rPr>
              <a:t>7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cxnSp>
        <p:nvCxnSpPr>
          <p:cNvPr id="86043" name="AutoShape 26"/>
          <p:cNvCxnSpPr>
            <a:cxnSpLocks noChangeShapeType="1"/>
            <a:stCxn id="86020" idx="3"/>
            <a:endCxn id="86023" idx="1"/>
          </p:cNvCxnSpPr>
          <p:nvPr/>
        </p:nvCxnSpPr>
        <p:spPr bwMode="auto">
          <a:xfrm flipV="1">
            <a:off x="2305050" y="960438"/>
            <a:ext cx="3092450" cy="5048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86044" name="AutoShape 27"/>
          <p:cNvCxnSpPr>
            <a:cxnSpLocks noChangeShapeType="1"/>
            <a:stCxn id="86019" idx="3"/>
            <a:endCxn id="86022" idx="1"/>
          </p:cNvCxnSpPr>
          <p:nvPr/>
        </p:nvCxnSpPr>
        <p:spPr bwMode="auto">
          <a:xfrm flipV="1">
            <a:off x="1958975" y="2227263"/>
            <a:ext cx="22225" cy="12430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86045" name="AutoShape 28"/>
          <p:cNvSpPr>
            <a:spLocks noChangeArrowheads="1"/>
          </p:cNvSpPr>
          <p:nvPr/>
        </p:nvSpPr>
        <p:spPr bwMode="auto">
          <a:xfrm>
            <a:off x="6019800" y="5791200"/>
            <a:ext cx="1627188" cy="6445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T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(E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)</a:t>
            </a:r>
          </a:p>
          <a:p>
            <a:pPr eaLnBrk="0" hangingPunct="0"/>
            <a:r>
              <a:rPr lang="en-US" sz="1600">
                <a:latin typeface="Tahoma" charset="0"/>
              </a:rPr>
              <a:t>E </a:t>
            </a:r>
            <a:r>
              <a:rPr lang="en-US" sz="1600">
                <a:latin typeface="Tahoma" charset="0"/>
                <a:sym typeface="Wingdings" charset="2"/>
              </a:rPr>
              <a:t></a:t>
            </a:r>
            <a:r>
              <a:rPr lang="en-US" sz="1600">
                <a:latin typeface="Tahoma" charset="0"/>
              </a:rPr>
              <a:t> E </a:t>
            </a:r>
            <a:r>
              <a:rPr lang="en-US" sz="1600">
                <a:latin typeface="Tahoma" charset="0"/>
                <a:sym typeface="Symbol" charset="2"/>
              </a:rPr>
              <a:t></a:t>
            </a:r>
            <a:r>
              <a:rPr lang="en-US" sz="1600">
                <a:latin typeface="Tahoma" charset="0"/>
              </a:rPr>
              <a:t> + T</a:t>
            </a:r>
          </a:p>
        </p:txBody>
      </p:sp>
      <p:sp>
        <p:nvSpPr>
          <p:cNvPr id="86046" name="AutoShape 29"/>
          <p:cNvSpPr>
            <a:spLocks noChangeArrowheads="1"/>
          </p:cNvSpPr>
          <p:nvPr/>
        </p:nvSpPr>
        <p:spPr bwMode="auto">
          <a:xfrm>
            <a:off x="412750" y="5332413"/>
            <a:ext cx="1150938" cy="37465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E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T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</a:p>
        </p:txBody>
      </p:sp>
      <p:cxnSp>
        <p:nvCxnSpPr>
          <p:cNvPr id="86047" name="AutoShape 30"/>
          <p:cNvCxnSpPr>
            <a:cxnSpLocks noChangeShapeType="1"/>
            <a:stCxn id="86019" idx="2"/>
            <a:endCxn id="86046" idx="0"/>
          </p:cNvCxnSpPr>
          <p:nvPr/>
        </p:nvCxnSpPr>
        <p:spPr bwMode="auto">
          <a:xfrm flipH="1">
            <a:off x="989013" y="4322763"/>
            <a:ext cx="114300" cy="10096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86048" name="Text Box 31"/>
          <p:cNvSpPr txBox="1">
            <a:spLocks noChangeArrowheads="1"/>
          </p:cNvSpPr>
          <p:nvPr/>
        </p:nvSpPr>
        <p:spPr bwMode="auto">
          <a:xfrm>
            <a:off x="6553200" y="1828800"/>
            <a:ext cx="531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(</a:t>
            </a:r>
          </a:p>
        </p:txBody>
      </p:sp>
      <p:sp>
        <p:nvSpPr>
          <p:cNvPr id="86049" name="Text Box 32"/>
          <p:cNvSpPr txBox="1">
            <a:spLocks noChangeArrowheads="1"/>
          </p:cNvSpPr>
          <p:nvPr/>
        </p:nvSpPr>
        <p:spPr bwMode="auto">
          <a:xfrm>
            <a:off x="7696200" y="6172200"/>
            <a:ext cx="530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sz="1600" baseline="-25000">
                <a:solidFill>
                  <a:srgbClr val="000000"/>
                </a:solidFill>
                <a:latin typeface="Tahoma" charset="0"/>
              </a:rPr>
              <a:t>6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6050" name="Text Box 33"/>
          <p:cNvSpPr txBox="1">
            <a:spLocks noChangeArrowheads="1"/>
          </p:cNvSpPr>
          <p:nvPr/>
        </p:nvSpPr>
        <p:spPr bwMode="auto">
          <a:xfrm>
            <a:off x="8305800" y="18288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sz="1600" baseline="-25000">
                <a:solidFill>
                  <a:srgbClr val="000000"/>
                </a:solidFill>
                <a:latin typeface="Tahoma" charset="0"/>
              </a:rPr>
              <a:t>8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cxnSp>
        <p:nvCxnSpPr>
          <p:cNvPr id="86051" name="AutoShape 34"/>
          <p:cNvCxnSpPr>
            <a:cxnSpLocks noChangeShapeType="1"/>
            <a:stCxn id="86021" idx="2"/>
            <a:endCxn id="86021" idx="3"/>
          </p:cNvCxnSpPr>
          <p:nvPr/>
        </p:nvCxnSpPr>
        <p:spPr bwMode="auto">
          <a:xfrm rot="5400000" flipH="1" flipV="1">
            <a:off x="3295650" y="5873750"/>
            <a:ext cx="858838" cy="865188"/>
          </a:xfrm>
          <a:prstGeom prst="curvedConnector4">
            <a:avLst>
              <a:gd name="adj1" fmla="val -26431"/>
              <a:gd name="adj2" fmla="val 126241"/>
            </a:avLst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86052" name="Text Box 35"/>
          <p:cNvSpPr txBox="1">
            <a:spLocks noChangeArrowheads="1"/>
          </p:cNvSpPr>
          <p:nvPr/>
        </p:nvSpPr>
        <p:spPr bwMode="auto">
          <a:xfrm>
            <a:off x="4572000" y="6324600"/>
            <a:ext cx="3000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(</a:t>
            </a:r>
          </a:p>
        </p:txBody>
      </p:sp>
      <p:cxnSp>
        <p:nvCxnSpPr>
          <p:cNvPr id="86053" name="AutoShape 36"/>
          <p:cNvCxnSpPr>
            <a:cxnSpLocks noChangeShapeType="1"/>
            <a:stCxn id="86023" idx="1"/>
            <a:endCxn id="86022" idx="0"/>
          </p:cNvCxnSpPr>
          <p:nvPr/>
        </p:nvCxnSpPr>
        <p:spPr bwMode="auto">
          <a:xfrm flipH="1">
            <a:off x="2644775" y="960438"/>
            <a:ext cx="2752725" cy="9445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86054" name="Text Box 37"/>
          <p:cNvSpPr txBox="1">
            <a:spLocks noChangeArrowheads="1"/>
          </p:cNvSpPr>
          <p:nvPr/>
        </p:nvSpPr>
        <p:spPr bwMode="auto">
          <a:xfrm>
            <a:off x="2057400" y="56388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T</a:t>
            </a:r>
          </a:p>
        </p:txBody>
      </p:sp>
      <p:sp>
        <p:nvSpPr>
          <p:cNvPr id="86055" name="Text Box 38"/>
          <p:cNvSpPr txBox="1">
            <a:spLocks noChangeArrowheads="1"/>
          </p:cNvSpPr>
          <p:nvPr/>
        </p:nvSpPr>
        <p:spPr bwMode="auto">
          <a:xfrm>
            <a:off x="5486400" y="2057400"/>
            <a:ext cx="530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+</a:t>
            </a:r>
          </a:p>
        </p:txBody>
      </p:sp>
      <p:cxnSp>
        <p:nvCxnSpPr>
          <p:cNvPr id="86056" name="AutoShape 39"/>
          <p:cNvCxnSpPr>
            <a:cxnSpLocks noChangeShapeType="1"/>
            <a:stCxn id="86023" idx="2"/>
            <a:endCxn id="86045" idx="0"/>
          </p:cNvCxnSpPr>
          <p:nvPr/>
        </p:nvCxnSpPr>
        <p:spPr bwMode="auto">
          <a:xfrm>
            <a:off x="6245225" y="1554163"/>
            <a:ext cx="588963" cy="42370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86057" name="Text Box 40"/>
          <p:cNvSpPr txBox="1">
            <a:spLocks noChangeArrowheads="1"/>
          </p:cNvSpPr>
          <p:nvPr/>
        </p:nvSpPr>
        <p:spPr bwMode="auto">
          <a:xfrm>
            <a:off x="3733800" y="838200"/>
            <a:ext cx="531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+</a:t>
            </a:r>
          </a:p>
        </p:txBody>
      </p:sp>
      <p:sp>
        <p:nvSpPr>
          <p:cNvPr id="86058" name="Text Box 41"/>
          <p:cNvSpPr txBox="1">
            <a:spLocks noChangeArrowheads="1"/>
          </p:cNvSpPr>
          <p:nvPr/>
        </p:nvSpPr>
        <p:spPr bwMode="auto">
          <a:xfrm>
            <a:off x="6858000" y="5257800"/>
            <a:ext cx="528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+</a:t>
            </a:r>
          </a:p>
        </p:txBody>
      </p:sp>
      <p:sp>
        <p:nvSpPr>
          <p:cNvPr id="86059" name="Text Box 42"/>
          <p:cNvSpPr txBox="1">
            <a:spLocks noChangeArrowheads="1"/>
          </p:cNvSpPr>
          <p:nvPr/>
        </p:nvSpPr>
        <p:spPr bwMode="auto">
          <a:xfrm>
            <a:off x="8001000" y="4637088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)</a:t>
            </a:r>
          </a:p>
        </p:txBody>
      </p:sp>
      <p:cxnSp>
        <p:nvCxnSpPr>
          <p:cNvPr id="86060" name="AutoShape 43"/>
          <p:cNvCxnSpPr>
            <a:cxnSpLocks noChangeShapeType="1"/>
            <a:stCxn id="86021" idx="1"/>
            <a:endCxn id="86046" idx="3"/>
          </p:cNvCxnSpPr>
          <p:nvPr/>
        </p:nvCxnSpPr>
        <p:spPr bwMode="auto">
          <a:xfrm rot="10800000">
            <a:off x="1563688" y="5519738"/>
            <a:ext cx="862012" cy="357187"/>
          </a:xfrm>
          <a:prstGeom prst="curvedConnector3">
            <a:avLst>
              <a:gd name="adj1" fmla="val 5009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6061" name="AutoShape 44"/>
          <p:cNvCxnSpPr>
            <a:cxnSpLocks noChangeShapeType="1"/>
            <a:stCxn id="86023" idx="3"/>
            <a:endCxn id="86024" idx="0"/>
          </p:cNvCxnSpPr>
          <p:nvPr/>
        </p:nvCxnSpPr>
        <p:spPr bwMode="auto">
          <a:xfrm>
            <a:off x="7092950" y="960438"/>
            <a:ext cx="820738" cy="13811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6062" name="AutoShape 45"/>
          <p:cNvCxnSpPr>
            <a:cxnSpLocks noChangeShapeType="1"/>
            <a:stCxn id="86045" idx="3"/>
            <a:endCxn id="86025" idx="2"/>
          </p:cNvCxnSpPr>
          <p:nvPr/>
        </p:nvCxnSpPr>
        <p:spPr bwMode="auto">
          <a:xfrm flipV="1">
            <a:off x="7646988" y="3984625"/>
            <a:ext cx="504825" cy="21288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graphicFrame>
        <p:nvGraphicFramePr>
          <p:cNvPr id="379950" name="Group 46"/>
          <p:cNvGraphicFramePr>
            <a:graphicFrameLocks noGrp="1"/>
          </p:cNvGraphicFramePr>
          <p:nvPr/>
        </p:nvGraphicFramePr>
        <p:xfrm>
          <a:off x="152400" y="0"/>
          <a:ext cx="2895600" cy="871538"/>
        </p:xfrm>
        <a:graphic>
          <a:graphicData uri="http://schemas.openxmlformats.org/drawingml/2006/table">
            <a:tbl>
              <a:tblPr/>
              <a:tblGrid>
                <a:gridCol w="2895600"/>
              </a:tblGrid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S’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E </a:t>
                      </a:r>
                      <a:b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</a:b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E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E+T | 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T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id | (E) | id[E]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86069" name="AutoShape 52"/>
          <p:cNvSpPr>
            <a:spLocks noChangeArrowheads="1"/>
          </p:cNvSpPr>
          <p:nvPr/>
        </p:nvSpPr>
        <p:spPr bwMode="auto">
          <a:xfrm>
            <a:off x="3200400" y="2741613"/>
            <a:ext cx="1371600" cy="168275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T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id[●E]</a:t>
            </a:r>
          </a:p>
          <a:p>
            <a:r>
              <a:rPr lang="en-US" sz="1600"/>
              <a:t>E </a:t>
            </a:r>
            <a:r>
              <a:rPr lang="en-US" sz="1600">
                <a:sym typeface="Wingdings" charset="2"/>
              </a:rPr>
              <a:t></a:t>
            </a:r>
            <a:r>
              <a:rPr lang="en-US" sz="1600"/>
              <a:t> </a:t>
            </a:r>
            <a:r>
              <a:rPr lang="en-US" sz="1600">
                <a:sym typeface="Symbol" charset="2"/>
              </a:rPr>
              <a:t> </a:t>
            </a:r>
            <a:r>
              <a:rPr lang="en-US" sz="1600"/>
              <a:t>E +T </a:t>
            </a:r>
          </a:p>
          <a:p>
            <a:r>
              <a:rPr lang="en-US" sz="1600">
                <a:solidFill>
                  <a:srgbClr val="000000"/>
                </a:solidFill>
              </a:rPr>
              <a:t>E </a:t>
            </a:r>
            <a:r>
              <a:rPr lang="en-US" sz="1600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</a:rPr>
              <a:t> </a:t>
            </a:r>
            <a:r>
              <a:rPr lang="en-US" sz="1600">
                <a:solidFill>
                  <a:srgbClr val="000000"/>
                </a:solidFill>
                <a:sym typeface="Symbol" charset="2"/>
              </a:rPr>
              <a:t></a:t>
            </a:r>
            <a:r>
              <a:rPr lang="en-US" sz="1600">
                <a:solidFill>
                  <a:srgbClr val="000000"/>
                </a:solidFill>
              </a:rPr>
              <a:t> T</a:t>
            </a:r>
          </a:p>
          <a:p>
            <a:r>
              <a:rPr lang="en-US" sz="1600">
                <a:solidFill>
                  <a:srgbClr val="000000"/>
                </a:solidFill>
              </a:rPr>
              <a:t>T </a:t>
            </a:r>
            <a:r>
              <a:rPr lang="en-US" sz="1600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</a:rPr>
              <a:t> </a:t>
            </a:r>
            <a:r>
              <a:rPr lang="en-US" sz="1600">
                <a:solidFill>
                  <a:srgbClr val="000000"/>
                </a:solidFill>
                <a:sym typeface="Symbol" charset="2"/>
              </a:rPr>
              <a:t></a:t>
            </a:r>
            <a:r>
              <a:rPr lang="en-US" sz="1600">
                <a:solidFill>
                  <a:srgbClr val="000000"/>
                </a:solidFill>
              </a:rPr>
              <a:t>(E)</a:t>
            </a:r>
          </a:p>
          <a:p>
            <a:r>
              <a:rPr lang="en-US" sz="1600">
                <a:solidFill>
                  <a:srgbClr val="000000"/>
                </a:solidFill>
              </a:rPr>
              <a:t>T </a:t>
            </a:r>
            <a:r>
              <a:rPr lang="en-US" sz="1600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</a:rPr>
              <a:t> </a:t>
            </a:r>
            <a:r>
              <a:rPr lang="en-US" sz="1600">
                <a:solidFill>
                  <a:srgbClr val="000000"/>
                </a:solidFill>
                <a:sym typeface="Symbol" charset="2"/>
              </a:rPr>
              <a:t></a:t>
            </a:r>
            <a:r>
              <a:rPr lang="en-US" sz="1600">
                <a:solidFill>
                  <a:srgbClr val="000000"/>
                </a:solidFill>
              </a:rPr>
              <a:t> id</a:t>
            </a:r>
          </a:p>
          <a:p>
            <a:r>
              <a:rPr lang="en-US" sz="1600">
                <a:solidFill>
                  <a:srgbClr val="000000"/>
                </a:solidFill>
              </a:rPr>
              <a:t>T</a:t>
            </a:r>
            <a:r>
              <a:rPr lang="en-US" sz="1600">
                <a:solidFill>
                  <a:srgbClr val="000000"/>
                </a:solidFill>
                <a:sym typeface="Wingdings" charset="2"/>
              </a:rPr>
              <a:t>●id[E]</a:t>
            </a:r>
            <a:endParaRPr lang="en-US" sz="1600">
              <a:solidFill>
                <a:srgbClr val="000000"/>
              </a:solidFill>
              <a:latin typeface="Tahoma" charset="0"/>
              <a:sym typeface="Symbol" charset="2"/>
            </a:endParaRPr>
          </a:p>
        </p:txBody>
      </p:sp>
      <p:sp>
        <p:nvSpPr>
          <p:cNvPr id="86070" name="AutoShape 53"/>
          <p:cNvSpPr>
            <a:spLocks noChangeArrowheads="1"/>
          </p:cNvSpPr>
          <p:nvPr/>
        </p:nvSpPr>
        <p:spPr bwMode="auto">
          <a:xfrm>
            <a:off x="4800600" y="2744788"/>
            <a:ext cx="1543050" cy="6445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T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id[E●]</a:t>
            </a:r>
          </a:p>
          <a:p>
            <a:r>
              <a:rPr lang="en-US" sz="1600"/>
              <a:t>E </a:t>
            </a:r>
            <a:r>
              <a:rPr lang="en-US" sz="1600">
                <a:sym typeface="Wingdings" charset="2"/>
              </a:rPr>
              <a:t></a:t>
            </a:r>
            <a:r>
              <a:rPr lang="en-US" sz="1600"/>
              <a:t> E ●+ T</a:t>
            </a:r>
            <a:endParaRPr lang="en-US" sz="1600">
              <a:solidFill>
                <a:srgbClr val="000000"/>
              </a:solidFill>
              <a:latin typeface="Tahoma" charset="0"/>
              <a:sym typeface="Symbol" charset="2"/>
            </a:endParaRPr>
          </a:p>
        </p:txBody>
      </p:sp>
      <p:sp>
        <p:nvSpPr>
          <p:cNvPr id="86071" name="AutoShape 54"/>
          <p:cNvSpPr>
            <a:spLocks noChangeArrowheads="1"/>
          </p:cNvSpPr>
          <p:nvPr/>
        </p:nvSpPr>
        <p:spPr bwMode="auto">
          <a:xfrm>
            <a:off x="4891088" y="4129088"/>
            <a:ext cx="1514475" cy="37465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T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id[E] ● </a:t>
            </a:r>
            <a:endParaRPr lang="en-US" sz="1600">
              <a:solidFill>
                <a:srgbClr val="000000"/>
              </a:solidFill>
              <a:latin typeface="Tahoma" charset="0"/>
              <a:sym typeface="Symbol" charset="2"/>
            </a:endParaRPr>
          </a:p>
        </p:txBody>
      </p:sp>
      <p:cxnSp>
        <p:nvCxnSpPr>
          <p:cNvPr id="86072" name="AutoShape 55"/>
          <p:cNvCxnSpPr>
            <a:cxnSpLocks noChangeShapeType="1"/>
            <a:stCxn id="86070" idx="0"/>
            <a:endCxn id="86023" idx="2"/>
          </p:cNvCxnSpPr>
          <p:nvPr/>
        </p:nvCxnSpPr>
        <p:spPr bwMode="auto">
          <a:xfrm rot="-5400000">
            <a:off x="5313362" y="1812926"/>
            <a:ext cx="1190625" cy="6731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86073" name="AutoShape 56"/>
          <p:cNvCxnSpPr>
            <a:cxnSpLocks noChangeShapeType="1"/>
            <a:stCxn id="86070" idx="2"/>
            <a:endCxn id="86071" idx="0"/>
          </p:cNvCxnSpPr>
          <p:nvPr/>
        </p:nvCxnSpPr>
        <p:spPr bwMode="auto">
          <a:xfrm rot="16200000" flipH="1">
            <a:off x="5240337" y="3721101"/>
            <a:ext cx="739775" cy="762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86074" name="AutoShape 57"/>
          <p:cNvCxnSpPr>
            <a:cxnSpLocks noChangeShapeType="1"/>
            <a:stCxn id="86069" idx="3"/>
            <a:endCxn id="86070" idx="1"/>
          </p:cNvCxnSpPr>
          <p:nvPr/>
        </p:nvCxnSpPr>
        <p:spPr bwMode="auto">
          <a:xfrm flipV="1">
            <a:off x="4572000" y="3067050"/>
            <a:ext cx="228600" cy="51593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86075" name="AutoShape 58"/>
          <p:cNvCxnSpPr>
            <a:cxnSpLocks noChangeShapeType="1"/>
            <a:stCxn id="86022" idx="2"/>
            <a:endCxn id="86069" idx="1"/>
          </p:cNvCxnSpPr>
          <p:nvPr/>
        </p:nvCxnSpPr>
        <p:spPr bwMode="auto">
          <a:xfrm rot="16200000" flipH="1">
            <a:off x="2405856" y="2788444"/>
            <a:ext cx="1033463" cy="555625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86076" name="Text Box 59"/>
          <p:cNvSpPr txBox="1">
            <a:spLocks noChangeArrowheads="1"/>
          </p:cNvSpPr>
          <p:nvPr/>
        </p:nvSpPr>
        <p:spPr bwMode="auto">
          <a:xfrm>
            <a:off x="5715000" y="3657600"/>
            <a:ext cx="530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]</a:t>
            </a:r>
          </a:p>
        </p:txBody>
      </p:sp>
      <p:sp>
        <p:nvSpPr>
          <p:cNvPr id="86077" name="Text Box 60"/>
          <p:cNvSpPr txBox="1">
            <a:spLocks noChangeArrowheads="1"/>
          </p:cNvSpPr>
          <p:nvPr/>
        </p:nvSpPr>
        <p:spPr bwMode="auto">
          <a:xfrm>
            <a:off x="4495800" y="3429000"/>
            <a:ext cx="531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E</a:t>
            </a:r>
          </a:p>
        </p:txBody>
      </p:sp>
      <p:sp>
        <p:nvSpPr>
          <p:cNvPr id="86078" name="Text Box 61"/>
          <p:cNvSpPr txBox="1">
            <a:spLocks noChangeArrowheads="1"/>
          </p:cNvSpPr>
          <p:nvPr/>
        </p:nvSpPr>
        <p:spPr bwMode="auto">
          <a:xfrm>
            <a:off x="2819400" y="3048000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[</a:t>
            </a:r>
          </a:p>
        </p:txBody>
      </p:sp>
      <p:cxnSp>
        <p:nvCxnSpPr>
          <p:cNvPr id="86079" name="AutoShape 62"/>
          <p:cNvCxnSpPr>
            <a:cxnSpLocks noChangeShapeType="1"/>
            <a:stCxn id="86023" idx="3"/>
            <a:endCxn id="86021" idx="3"/>
          </p:cNvCxnSpPr>
          <p:nvPr/>
        </p:nvCxnSpPr>
        <p:spPr bwMode="auto">
          <a:xfrm flipH="1">
            <a:off x="4157663" y="960438"/>
            <a:ext cx="2935287" cy="4916487"/>
          </a:xfrm>
          <a:prstGeom prst="curvedConnector3">
            <a:avLst>
              <a:gd name="adj1" fmla="val -7787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86080" name="AutoShape 63"/>
          <p:cNvCxnSpPr>
            <a:cxnSpLocks noChangeShapeType="1"/>
            <a:stCxn id="86021" idx="0"/>
            <a:endCxn id="86022" idx="2"/>
          </p:cNvCxnSpPr>
          <p:nvPr/>
        </p:nvCxnSpPr>
        <p:spPr bwMode="auto">
          <a:xfrm rot="5400000" flipH="1">
            <a:off x="1735137" y="3459163"/>
            <a:ext cx="2466975" cy="6477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86081" name="Text Box 64"/>
          <p:cNvSpPr txBox="1">
            <a:spLocks noChangeArrowheads="1"/>
          </p:cNvSpPr>
          <p:nvPr/>
        </p:nvSpPr>
        <p:spPr bwMode="auto">
          <a:xfrm>
            <a:off x="2438400" y="40386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id</a:t>
            </a:r>
          </a:p>
        </p:txBody>
      </p:sp>
      <p:sp>
        <p:nvSpPr>
          <p:cNvPr id="86082" name="Text Box 65"/>
          <p:cNvSpPr txBox="1">
            <a:spLocks noChangeArrowheads="1"/>
          </p:cNvSpPr>
          <p:nvPr/>
        </p:nvSpPr>
        <p:spPr bwMode="auto">
          <a:xfrm>
            <a:off x="5257800" y="45720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sz="1600" baseline="-25000">
                <a:solidFill>
                  <a:srgbClr val="000000"/>
                </a:solidFill>
                <a:latin typeface="Tahoma" charset="0"/>
              </a:rPr>
              <a:t>11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6083" name="Text Box 66"/>
          <p:cNvSpPr txBox="1">
            <a:spLocks noChangeArrowheads="1"/>
          </p:cNvSpPr>
          <p:nvPr/>
        </p:nvSpPr>
        <p:spPr bwMode="auto">
          <a:xfrm>
            <a:off x="5029200" y="24384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sz="1600" baseline="-25000">
                <a:solidFill>
                  <a:srgbClr val="000000"/>
                </a:solidFill>
                <a:latin typeface="Tahoma" charset="0"/>
              </a:rPr>
              <a:t>10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6084" name="Text Box 67"/>
          <p:cNvSpPr txBox="1">
            <a:spLocks noChangeArrowheads="1"/>
          </p:cNvSpPr>
          <p:nvPr/>
        </p:nvSpPr>
        <p:spPr bwMode="auto">
          <a:xfrm>
            <a:off x="3810000" y="23622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sz="1600" baseline="-25000">
                <a:solidFill>
                  <a:srgbClr val="000000"/>
                </a:solidFill>
                <a:latin typeface="Tahoma" charset="0"/>
              </a:rPr>
              <a:t>9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6085" name="Text Box 68"/>
          <p:cNvSpPr txBox="1">
            <a:spLocks noChangeArrowheads="1"/>
          </p:cNvSpPr>
          <p:nvPr/>
        </p:nvSpPr>
        <p:spPr bwMode="auto">
          <a:xfrm>
            <a:off x="7543800" y="0"/>
            <a:ext cx="1600200" cy="6413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Incomplete diagram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B2F71E-19C5-B94C-A294-BB5B24181E1E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380930" name="AutoShape 2"/>
          <p:cNvSpPr>
            <a:spLocks noChangeArrowheads="1"/>
          </p:cNvSpPr>
          <p:nvPr/>
        </p:nvSpPr>
        <p:spPr bwMode="auto">
          <a:xfrm>
            <a:off x="246063" y="2617788"/>
            <a:ext cx="1712912" cy="221615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E'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E</a:t>
            </a:r>
          </a:p>
          <a:p>
            <a:pPr eaLnBrk="0" hangingPunct="0"/>
            <a:r>
              <a:rPr lang="en-US" sz="1600">
                <a:latin typeface="Tahoma" charset="0"/>
              </a:rPr>
              <a:t>E</a:t>
            </a:r>
            <a:r>
              <a:rPr lang="en-US" sz="1600">
                <a:latin typeface="Tahoma" charset="0"/>
                <a:sym typeface="Wingdings" charset="2"/>
              </a:rPr>
              <a:t></a:t>
            </a:r>
            <a:r>
              <a:rPr lang="en-US" sz="1600">
                <a:latin typeface="Tahoma" charset="0"/>
              </a:rPr>
              <a:t> </a:t>
            </a:r>
            <a:r>
              <a:rPr lang="en-US" sz="1600">
                <a:latin typeface="Tahoma" charset="0"/>
                <a:sym typeface="Symbol" charset="2"/>
              </a:rPr>
              <a:t> </a:t>
            </a:r>
            <a:r>
              <a:rPr lang="en-US" sz="1600">
                <a:latin typeface="Tahoma" charset="0"/>
              </a:rPr>
              <a:t>E + T</a:t>
            </a:r>
          </a:p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E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T</a:t>
            </a:r>
          </a:p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E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 ● V=E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T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(E)</a:t>
            </a:r>
          </a:p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T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id</a:t>
            </a:r>
          </a:p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T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●id[E]</a:t>
            </a:r>
          </a:p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V ● id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8068" name="AutoShape 3"/>
          <p:cNvSpPr>
            <a:spLocks noChangeArrowheads="1"/>
          </p:cNvSpPr>
          <p:nvPr/>
        </p:nvSpPr>
        <p:spPr bwMode="auto">
          <a:xfrm>
            <a:off x="3657600" y="1600200"/>
            <a:ext cx="1695450" cy="6445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E'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E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  <a:p>
            <a:pPr eaLnBrk="0" hangingPunct="0"/>
            <a:r>
              <a:rPr lang="en-US" sz="1600">
                <a:latin typeface="Tahoma" charset="0"/>
              </a:rPr>
              <a:t>E </a:t>
            </a:r>
            <a:r>
              <a:rPr lang="en-US" sz="1600">
                <a:latin typeface="Tahoma" charset="0"/>
                <a:sym typeface="Wingdings" charset="2"/>
              </a:rPr>
              <a:t></a:t>
            </a:r>
            <a:r>
              <a:rPr lang="en-US" sz="1600">
                <a:latin typeface="Tahoma" charset="0"/>
              </a:rPr>
              <a:t> E </a:t>
            </a:r>
            <a:r>
              <a:rPr lang="en-US" sz="1600">
                <a:latin typeface="Tahoma" charset="0"/>
                <a:sym typeface="Symbol" charset="2"/>
              </a:rPr>
              <a:t></a:t>
            </a:r>
            <a:r>
              <a:rPr lang="en-US" sz="1600">
                <a:latin typeface="Tahoma" charset="0"/>
              </a:rPr>
              <a:t> + T</a:t>
            </a:r>
          </a:p>
        </p:txBody>
      </p:sp>
      <p:sp>
        <p:nvSpPr>
          <p:cNvPr id="380932" name="AutoShape 4"/>
          <p:cNvSpPr>
            <a:spLocks noChangeArrowheads="1"/>
          </p:cNvSpPr>
          <p:nvPr/>
        </p:nvSpPr>
        <p:spPr bwMode="auto">
          <a:xfrm>
            <a:off x="2667000" y="3276600"/>
            <a:ext cx="1349375" cy="9144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T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</a:t>
            </a:r>
            <a:r>
              <a:rPr lang="en-US" sz="1600">
                <a:solidFill>
                  <a:srgbClr val="000000"/>
                </a:solidFill>
                <a:latin typeface="Tahoma" charset="0"/>
              </a:rPr>
              <a:t> id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</a:p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T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id ● [E]</a:t>
            </a:r>
          </a:p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  <a:sym typeface="Wingdings" charset="2"/>
              </a:rPr>
              <a:t>Vid ● </a:t>
            </a:r>
            <a:endParaRPr lang="en-US" sz="1600">
              <a:solidFill>
                <a:srgbClr val="000000"/>
              </a:solidFill>
              <a:latin typeface="Tahoma" charset="0"/>
              <a:sym typeface="Symbol" charset="2"/>
            </a:endParaRPr>
          </a:p>
        </p:txBody>
      </p:sp>
      <p:sp>
        <p:nvSpPr>
          <p:cNvPr id="88070" name="Text Box 5"/>
          <p:cNvSpPr txBox="1">
            <a:spLocks noChangeArrowheads="1"/>
          </p:cNvSpPr>
          <p:nvPr/>
        </p:nvSpPr>
        <p:spPr bwMode="auto">
          <a:xfrm>
            <a:off x="1981200" y="33528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id</a:t>
            </a:r>
          </a:p>
        </p:txBody>
      </p:sp>
      <p:cxnSp>
        <p:nvCxnSpPr>
          <p:cNvPr id="88071" name="AutoShape 6"/>
          <p:cNvCxnSpPr>
            <a:cxnSpLocks noChangeShapeType="1"/>
            <a:stCxn id="380930" idx="0"/>
            <a:endCxn id="88068" idx="1"/>
          </p:cNvCxnSpPr>
          <p:nvPr/>
        </p:nvCxnSpPr>
        <p:spPr bwMode="auto">
          <a:xfrm rot="-5400000">
            <a:off x="2032794" y="992982"/>
            <a:ext cx="695325" cy="2554287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88072" name="Text Box 7"/>
          <p:cNvSpPr txBox="1">
            <a:spLocks noChangeArrowheads="1"/>
          </p:cNvSpPr>
          <p:nvPr/>
        </p:nvSpPr>
        <p:spPr bwMode="auto">
          <a:xfrm>
            <a:off x="914400" y="1828800"/>
            <a:ext cx="546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E</a:t>
            </a:r>
          </a:p>
        </p:txBody>
      </p:sp>
      <p:sp>
        <p:nvSpPr>
          <p:cNvPr id="88073" name="Text Box 8"/>
          <p:cNvSpPr txBox="1">
            <a:spLocks noChangeArrowheads="1"/>
          </p:cNvSpPr>
          <p:nvPr/>
        </p:nvSpPr>
        <p:spPr bwMode="auto">
          <a:xfrm>
            <a:off x="652463" y="4779963"/>
            <a:ext cx="3095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T</a:t>
            </a:r>
          </a:p>
        </p:txBody>
      </p:sp>
      <p:sp>
        <p:nvSpPr>
          <p:cNvPr id="88074" name="Text Box 9"/>
          <p:cNvSpPr txBox="1">
            <a:spLocks noChangeArrowheads="1"/>
          </p:cNvSpPr>
          <p:nvPr/>
        </p:nvSpPr>
        <p:spPr bwMode="auto">
          <a:xfrm>
            <a:off x="304800" y="2209800"/>
            <a:ext cx="531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sz="1600" baseline="-25000">
                <a:solidFill>
                  <a:srgbClr val="000000"/>
                </a:solidFill>
                <a:latin typeface="Tahoma" charset="0"/>
              </a:rPr>
              <a:t>0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8075" name="Text Box 10"/>
          <p:cNvSpPr txBox="1">
            <a:spLocks noChangeArrowheads="1"/>
          </p:cNvSpPr>
          <p:nvPr/>
        </p:nvSpPr>
        <p:spPr bwMode="auto">
          <a:xfrm>
            <a:off x="3200400" y="13716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sz="1600" baseline="-25000">
                <a:solidFill>
                  <a:srgbClr val="000000"/>
                </a:solidFill>
                <a:latin typeface="Tahoma" charset="0"/>
              </a:rPr>
              <a:t>1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8076" name="Text Box 11"/>
          <p:cNvSpPr txBox="1">
            <a:spLocks noChangeArrowheads="1"/>
          </p:cNvSpPr>
          <p:nvPr/>
        </p:nvSpPr>
        <p:spPr bwMode="auto">
          <a:xfrm>
            <a:off x="2819400" y="2895600"/>
            <a:ext cx="531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sz="1600" baseline="-25000">
                <a:solidFill>
                  <a:srgbClr val="000000"/>
                </a:solidFill>
                <a:latin typeface="Tahoma" charset="0"/>
              </a:rPr>
              <a:t>4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8077" name="Text Box 12"/>
          <p:cNvSpPr txBox="1">
            <a:spLocks noChangeArrowheads="1"/>
          </p:cNvSpPr>
          <p:nvPr/>
        </p:nvSpPr>
        <p:spPr bwMode="auto">
          <a:xfrm>
            <a:off x="304800" y="5334000"/>
            <a:ext cx="579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I</a:t>
            </a:r>
            <a:r>
              <a:rPr lang="en-US" sz="1600" baseline="-25000">
                <a:solidFill>
                  <a:srgbClr val="000000"/>
                </a:solidFill>
                <a:latin typeface="Tahoma" charset="0"/>
              </a:rPr>
              <a:t>2</a:t>
            </a:r>
            <a:endParaRPr lang="en-US" sz="1600">
              <a:solidFill>
                <a:srgbClr val="000000"/>
              </a:solidFill>
              <a:latin typeface="Tahoma" charset="0"/>
            </a:endParaRPr>
          </a:p>
        </p:txBody>
      </p:sp>
      <p:cxnSp>
        <p:nvCxnSpPr>
          <p:cNvPr id="88078" name="AutoShape 13"/>
          <p:cNvCxnSpPr>
            <a:cxnSpLocks noChangeShapeType="1"/>
            <a:stCxn id="380930" idx="3"/>
            <a:endCxn id="380932" idx="1"/>
          </p:cNvCxnSpPr>
          <p:nvPr/>
        </p:nvCxnSpPr>
        <p:spPr bwMode="auto">
          <a:xfrm>
            <a:off x="1958975" y="3725863"/>
            <a:ext cx="708025" cy="79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88079" name="AutoShape 14"/>
          <p:cNvSpPr>
            <a:spLocks noChangeArrowheads="1"/>
          </p:cNvSpPr>
          <p:nvPr/>
        </p:nvSpPr>
        <p:spPr bwMode="auto">
          <a:xfrm>
            <a:off x="609600" y="5562600"/>
            <a:ext cx="1150938" cy="37465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ahoma" charset="0"/>
              </a:rPr>
              <a:t>E –&gt; T </a:t>
            </a:r>
            <a:r>
              <a:rPr lang="en-US" sz="1600">
                <a:solidFill>
                  <a:srgbClr val="000000"/>
                </a:solidFill>
                <a:latin typeface="Tahoma" charset="0"/>
                <a:sym typeface="Symbol" charset="2"/>
              </a:rPr>
              <a:t></a:t>
            </a:r>
          </a:p>
        </p:txBody>
      </p:sp>
      <p:cxnSp>
        <p:nvCxnSpPr>
          <p:cNvPr id="88080" name="AutoShape 15"/>
          <p:cNvCxnSpPr>
            <a:cxnSpLocks noChangeShapeType="1"/>
            <a:stCxn id="380930" idx="2"/>
            <a:endCxn id="88079" idx="0"/>
          </p:cNvCxnSpPr>
          <p:nvPr/>
        </p:nvCxnSpPr>
        <p:spPr bwMode="auto">
          <a:xfrm>
            <a:off x="1103313" y="4833938"/>
            <a:ext cx="82550" cy="7286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graphicFrame>
        <p:nvGraphicFramePr>
          <p:cNvPr id="380944" name="Group 16"/>
          <p:cNvGraphicFramePr>
            <a:graphicFrameLocks noGrp="1"/>
          </p:cNvGraphicFramePr>
          <p:nvPr/>
        </p:nvGraphicFramePr>
        <p:xfrm>
          <a:off x="457200" y="228600"/>
          <a:ext cx="2895600" cy="1163638"/>
        </p:xfrm>
        <a:graphic>
          <a:graphicData uri="http://schemas.openxmlformats.org/drawingml/2006/table">
            <a:tbl>
              <a:tblPr/>
              <a:tblGrid>
                <a:gridCol w="2895600"/>
              </a:tblGrid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S’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E </a:t>
                      </a:r>
                      <a:b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</a:b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E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E+T | T | V=E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T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id | (E) | id[E]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V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 id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sym typeface="Symbol" charset="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80950" name="Text Box 22"/>
          <p:cNvSpPr txBox="1">
            <a:spLocks noChangeArrowheads="1"/>
          </p:cNvSpPr>
          <p:nvPr/>
        </p:nvSpPr>
        <p:spPr bwMode="auto">
          <a:xfrm>
            <a:off x="4800600" y="2895600"/>
            <a:ext cx="3581400" cy="30130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Shift/reduce conflict: </a:t>
            </a:r>
          </a:p>
          <a:p>
            <a:r>
              <a:rPr lang="en-US" sz="2400">
                <a:solidFill>
                  <a:srgbClr val="000000"/>
                </a:solidFill>
              </a:rPr>
              <a:t>T</a:t>
            </a:r>
            <a:r>
              <a:rPr lang="en-US" sz="2400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 sz="2400">
                <a:solidFill>
                  <a:srgbClr val="000000"/>
                </a:solidFill>
              </a:rPr>
              <a:t> id </a:t>
            </a:r>
            <a:r>
              <a:rPr lang="en-US" sz="2400">
                <a:solidFill>
                  <a:srgbClr val="000000"/>
                </a:solidFill>
                <a:sym typeface="Symbol" charset="2"/>
              </a:rPr>
              <a:t></a:t>
            </a:r>
          </a:p>
          <a:p>
            <a:r>
              <a:rPr lang="en-US" sz="2400">
                <a:solidFill>
                  <a:srgbClr val="000000"/>
                </a:solidFill>
                <a:sym typeface="Symbol" charset="2"/>
              </a:rPr>
              <a:t>T</a:t>
            </a:r>
            <a:r>
              <a:rPr lang="en-US" sz="2400">
                <a:solidFill>
                  <a:srgbClr val="000000"/>
                </a:solidFill>
                <a:sym typeface="Wingdings" charset="2"/>
              </a:rPr>
              <a:t> id ● [E]</a:t>
            </a:r>
          </a:p>
          <a:p>
            <a:endParaRPr lang="en-US" sz="2400">
              <a:solidFill>
                <a:srgbClr val="000000"/>
              </a:solidFill>
              <a:sym typeface="Wingdings" charset="2"/>
            </a:endParaRPr>
          </a:p>
          <a:p>
            <a:r>
              <a:rPr lang="en-US" sz="2400">
                <a:solidFill>
                  <a:srgbClr val="000000"/>
                </a:solidFill>
                <a:sym typeface="Wingdings" charset="2"/>
              </a:rPr>
              <a:t>Reduce/reduce conflict: </a:t>
            </a:r>
          </a:p>
          <a:p>
            <a:r>
              <a:rPr lang="en-US" sz="2400">
                <a:solidFill>
                  <a:srgbClr val="000000"/>
                </a:solidFill>
              </a:rPr>
              <a:t>T</a:t>
            </a:r>
            <a:r>
              <a:rPr lang="en-US" sz="2400">
                <a:solidFill>
                  <a:srgbClr val="000000"/>
                </a:solidFill>
                <a:sym typeface="Wingdings" charset="2"/>
              </a:rPr>
              <a:t></a:t>
            </a:r>
            <a:r>
              <a:rPr lang="en-US" sz="2400">
                <a:solidFill>
                  <a:srgbClr val="000000"/>
                </a:solidFill>
              </a:rPr>
              <a:t> id </a:t>
            </a:r>
            <a:r>
              <a:rPr lang="en-US" sz="2400">
                <a:solidFill>
                  <a:srgbClr val="000000"/>
                </a:solidFill>
                <a:sym typeface="Symbol" charset="2"/>
              </a:rPr>
              <a:t></a:t>
            </a:r>
            <a:endParaRPr lang="en-US" sz="2400">
              <a:solidFill>
                <a:srgbClr val="000000"/>
              </a:solidFill>
              <a:sym typeface="Wingdings" charset="2"/>
            </a:endParaRPr>
          </a:p>
          <a:p>
            <a:r>
              <a:rPr lang="en-US" sz="2400">
                <a:solidFill>
                  <a:srgbClr val="000000"/>
                </a:solidFill>
                <a:sym typeface="Wingdings" charset="2"/>
              </a:rPr>
              <a:t>V id ●</a:t>
            </a:r>
          </a:p>
          <a:p>
            <a:endParaRPr lang="en-US" sz="2400">
              <a:solidFill>
                <a:srgbClr val="000000"/>
              </a:solidFill>
              <a:sym typeface="Wingdings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09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0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809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09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8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50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DBCC47-3008-7A45-9A5F-C1010787CAC1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90115" name="Rectangle 10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SLR Parse table (incomplete)</a:t>
            </a:r>
          </a:p>
        </p:txBody>
      </p:sp>
      <p:graphicFrame>
        <p:nvGraphicFramePr>
          <p:cNvPr id="502467" name="Group 707"/>
          <p:cNvGraphicFramePr>
            <a:graphicFrameLocks noGrp="1"/>
          </p:cNvGraphicFramePr>
          <p:nvPr>
            <p:ph sz="half" idx="1"/>
          </p:nvPr>
        </p:nvGraphicFramePr>
        <p:xfrm>
          <a:off x="457200" y="1066800"/>
          <a:ext cx="6629400" cy="5218113"/>
        </p:xfrm>
        <a:graphic>
          <a:graphicData uri="http://schemas.openxmlformats.org/drawingml/2006/table">
            <a:tbl>
              <a:tblPr/>
              <a:tblGrid>
                <a:gridCol w="600075"/>
                <a:gridCol w="944563"/>
                <a:gridCol w="644525"/>
                <a:gridCol w="563562"/>
                <a:gridCol w="874713"/>
                <a:gridCol w="688975"/>
                <a:gridCol w="687387"/>
                <a:gridCol w="500063"/>
                <a:gridCol w="685800"/>
                <a:gridCol w="439737"/>
              </a:tblGrid>
              <a:tr h="3175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State on TOS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Action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Goto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223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id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$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[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]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S4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accept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S4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S9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5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S4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6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7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8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9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0277" name="Text Box 687"/>
          <p:cNvSpPr txBox="1">
            <a:spLocks noChangeArrowheads="1"/>
          </p:cNvSpPr>
          <p:nvPr/>
        </p:nvSpPr>
        <p:spPr bwMode="auto">
          <a:xfrm>
            <a:off x="1143000" y="6324600"/>
            <a:ext cx="9144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502464" name="Group 704"/>
          <p:cNvGraphicFramePr>
            <a:graphicFrameLocks noGrp="1"/>
          </p:cNvGraphicFramePr>
          <p:nvPr>
            <p:ph sz="half" idx="2"/>
          </p:nvPr>
        </p:nvGraphicFramePr>
        <p:xfrm>
          <a:off x="7543800" y="1219200"/>
          <a:ext cx="1371600" cy="2667000"/>
        </p:xfrm>
        <a:graphic>
          <a:graphicData uri="http://schemas.openxmlformats.org/drawingml/2006/table">
            <a:tbl>
              <a:tblPr/>
              <a:tblGrid>
                <a:gridCol w="1371600"/>
              </a:tblGrid>
              <a:tr h="2667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(0) S’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E </a:t>
                      </a:r>
                      <a:b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</a:b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(1)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E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E+T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(2) E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T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(3) E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V=E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(4) T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id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(5) T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(E)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(6) T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 id[E]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Symbol" charset="2"/>
                        </a:rPr>
                        <a:t>(7) V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id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sym typeface="Symbol" charset="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A55BF5-7BFF-B642-BDAA-6FCF516F950A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91139" name="Rectangle 2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LR(0) key points</a:t>
            </a:r>
          </a:p>
        </p:txBody>
      </p:sp>
      <p:sp>
        <p:nvSpPr>
          <p:cNvPr id="91140" name="Rectangle 3"/>
          <p:cNvSpPr>
            <a:spLocks noChangeArrowheads="1"/>
          </p:cNvSpPr>
          <p:nvPr/>
        </p:nvSpPr>
        <p:spPr bwMode="auto">
          <a:xfrm>
            <a:off x="304800" y="9906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Start with augmented grammar.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Generate </a:t>
            </a:r>
            <a:r>
              <a:rPr lang="en-US" sz="2000" i="1">
                <a:solidFill>
                  <a:srgbClr val="800000"/>
                </a:solidFill>
              </a:rPr>
              <a:t>items</a:t>
            </a:r>
            <a:r>
              <a:rPr lang="en-US" sz="2000">
                <a:solidFill>
                  <a:srgbClr val="800000"/>
                </a:solidFill>
              </a:rPr>
              <a:t>  from productions.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Insert the Dot into all positions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Generate item sets (or configurating sets) from items; they are our parser states.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Generate state </a:t>
            </a:r>
            <a:r>
              <a:rPr lang="en-US" sz="2000" i="1">
                <a:solidFill>
                  <a:srgbClr val="800000"/>
                </a:solidFill>
              </a:rPr>
              <a:t>transitions</a:t>
            </a:r>
            <a:r>
              <a:rPr lang="en-US" sz="2000">
                <a:solidFill>
                  <a:srgbClr val="800000"/>
                </a:solidFill>
              </a:rPr>
              <a:t> from function successor (state, symbol).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Build Action and Goto tables from states and transitions.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Tables implement shift-reduce parser.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View [states and transitions] as a finite automaton.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>
              <a:solidFill>
                <a:srgbClr val="800000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An Item represents how far a parser is in recognizing part of one rule’s RHS.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An Item set combines various paths the parser might have taken so far, to diverge as more input is parsed.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LR(0) grammars are easiest LR to understand, but too simple to use in real life parsing.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D39F19-677A-2A44-AA6F-B6D65D6AD217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93187" name="Rectangle 2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Simple LR(1) parsing:   SLR </a:t>
            </a:r>
          </a:p>
        </p:txBody>
      </p:sp>
      <p:sp>
        <p:nvSpPr>
          <p:cNvPr id="93188" name="Rectangle 3"/>
          <p:cNvSpPr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LR(0)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One LR(0) state mustn’t have both shift and reduce items, or two reduce items. 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So any complete item (dot at end) must be in its own state; parser will always reduce when in this state.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SLR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Peek ahead at input to see if reduction is appropriate.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Before reducing by rule A 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 XYZ, see if the next token is in Follow(A).  Reduce </a:t>
            </a:r>
            <a:r>
              <a:rPr lang="en-US" sz="2000" i="1">
                <a:ea typeface="ＭＳ Ｐゴシック" charset="-128"/>
                <a:cs typeface="ＭＳ Ｐゴシック" charset="-128"/>
                <a:sym typeface="Wingdings" charset="2"/>
              </a:rPr>
              <a:t>only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 in that case.  Otherwise, shift.</a:t>
            </a: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70D8EF-D267-CF41-8380-9B4A5AF46531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2531" name="Rectangle 3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Sentential form</a:t>
            </a:r>
          </a:p>
        </p:txBody>
      </p:sp>
      <p:sp>
        <p:nvSpPr>
          <p:cNvPr id="22532" name="Rectangle 3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Sentential Form</a:t>
            </a:r>
          </a:p>
          <a:p>
            <a:pPr lvl="1" eaLnBrk="1" hangingPunct="1"/>
            <a:r>
              <a:rPr lang="en-US"/>
              <a:t>Any string that can be derived from non-terminals.</a:t>
            </a:r>
          </a:p>
          <a:p>
            <a:pPr lvl="1" eaLnBrk="1" hangingPunct="1"/>
            <a:r>
              <a:rPr lang="en-US"/>
              <a:t>Can consist of terminals and non terminals. </a:t>
            </a:r>
          </a:p>
          <a:p>
            <a:pPr lvl="1" eaLnBrk="1" hangingPunct="1"/>
            <a:r>
              <a:rPr lang="en-US"/>
              <a:t>Example:  E</a:t>
            </a:r>
            <a:r>
              <a:rPr lang="en-US">
                <a:sym typeface="Wingdings" charset="2"/>
              </a:rPr>
              <a:t> </a:t>
            </a:r>
            <a:r>
              <a:rPr lang="en-US">
                <a:latin typeface="Tahoma" charset="0"/>
                <a:sym typeface="Symbol" charset="2"/>
              </a:rPr>
              <a:t></a:t>
            </a:r>
            <a:r>
              <a:rPr lang="en-US">
                <a:sym typeface="Symbol" charset="2"/>
              </a:rPr>
              <a:t> E+T E + id  T+id  id + id</a:t>
            </a:r>
          </a:p>
          <a:p>
            <a:pPr lvl="1" eaLnBrk="1" hangingPunct="1"/>
            <a:r>
              <a:rPr lang="en-US">
                <a:sym typeface="Symbol" charset="2"/>
              </a:rPr>
              <a:t>Sentential forms: E+id, T+id, ...</a:t>
            </a:r>
          </a:p>
          <a:p>
            <a:pPr lvl="1" eaLnBrk="1" hangingPunct="1"/>
            <a:r>
              <a:rPr lang="en-US">
                <a:sym typeface="Symbol" charset="2"/>
              </a:rPr>
              <a:t>Right sentential form: obtained by right most derivation</a:t>
            </a:r>
          </a:p>
          <a:p>
            <a:pPr eaLnBrk="1" hangingPunct="1"/>
            <a:r>
              <a:rPr lang="en-US"/>
              <a:t>Sentence</a:t>
            </a:r>
          </a:p>
          <a:p>
            <a:pPr lvl="1" eaLnBrk="1" hangingPunct="1"/>
            <a:r>
              <a:rPr lang="en-US"/>
              <a:t>Sentential form with no non-terminals;</a:t>
            </a:r>
          </a:p>
          <a:p>
            <a:pPr lvl="1" eaLnBrk="1" hangingPunct="1"/>
            <a:r>
              <a:rPr lang="en-US">
                <a:latin typeface="Courier New" charset="0"/>
                <a:ea typeface="Courier New" charset="0"/>
                <a:cs typeface="Courier New" charset="0"/>
              </a:rPr>
              <a:t>id+id</a:t>
            </a:r>
            <a:r>
              <a:rPr lang="en-US"/>
              <a:t> is a sentence.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78D93A-812A-474F-A586-B4700BCFBC29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95235" name="Rectangle 2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Construction for SLR tables</a:t>
            </a:r>
          </a:p>
        </p:txBody>
      </p:sp>
      <p:sp>
        <p:nvSpPr>
          <p:cNvPr id="95236" name="Rectangle 3"/>
          <p:cNvSpPr>
            <a:spLocks noChangeArrowheads="1"/>
          </p:cNvSpPr>
          <p:nvPr/>
        </p:nvSpPr>
        <p:spPr bwMode="auto">
          <a:xfrm>
            <a:off x="228600" y="914400"/>
            <a:ext cx="8610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457200" indent="-457200">
              <a:lnSpc>
                <a:spcPct val="90000"/>
              </a:lnSpc>
              <a:spcBef>
                <a:spcPct val="15000"/>
              </a:spcBef>
            </a:pPr>
            <a:r>
              <a:rPr lang="en-US" sz="2000">
                <a:solidFill>
                  <a:srgbClr val="800000"/>
                </a:solidFill>
              </a:rPr>
              <a:t>1. Construct F = {I</a:t>
            </a:r>
            <a:r>
              <a:rPr lang="en-US" sz="1400">
                <a:solidFill>
                  <a:srgbClr val="800000"/>
                </a:solidFill>
              </a:rPr>
              <a:t>0</a:t>
            </a:r>
            <a:r>
              <a:rPr lang="en-US" sz="2000">
                <a:solidFill>
                  <a:srgbClr val="800000"/>
                </a:solidFill>
              </a:rPr>
              <a:t> , I</a:t>
            </a:r>
            <a:r>
              <a:rPr lang="en-US" sz="1600">
                <a:solidFill>
                  <a:srgbClr val="800000"/>
                </a:solidFill>
              </a:rPr>
              <a:t>1 </a:t>
            </a:r>
            <a:r>
              <a:rPr lang="en-US" sz="2000">
                <a:solidFill>
                  <a:srgbClr val="800000"/>
                </a:solidFill>
              </a:rPr>
              <a:t>, ... I</a:t>
            </a:r>
            <a:r>
              <a:rPr lang="en-US" sz="1600">
                <a:solidFill>
                  <a:srgbClr val="800000"/>
                </a:solidFill>
              </a:rPr>
              <a:t>n</a:t>
            </a:r>
            <a:r>
              <a:rPr lang="en-US" sz="2000">
                <a:solidFill>
                  <a:srgbClr val="800000"/>
                </a:solidFill>
              </a:rPr>
              <a:t> }, the LR(0) item sets.</a:t>
            </a:r>
          </a:p>
          <a:p>
            <a:pPr marL="457200" indent="-457200">
              <a:lnSpc>
                <a:spcPct val="90000"/>
              </a:lnSpc>
              <a:spcBef>
                <a:spcPct val="15000"/>
              </a:spcBef>
            </a:pPr>
            <a:r>
              <a:rPr lang="en-US" sz="2000">
                <a:solidFill>
                  <a:srgbClr val="800000"/>
                </a:solidFill>
              </a:rPr>
              <a:t>2. State i is Ii. The parsing actions for the state are: </a:t>
            </a:r>
          </a:p>
          <a:p>
            <a:pPr marL="838200" lvl="1" indent="-381000">
              <a:lnSpc>
                <a:spcPct val="90000"/>
              </a:lnSpc>
              <a:spcBef>
                <a:spcPct val="15000"/>
              </a:spcBef>
              <a:buFontTx/>
              <a:buAutoNum type="alphaLcParenR"/>
            </a:pPr>
            <a:r>
              <a:rPr lang="en-US" sz="2000">
                <a:ea typeface="ＭＳ Ｐゴシック" charset="-128"/>
                <a:cs typeface="ＭＳ Ｐゴシック" charset="-128"/>
              </a:rPr>
              <a:t>If </a:t>
            </a:r>
            <a:r>
              <a:rPr lang="en-US" sz="2000">
                <a:latin typeface="Courier New" charset="0"/>
                <a:ea typeface="ＭＳ Ｐゴシック" charset="-128"/>
                <a:cs typeface="ＭＳ Ｐゴシック" charset="-128"/>
              </a:rPr>
              <a:t>A</a:t>
            </a:r>
            <a:r>
              <a:rPr lang="en-US" sz="2000">
                <a:latin typeface="Courier New" charset="0"/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2000">
                <a:latin typeface="Courier New" charset="0"/>
                <a:ea typeface="ＭＳ Ｐゴシック" charset="-128"/>
                <a:cs typeface="ＭＳ Ｐゴシック" charset="-128"/>
              </a:rPr>
              <a:t>α•</a:t>
            </a:r>
            <a:r>
              <a:rPr lang="en-US" sz="2000">
                <a:ea typeface="ＭＳ Ｐゴシック" charset="-128"/>
                <a:cs typeface="ＭＳ Ｐゴシック" charset="-128"/>
              </a:rPr>
              <a:t> is in Ii </a:t>
            </a:r>
          </a:p>
          <a:p>
            <a:pPr marL="1257300" lvl="2" indent="-342900">
              <a:lnSpc>
                <a:spcPct val="90000"/>
              </a:lnSpc>
              <a:spcBef>
                <a:spcPct val="15000"/>
              </a:spcBef>
            </a:pPr>
            <a:r>
              <a:rPr lang="en-US">
                <a:ea typeface="ＭＳ Ｐゴシック" charset="-128"/>
                <a:cs typeface="ＭＳ Ｐゴシック" charset="-128"/>
              </a:rPr>
              <a:t>then set Action[i,a] to reduce A –&gt; α </a:t>
            </a:r>
            <a:r>
              <a:rPr lang="en-US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for all a in Follow(A)  (A is not S').</a:t>
            </a:r>
          </a:p>
          <a:p>
            <a:pPr marL="838200" lvl="1" indent="-381000">
              <a:lnSpc>
                <a:spcPct val="90000"/>
              </a:lnSpc>
              <a:spcBef>
                <a:spcPct val="15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b) If </a:t>
            </a:r>
            <a:r>
              <a:rPr lang="en-US" sz="2000">
                <a:latin typeface="Courier New" charset="0"/>
                <a:ea typeface="ＭＳ Ｐゴシック" charset="-128"/>
                <a:cs typeface="ＭＳ Ｐゴシック" charset="-128"/>
              </a:rPr>
              <a:t>S' </a:t>
            </a:r>
            <a:r>
              <a:rPr lang="en-US" sz="2000">
                <a:latin typeface="Courier New" charset="0"/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2000">
                <a:latin typeface="Courier New" charset="0"/>
                <a:ea typeface="ＭＳ Ｐゴシック" charset="-128"/>
                <a:cs typeface="ＭＳ Ｐゴシック" charset="-128"/>
              </a:rPr>
              <a:t> S•</a:t>
            </a:r>
            <a:r>
              <a:rPr lang="en-US" sz="2000">
                <a:ea typeface="ＭＳ Ｐゴシック" charset="-128"/>
                <a:cs typeface="ＭＳ Ｐゴシック" charset="-128"/>
              </a:rPr>
              <a:t> is in Ii </a:t>
            </a:r>
          </a:p>
          <a:p>
            <a:pPr marL="838200" lvl="1" indent="-381000">
              <a:lnSpc>
                <a:spcPct val="90000"/>
              </a:lnSpc>
              <a:spcBef>
                <a:spcPct val="15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	then set Action[i,$] to accept.</a:t>
            </a:r>
          </a:p>
          <a:p>
            <a:pPr marL="838200" lvl="1" indent="-381000">
              <a:lnSpc>
                <a:spcPct val="90000"/>
              </a:lnSpc>
              <a:spcBef>
                <a:spcPct val="15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c) If </a:t>
            </a:r>
            <a:r>
              <a:rPr lang="en-US" sz="2000">
                <a:latin typeface="Courier New" charset="0"/>
                <a:ea typeface="ＭＳ Ｐゴシック" charset="-128"/>
                <a:cs typeface="ＭＳ Ｐゴシック" charset="-128"/>
              </a:rPr>
              <a:t>A</a:t>
            </a:r>
            <a:r>
              <a:rPr lang="en-US" sz="2000">
                <a:latin typeface="Courier New" charset="0"/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2000">
                <a:latin typeface="Courier New" charset="0"/>
                <a:ea typeface="ＭＳ Ｐゴシック" charset="-128"/>
                <a:cs typeface="ＭＳ Ｐゴシック" charset="-128"/>
              </a:rPr>
              <a:t>α•aβ</a:t>
            </a:r>
            <a:r>
              <a:rPr lang="en-US" sz="2000">
                <a:ea typeface="ＭＳ Ｐゴシック" charset="-128"/>
                <a:cs typeface="ＭＳ Ｐゴシック" charset="-128"/>
              </a:rPr>
              <a:t> is in Ii and successor(Ii , a) = Ij, </a:t>
            </a:r>
          </a:p>
          <a:p>
            <a:pPr marL="838200" lvl="1" indent="-381000">
              <a:lnSpc>
                <a:spcPct val="90000"/>
              </a:lnSpc>
              <a:spcBef>
                <a:spcPct val="15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	then set Action[i,a] to shift j (a must be a terminal).</a:t>
            </a:r>
          </a:p>
          <a:p>
            <a:pPr marL="457200" indent="-457200">
              <a:lnSpc>
                <a:spcPct val="90000"/>
              </a:lnSpc>
              <a:spcBef>
                <a:spcPct val="15000"/>
              </a:spcBef>
            </a:pPr>
            <a:r>
              <a:rPr lang="en-US" sz="2000">
                <a:solidFill>
                  <a:srgbClr val="800000"/>
                </a:solidFill>
              </a:rPr>
              <a:t>3. The goto transitions for state i are constructed for all non-terminals A using the rule: </a:t>
            </a:r>
          </a:p>
          <a:p>
            <a:pPr marL="838200" lvl="1" indent="-381000">
              <a:lnSpc>
                <a:spcPct val="90000"/>
              </a:lnSpc>
              <a:spcBef>
                <a:spcPct val="15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If successor(Ii, A) = Ij, then Goto [i, A] = j.</a:t>
            </a:r>
          </a:p>
          <a:p>
            <a:pPr marL="457200" indent="-457200">
              <a:lnSpc>
                <a:spcPct val="90000"/>
              </a:lnSpc>
              <a:spcBef>
                <a:spcPct val="15000"/>
              </a:spcBef>
            </a:pPr>
            <a:r>
              <a:rPr lang="en-US" sz="2000">
                <a:solidFill>
                  <a:srgbClr val="800000"/>
                </a:solidFill>
              </a:rPr>
              <a:t>4. All entries not defined by rules 2 and 3 are errors.</a:t>
            </a:r>
          </a:p>
          <a:p>
            <a:pPr marL="457200" indent="-457200">
              <a:lnSpc>
                <a:spcPct val="90000"/>
              </a:lnSpc>
              <a:spcBef>
                <a:spcPct val="15000"/>
              </a:spcBef>
            </a:pPr>
            <a:r>
              <a:rPr lang="en-US" sz="2000">
                <a:solidFill>
                  <a:srgbClr val="800000"/>
                </a:solidFill>
              </a:rPr>
              <a:t>5. The initial state is closure of set with item S‘</a:t>
            </a:r>
            <a:r>
              <a:rPr lang="en-US" sz="2000">
                <a:solidFill>
                  <a:srgbClr val="800000"/>
                </a:solidFill>
                <a:sym typeface="Wingdings" charset="2"/>
              </a:rPr>
              <a:t></a:t>
            </a:r>
            <a:r>
              <a:rPr lang="en-US" sz="2000">
                <a:solidFill>
                  <a:srgbClr val="800000"/>
                </a:solidFill>
              </a:rPr>
              <a:t> •S.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E4C084-99AC-8740-B0F7-90690D30178A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97283" name="Rectangle 2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Properties of SLR</a:t>
            </a:r>
          </a:p>
        </p:txBody>
      </p:sp>
      <p:sp>
        <p:nvSpPr>
          <p:cNvPr id="97284" name="Rectangle 3"/>
          <p:cNvSpPr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Pickier rule about setting Action table is the only difference from LR(0) tables;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If G is SLR it is unambiguous, but not vice versa;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State can have both shift and reduce items, if Follow sets are disjoint.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>
              <a:solidFill>
                <a:srgbClr val="80000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EF0AB8-3826-2345-A073-38FC5824A922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99331" name="Rectangle 2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  <a:ea typeface="Arial" charset="0"/>
                <a:cs typeface="Arial" charset="0"/>
              </a:rPr>
              <a:t>SLR Example</a:t>
            </a:r>
          </a:p>
        </p:txBody>
      </p:sp>
      <p:sp>
        <p:nvSpPr>
          <p:cNvPr id="99332" name="Rectangle 3"/>
          <p:cNvSpPr>
            <a:spLocks noChangeArrowheads="1"/>
          </p:cNvSpPr>
          <p:nvPr/>
        </p:nvSpPr>
        <p:spPr bwMode="auto">
          <a:xfrm>
            <a:off x="304800" y="685800"/>
            <a:ext cx="8534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</a:pPr>
            <a:r>
              <a:rPr lang="en-US" sz="2000">
                <a:solidFill>
                  <a:srgbClr val="800000"/>
                </a:solidFill>
                <a:ea typeface="Arial" charset="0"/>
                <a:cs typeface="Arial" charset="0"/>
              </a:rPr>
              <a:t>Item sets I</a:t>
            </a:r>
            <a:r>
              <a:rPr lang="en-US" sz="1600">
                <a:solidFill>
                  <a:srgbClr val="800000"/>
                </a:solidFill>
                <a:ea typeface="Arial" charset="0"/>
                <a:cs typeface="Arial" charset="0"/>
              </a:rPr>
              <a:t>0</a:t>
            </a:r>
            <a:r>
              <a:rPr lang="en-US" sz="2000">
                <a:solidFill>
                  <a:srgbClr val="800000"/>
                </a:solidFill>
                <a:ea typeface="Arial" charset="0"/>
                <a:cs typeface="Arial" charset="0"/>
              </a:rPr>
              <a:t> and successor (I</a:t>
            </a:r>
            <a:r>
              <a:rPr lang="en-US" sz="1600">
                <a:solidFill>
                  <a:srgbClr val="800000"/>
                </a:solidFill>
                <a:ea typeface="Arial" charset="0"/>
                <a:cs typeface="Arial" charset="0"/>
              </a:rPr>
              <a:t>0</a:t>
            </a:r>
            <a:r>
              <a:rPr lang="en-US" sz="2000">
                <a:solidFill>
                  <a:srgbClr val="800000"/>
                </a:solidFill>
                <a:ea typeface="Arial" charset="0"/>
                <a:cs typeface="Arial" charset="0"/>
              </a:rPr>
              <a:t>, id):</a:t>
            </a:r>
          </a:p>
          <a:p>
            <a:pPr marL="342900" indent="-342900">
              <a:lnSpc>
                <a:spcPct val="90000"/>
              </a:lnSpc>
            </a:pPr>
            <a:endParaRPr lang="en-US" sz="2000">
              <a:solidFill>
                <a:srgbClr val="800000"/>
              </a:solidFill>
              <a:ea typeface="Arial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000">
              <a:solidFill>
                <a:srgbClr val="800000"/>
              </a:solidFill>
              <a:ea typeface="Arial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000">
              <a:solidFill>
                <a:srgbClr val="800000"/>
              </a:solidFill>
              <a:ea typeface="Arial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000">
              <a:solidFill>
                <a:srgbClr val="800000"/>
              </a:solidFill>
              <a:ea typeface="Arial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000">
              <a:solidFill>
                <a:srgbClr val="800000"/>
              </a:solidFill>
              <a:ea typeface="Arial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000">
              <a:solidFill>
                <a:srgbClr val="800000"/>
              </a:solidFill>
              <a:ea typeface="Arial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000">
              <a:solidFill>
                <a:srgbClr val="800000"/>
              </a:solidFill>
              <a:ea typeface="Arial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15000"/>
              </a:spcBef>
            </a:pPr>
            <a:endParaRPr lang="en-US" sz="2000">
              <a:solidFill>
                <a:srgbClr val="800000"/>
              </a:solidFill>
              <a:ea typeface="Arial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15000"/>
              </a:spcBef>
            </a:pPr>
            <a:endParaRPr lang="en-US" sz="2000">
              <a:solidFill>
                <a:srgbClr val="800000"/>
              </a:solidFill>
              <a:ea typeface="Arial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15000"/>
              </a:spcBef>
            </a:pPr>
            <a:endParaRPr lang="en-US" sz="2000">
              <a:solidFill>
                <a:srgbClr val="800000"/>
              </a:solidFill>
              <a:ea typeface="Arial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15000"/>
              </a:spcBef>
            </a:pPr>
            <a:endParaRPr lang="en-US" sz="2000">
              <a:solidFill>
                <a:srgbClr val="800000"/>
              </a:solidFill>
              <a:ea typeface="Arial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15000"/>
              </a:spcBef>
            </a:pPr>
            <a:r>
              <a:rPr lang="en-US" sz="2000">
                <a:solidFill>
                  <a:srgbClr val="800000"/>
                </a:solidFill>
                <a:ea typeface="Arial" charset="0"/>
                <a:cs typeface="Arial" charset="0"/>
              </a:rPr>
              <a:t>LR(0) parser sees both shift and reduce, but SLR parser consults Follow set:</a:t>
            </a:r>
          </a:p>
          <a:p>
            <a:pPr marL="342900" indent="-342900">
              <a:lnSpc>
                <a:spcPct val="90000"/>
              </a:lnSpc>
              <a:spcBef>
                <a:spcPct val="15000"/>
              </a:spcBef>
            </a:pPr>
            <a:r>
              <a:rPr lang="en-US" sz="2000">
                <a:solidFill>
                  <a:srgbClr val="800000"/>
                </a:solidFill>
                <a:ea typeface="Arial" charset="0"/>
                <a:cs typeface="Arial" charset="0"/>
              </a:rPr>
              <a:t>Follow(T) = {  +,  ),  ],  $  }  so</a:t>
            </a:r>
          </a:p>
          <a:p>
            <a:pPr marL="342900" indent="-342900">
              <a:lnSpc>
                <a:spcPct val="90000"/>
              </a:lnSpc>
              <a:spcBef>
                <a:spcPct val="15000"/>
              </a:spcBef>
            </a:pPr>
            <a:r>
              <a:rPr lang="en-US" sz="2000">
                <a:solidFill>
                  <a:srgbClr val="800000"/>
                </a:solidFill>
                <a:ea typeface="Arial" charset="0"/>
                <a:cs typeface="Arial" charset="0"/>
              </a:rPr>
              <a:t>T </a:t>
            </a:r>
            <a:r>
              <a:rPr lang="en-US" sz="2000">
                <a:solidFill>
                  <a:srgbClr val="800000"/>
                </a:solidFill>
                <a:ea typeface="Arial" charset="0"/>
                <a:cs typeface="Arial" charset="0"/>
                <a:sym typeface="Wingdings" charset="2"/>
              </a:rPr>
              <a:t> id </a:t>
            </a:r>
            <a:r>
              <a:rPr lang="en-US" sz="2400">
                <a:solidFill>
                  <a:srgbClr val="800000"/>
                </a:solidFill>
                <a:ea typeface="Arial" charset="0"/>
                <a:cs typeface="Arial" charset="0"/>
                <a:sym typeface="Symbol" charset="2"/>
              </a:rPr>
              <a:t></a:t>
            </a:r>
            <a:r>
              <a:rPr lang="en-US" sz="2000">
                <a:solidFill>
                  <a:srgbClr val="800000"/>
                </a:solidFill>
                <a:ea typeface="Arial" charset="0"/>
                <a:cs typeface="Arial" charset="0"/>
              </a:rPr>
              <a:t> 	means reduce on + or ) or ] or $</a:t>
            </a:r>
          </a:p>
          <a:p>
            <a:pPr marL="342900" indent="-342900">
              <a:lnSpc>
                <a:spcPct val="90000"/>
              </a:lnSpc>
              <a:spcBef>
                <a:spcPct val="15000"/>
              </a:spcBef>
            </a:pPr>
            <a:r>
              <a:rPr lang="en-US" sz="2000">
                <a:solidFill>
                  <a:srgbClr val="800000"/>
                </a:solidFill>
                <a:ea typeface="Arial" charset="0"/>
                <a:cs typeface="Arial" charset="0"/>
              </a:rPr>
              <a:t>T </a:t>
            </a:r>
            <a:r>
              <a:rPr lang="en-US" sz="2000">
                <a:solidFill>
                  <a:srgbClr val="800000"/>
                </a:solidFill>
                <a:ea typeface="Arial" charset="0"/>
                <a:cs typeface="Arial" charset="0"/>
                <a:sym typeface="Wingdings" charset="2"/>
              </a:rPr>
              <a:t> id </a:t>
            </a:r>
            <a:r>
              <a:rPr lang="en-US" sz="2400">
                <a:solidFill>
                  <a:srgbClr val="800000"/>
                </a:solidFill>
                <a:ea typeface="Arial" charset="0"/>
                <a:cs typeface="Arial" charset="0"/>
                <a:sym typeface="Symbol" charset="2"/>
              </a:rPr>
              <a:t></a:t>
            </a:r>
            <a:r>
              <a:rPr lang="en-US" sz="2000">
                <a:solidFill>
                  <a:srgbClr val="800000"/>
                </a:solidFill>
                <a:ea typeface="Arial" charset="0"/>
                <a:cs typeface="Arial" charset="0"/>
              </a:rPr>
              <a:t>[E]   	means shift otherwise (e.g. on [ )</a:t>
            </a:r>
          </a:p>
        </p:txBody>
      </p:sp>
      <p:sp>
        <p:nvSpPr>
          <p:cNvPr id="99333" name="Text Box 4"/>
          <p:cNvSpPr txBox="1">
            <a:spLocks noChangeArrowheads="1"/>
          </p:cNvSpPr>
          <p:nvPr/>
        </p:nvSpPr>
        <p:spPr bwMode="auto">
          <a:xfrm>
            <a:off x="6629400" y="304800"/>
            <a:ext cx="2209800" cy="167798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10000"/>
              </a:spcBef>
            </a:pPr>
            <a:r>
              <a:rPr lang="en-US" sz="2400">
                <a:solidFill>
                  <a:srgbClr val="000099"/>
                </a:solidFill>
                <a:ea typeface="Arial" charset="0"/>
                <a:cs typeface="Arial" charset="0"/>
              </a:rPr>
              <a:t>E' </a:t>
            </a:r>
            <a:r>
              <a:rPr lang="en-US">
                <a:sym typeface="Wingdings" charset="2"/>
              </a:rPr>
              <a:t></a:t>
            </a:r>
            <a:r>
              <a:rPr lang="en-US" sz="2400">
                <a:solidFill>
                  <a:srgbClr val="000099"/>
                </a:solidFill>
                <a:ea typeface="Arial" charset="0"/>
                <a:cs typeface="Arial" charset="0"/>
              </a:rPr>
              <a:t>E</a:t>
            </a:r>
          </a:p>
          <a:p>
            <a:pPr>
              <a:spcBef>
                <a:spcPct val="10000"/>
              </a:spcBef>
            </a:pPr>
            <a:r>
              <a:rPr lang="en-US" sz="2400">
                <a:solidFill>
                  <a:srgbClr val="000099"/>
                </a:solidFill>
                <a:ea typeface="Arial" charset="0"/>
                <a:cs typeface="Arial" charset="0"/>
              </a:rPr>
              <a:t>E </a:t>
            </a:r>
            <a:r>
              <a:rPr lang="en-US">
                <a:sym typeface="Wingdings" charset="2"/>
              </a:rPr>
              <a:t></a:t>
            </a:r>
            <a:r>
              <a:rPr lang="en-US" sz="2400">
                <a:solidFill>
                  <a:srgbClr val="000099"/>
                </a:solidFill>
                <a:ea typeface="Arial" charset="0"/>
                <a:cs typeface="Arial" charset="0"/>
              </a:rPr>
              <a:t>E + T | T</a:t>
            </a:r>
          </a:p>
          <a:p>
            <a:pPr>
              <a:spcBef>
                <a:spcPct val="10000"/>
              </a:spcBef>
            </a:pPr>
            <a:r>
              <a:rPr lang="en-US" sz="2400">
                <a:solidFill>
                  <a:srgbClr val="000099"/>
                </a:solidFill>
                <a:ea typeface="Arial" charset="0"/>
                <a:cs typeface="Arial" charset="0"/>
              </a:rPr>
              <a:t>T </a:t>
            </a:r>
            <a:r>
              <a:rPr lang="en-US">
                <a:sym typeface="Wingdings" charset="2"/>
              </a:rPr>
              <a:t></a:t>
            </a:r>
            <a:r>
              <a:rPr lang="en-US" sz="2400">
                <a:solidFill>
                  <a:srgbClr val="000099"/>
                </a:solidFill>
                <a:ea typeface="Arial" charset="0"/>
                <a:cs typeface="Arial" charset="0"/>
              </a:rPr>
              <a:t>(E) | id </a:t>
            </a:r>
          </a:p>
          <a:p>
            <a:pPr>
              <a:spcBef>
                <a:spcPct val="10000"/>
              </a:spcBef>
            </a:pPr>
            <a:r>
              <a:rPr lang="en-US" sz="2400">
                <a:solidFill>
                  <a:srgbClr val="000099"/>
                </a:solidFill>
                <a:ea typeface="Arial" charset="0"/>
                <a:cs typeface="Arial" charset="0"/>
              </a:rPr>
              <a:t>    | id[E]</a:t>
            </a:r>
          </a:p>
        </p:txBody>
      </p:sp>
      <p:sp>
        <p:nvSpPr>
          <p:cNvPr id="99334" name="AutoShape 5"/>
          <p:cNvSpPr>
            <a:spLocks noChangeArrowheads="1"/>
          </p:cNvSpPr>
          <p:nvPr/>
        </p:nvSpPr>
        <p:spPr bwMode="auto">
          <a:xfrm>
            <a:off x="533400" y="1219200"/>
            <a:ext cx="2133600" cy="249237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>
                <a:ea typeface="Arial" charset="0"/>
                <a:cs typeface="Arial" charset="0"/>
              </a:rPr>
              <a:t>E' </a:t>
            </a:r>
            <a:r>
              <a:rPr lang="en-US">
                <a:sym typeface="Wingdings" charset="2"/>
              </a:rPr>
              <a:t></a:t>
            </a:r>
            <a:r>
              <a:rPr lang="en-US" sz="2400">
                <a:ea typeface="Arial" charset="0"/>
                <a:cs typeface="Arial" charset="0"/>
              </a:rPr>
              <a:t> </a:t>
            </a:r>
            <a:r>
              <a:rPr lang="en-US" sz="2400">
                <a:ea typeface="Arial" charset="0"/>
                <a:cs typeface="Arial" charset="0"/>
                <a:sym typeface="Symbol" charset="2"/>
              </a:rPr>
              <a:t></a:t>
            </a:r>
            <a:r>
              <a:rPr lang="en-US" sz="2400">
                <a:ea typeface="Arial" charset="0"/>
                <a:cs typeface="Arial" charset="0"/>
              </a:rPr>
              <a:t> E</a:t>
            </a:r>
          </a:p>
          <a:p>
            <a:pPr eaLnBrk="0" hangingPunct="0"/>
            <a:r>
              <a:rPr lang="en-US" sz="2400">
                <a:ea typeface="Arial" charset="0"/>
                <a:cs typeface="Arial" charset="0"/>
              </a:rPr>
              <a:t>E </a:t>
            </a:r>
            <a:r>
              <a:rPr lang="en-US">
                <a:sym typeface="Wingdings" charset="2"/>
              </a:rPr>
              <a:t></a:t>
            </a:r>
            <a:r>
              <a:rPr lang="en-US" sz="2400">
                <a:ea typeface="Arial" charset="0"/>
                <a:cs typeface="Arial" charset="0"/>
              </a:rPr>
              <a:t> </a:t>
            </a:r>
            <a:r>
              <a:rPr lang="en-US" sz="2400">
                <a:ea typeface="Arial" charset="0"/>
                <a:cs typeface="Arial" charset="0"/>
                <a:sym typeface="Symbol" charset="2"/>
              </a:rPr>
              <a:t></a:t>
            </a:r>
            <a:r>
              <a:rPr lang="en-US" sz="2400">
                <a:ea typeface="Arial" charset="0"/>
                <a:cs typeface="Arial" charset="0"/>
              </a:rPr>
              <a:t> E + T</a:t>
            </a:r>
          </a:p>
          <a:p>
            <a:pPr eaLnBrk="0" hangingPunct="0"/>
            <a:r>
              <a:rPr lang="en-US" sz="2400">
                <a:ea typeface="Arial" charset="0"/>
                <a:cs typeface="Arial" charset="0"/>
              </a:rPr>
              <a:t>E </a:t>
            </a:r>
            <a:r>
              <a:rPr lang="en-US">
                <a:sym typeface="Wingdings" charset="2"/>
              </a:rPr>
              <a:t></a:t>
            </a:r>
            <a:r>
              <a:rPr lang="en-US" sz="2400">
                <a:ea typeface="Arial" charset="0"/>
                <a:cs typeface="Arial" charset="0"/>
              </a:rPr>
              <a:t> </a:t>
            </a:r>
            <a:r>
              <a:rPr lang="en-US" sz="2400">
                <a:ea typeface="Arial" charset="0"/>
                <a:cs typeface="Arial" charset="0"/>
                <a:sym typeface="Symbol" charset="2"/>
              </a:rPr>
              <a:t></a:t>
            </a:r>
            <a:r>
              <a:rPr lang="en-US" sz="2400">
                <a:ea typeface="Arial" charset="0"/>
                <a:cs typeface="Arial" charset="0"/>
              </a:rPr>
              <a:t> T</a:t>
            </a:r>
          </a:p>
          <a:p>
            <a:pPr eaLnBrk="0" hangingPunct="0"/>
            <a:r>
              <a:rPr lang="en-US" sz="2400">
                <a:ea typeface="Arial" charset="0"/>
                <a:cs typeface="Arial" charset="0"/>
              </a:rPr>
              <a:t>T </a:t>
            </a:r>
            <a:r>
              <a:rPr lang="en-US">
                <a:sym typeface="Wingdings" charset="2"/>
              </a:rPr>
              <a:t></a:t>
            </a:r>
            <a:r>
              <a:rPr lang="en-US" sz="2400">
                <a:ea typeface="Arial" charset="0"/>
                <a:cs typeface="Arial" charset="0"/>
              </a:rPr>
              <a:t> </a:t>
            </a:r>
            <a:r>
              <a:rPr lang="en-US" sz="2400">
                <a:ea typeface="Arial" charset="0"/>
                <a:cs typeface="Arial" charset="0"/>
                <a:sym typeface="Symbol" charset="2"/>
              </a:rPr>
              <a:t> </a:t>
            </a:r>
            <a:r>
              <a:rPr lang="en-US" sz="2400">
                <a:ea typeface="Arial" charset="0"/>
                <a:cs typeface="Arial" charset="0"/>
              </a:rPr>
              <a:t>(E)</a:t>
            </a:r>
          </a:p>
          <a:p>
            <a:pPr eaLnBrk="0" hangingPunct="0"/>
            <a:r>
              <a:rPr lang="en-US" sz="2400">
                <a:ea typeface="Arial" charset="0"/>
                <a:cs typeface="Arial" charset="0"/>
              </a:rPr>
              <a:t>T </a:t>
            </a:r>
            <a:r>
              <a:rPr lang="en-US">
                <a:sym typeface="Wingdings" charset="2"/>
              </a:rPr>
              <a:t></a:t>
            </a:r>
            <a:r>
              <a:rPr lang="en-US" sz="2400">
                <a:ea typeface="Arial" charset="0"/>
                <a:cs typeface="Arial" charset="0"/>
              </a:rPr>
              <a:t> </a:t>
            </a:r>
            <a:r>
              <a:rPr lang="en-US" sz="2400">
                <a:ea typeface="Arial" charset="0"/>
                <a:cs typeface="Arial" charset="0"/>
                <a:sym typeface="Symbol" charset="2"/>
              </a:rPr>
              <a:t></a:t>
            </a:r>
            <a:r>
              <a:rPr lang="en-US" sz="2400">
                <a:ea typeface="Arial" charset="0"/>
                <a:cs typeface="Arial" charset="0"/>
              </a:rPr>
              <a:t> id</a:t>
            </a:r>
          </a:p>
          <a:p>
            <a:pPr eaLnBrk="0" hangingPunct="0"/>
            <a:r>
              <a:rPr lang="en-US" sz="2400">
                <a:ea typeface="Arial" charset="0"/>
                <a:cs typeface="Arial" charset="0"/>
              </a:rPr>
              <a:t>T </a:t>
            </a:r>
            <a:r>
              <a:rPr lang="en-US">
                <a:sym typeface="Wingdings" charset="2"/>
              </a:rPr>
              <a:t></a:t>
            </a:r>
            <a:r>
              <a:rPr lang="en-US" sz="2400">
                <a:ea typeface="Arial" charset="0"/>
                <a:cs typeface="Arial" charset="0"/>
              </a:rPr>
              <a:t> </a:t>
            </a:r>
            <a:r>
              <a:rPr lang="en-US" sz="2400">
                <a:ea typeface="Arial" charset="0"/>
                <a:cs typeface="Arial" charset="0"/>
                <a:sym typeface="Symbol" charset="2"/>
              </a:rPr>
              <a:t></a:t>
            </a:r>
            <a:r>
              <a:rPr lang="en-US" sz="2400">
                <a:ea typeface="Arial" charset="0"/>
                <a:cs typeface="Arial" charset="0"/>
              </a:rPr>
              <a:t> id[E]</a:t>
            </a:r>
          </a:p>
        </p:txBody>
      </p:sp>
      <p:sp>
        <p:nvSpPr>
          <p:cNvPr id="99335" name="AutoShape 6"/>
          <p:cNvSpPr>
            <a:spLocks noChangeArrowheads="1"/>
          </p:cNvSpPr>
          <p:nvPr/>
        </p:nvSpPr>
        <p:spPr bwMode="auto">
          <a:xfrm>
            <a:off x="3733800" y="1981200"/>
            <a:ext cx="2165350" cy="9112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>
                <a:ea typeface="Arial" charset="0"/>
                <a:cs typeface="Arial" charset="0"/>
              </a:rPr>
              <a:t>T </a:t>
            </a:r>
            <a:r>
              <a:rPr lang="en-US">
                <a:sym typeface="Wingdings" charset="2"/>
              </a:rPr>
              <a:t></a:t>
            </a:r>
            <a:r>
              <a:rPr lang="en-US" sz="2400">
                <a:ea typeface="Arial" charset="0"/>
                <a:cs typeface="Arial" charset="0"/>
              </a:rPr>
              <a:t> id </a:t>
            </a:r>
            <a:r>
              <a:rPr lang="en-US" sz="2400">
                <a:ea typeface="Arial" charset="0"/>
                <a:cs typeface="Arial" charset="0"/>
                <a:sym typeface="Symbol" charset="2"/>
              </a:rPr>
              <a:t></a:t>
            </a:r>
            <a:endParaRPr lang="en-US" sz="2400">
              <a:ea typeface="Arial" charset="0"/>
              <a:cs typeface="Arial" charset="0"/>
            </a:endParaRPr>
          </a:p>
          <a:p>
            <a:pPr eaLnBrk="0" hangingPunct="0"/>
            <a:r>
              <a:rPr lang="en-US" sz="2400">
                <a:ea typeface="Arial" charset="0"/>
                <a:cs typeface="Arial" charset="0"/>
              </a:rPr>
              <a:t>T </a:t>
            </a:r>
            <a:r>
              <a:rPr lang="en-US">
                <a:sym typeface="Wingdings" charset="2"/>
              </a:rPr>
              <a:t></a:t>
            </a:r>
            <a:r>
              <a:rPr lang="en-US" sz="2400">
                <a:ea typeface="Arial" charset="0"/>
                <a:cs typeface="Arial" charset="0"/>
              </a:rPr>
              <a:t> id </a:t>
            </a:r>
            <a:r>
              <a:rPr lang="en-US" sz="2400">
                <a:ea typeface="Arial" charset="0"/>
                <a:cs typeface="Arial" charset="0"/>
                <a:sym typeface="Symbol" charset="2"/>
              </a:rPr>
              <a:t> </a:t>
            </a:r>
            <a:r>
              <a:rPr lang="en-US" sz="2400">
                <a:ea typeface="Arial" charset="0"/>
                <a:cs typeface="Arial" charset="0"/>
              </a:rPr>
              <a:t>[E]</a:t>
            </a:r>
          </a:p>
        </p:txBody>
      </p:sp>
      <p:cxnSp>
        <p:nvCxnSpPr>
          <p:cNvPr id="99336" name="AutoShape 7"/>
          <p:cNvCxnSpPr>
            <a:cxnSpLocks noChangeShapeType="1"/>
            <a:stCxn id="99334" idx="3"/>
            <a:endCxn id="99335" idx="1"/>
          </p:cNvCxnSpPr>
          <p:nvPr/>
        </p:nvCxnSpPr>
        <p:spPr bwMode="auto">
          <a:xfrm flipV="1">
            <a:off x="2667000" y="2436813"/>
            <a:ext cx="1066800" cy="285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99337" name="Text Box 8"/>
          <p:cNvSpPr txBox="1">
            <a:spLocks noChangeArrowheads="1"/>
          </p:cNvSpPr>
          <p:nvPr/>
        </p:nvSpPr>
        <p:spPr bwMode="auto">
          <a:xfrm>
            <a:off x="2819400" y="2514600"/>
            <a:ext cx="671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solidFill>
                  <a:srgbClr val="000000"/>
                </a:solidFill>
                <a:ea typeface="Arial" charset="0"/>
                <a:cs typeface="Arial" charset="0"/>
              </a:rPr>
              <a:t>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115458-B9DA-4446-9546-A63FDF4AF4EF}" type="slidenum">
              <a:rPr lang="en-US" smtClean="0"/>
              <a:pPr/>
              <a:t>43</a:t>
            </a:fld>
            <a:endParaRPr lang="en-US" smtClean="0"/>
          </a:p>
        </p:txBody>
      </p:sp>
      <p:sp>
        <p:nvSpPr>
          <p:cNvPr id="101379" name="Rectangle 2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  <a:ea typeface="Arial" charset="0"/>
                <a:cs typeface="Arial" charset="0"/>
              </a:rPr>
              <a:t>SLR Example 2</a:t>
            </a:r>
          </a:p>
        </p:txBody>
      </p:sp>
      <p:sp>
        <p:nvSpPr>
          <p:cNvPr id="101380" name="Text Box 3"/>
          <p:cNvSpPr txBox="1"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>
              <a:solidFill>
                <a:srgbClr val="800000"/>
              </a:solidFill>
              <a:ea typeface="Arial" charset="0"/>
              <a:cs typeface="Arial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>
              <a:solidFill>
                <a:srgbClr val="800000"/>
              </a:solidFill>
              <a:ea typeface="Arial" charset="0"/>
              <a:cs typeface="Arial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>
              <a:solidFill>
                <a:srgbClr val="800000"/>
              </a:solidFill>
              <a:ea typeface="Arial" charset="0"/>
              <a:cs typeface="Arial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>
              <a:solidFill>
                <a:srgbClr val="800000"/>
              </a:solidFill>
              <a:ea typeface="Arial" charset="0"/>
              <a:cs typeface="Arial" charset="0"/>
            </a:endParaRPr>
          </a:p>
          <a:p>
            <a:pPr marL="742950" lvl="1" indent="-285750">
              <a:spcBef>
                <a:spcPct val="60000"/>
              </a:spcBef>
            </a:pPr>
            <a:endParaRPr lang="en-US" sz="2000">
              <a:ea typeface="Arial" charset="0"/>
              <a:cs typeface="Arial" charset="0"/>
            </a:endParaRPr>
          </a:p>
          <a:p>
            <a:pPr marL="742950" lvl="1" indent="-285750">
              <a:spcBef>
                <a:spcPct val="60000"/>
              </a:spcBef>
            </a:pPr>
            <a:endParaRPr lang="en-US" sz="2000">
              <a:ea typeface="Arial" charset="0"/>
              <a:cs typeface="Arial" charset="0"/>
            </a:endParaRPr>
          </a:p>
          <a:p>
            <a:pPr marL="742950" lvl="1" indent="-285750">
              <a:spcBef>
                <a:spcPct val="60000"/>
              </a:spcBef>
            </a:pPr>
            <a:endParaRPr lang="en-US" sz="2000">
              <a:ea typeface="Arial" charset="0"/>
              <a:cs typeface="Arial" charset="0"/>
            </a:endParaRPr>
          </a:p>
          <a:p>
            <a:pPr marL="742950" lvl="1" indent="-285750">
              <a:spcBef>
                <a:spcPct val="60000"/>
              </a:spcBef>
            </a:pPr>
            <a:r>
              <a:rPr lang="en-US" sz="2000">
                <a:ea typeface="Arial" charset="0"/>
                <a:cs typeface="Arial" charset="0"/>
              </a:rPr>
              <a:t>Two complete LR(0) items, so reduce-reduce conflict in LR(0) grammar, but:</a:t>
            </a:r>
          </a:p>
          <a:p>
            <a:pPr marL="1143000" lvl="2" indent="-228600">
              <a:spcBef>
                <a:spcPct val="20000"/>
              </a:spcBef>
            </a:pPr>
            <a:r>
              <a:rPr lang="en-US">
                <a:ea typeface="Arial" charset="0"/>
                <a:cs typeface="Arial" charset="0"/>
              </a:rPr>
              <a:t>Follow(T) = { +, ), $ }</a:t>
            </a:r>
          </a:p>
          <a:p>
            <a:pPr marL="1143000" lvl="2" indent="-228600">
              <a:spcBef>
                <a:spcPct val="20000"/>
              </a:spcBef>
            </a:pPr>
            <a:r>
              <a:rPr lang="en-US">
                <a:ea typeface="Arial" charset="0"/>
                <a:cs typeface="Arial" charset="0"/>
              </a:rPr>
              <a:t>Follow(V) = { = }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>
                <a:ea typeface="Arial" charset="0"/>
                <a:cs typeface="Arial" charset="0"/>
              </a:rPr>
              <a:t>Disjoint, so no conflict.  Separate Action entries in table.</a:t>
            </a:r>
          </a:p>
        </p:txBody>
      </p:sp>
      <p:grpSp>
        <p:nvGrpSpPr>
          <p:cNvPr id="101381" name="Group 4"/>
          <p:cNvGrpSpPr>
            <a:grpSpLocks/>
          </p:cNvGrpSpPr>
          <p:nvPr/>
        </p:nvGrpSpPr>
        <p:grpSpPr bwMode="auto">
          <a:xfrm>
            <a:off x="457200" y="914400"/>
            <a:ext cx="4800600" cy="2860675"/>
            <a:chOff x="144" y="384"/>
            <a:chExt cx="3024" cy="1802"/>
          </a:xfrm>
        </p:grpSpPr>
        <p:sp>
          <p:nvSpPr>
            <p:cNvPr id="101383" name="AutoShape 5"/>
            <p:cNvSpPr>
              <a:spLocks noChangeArrowheads="1"/>
            </p:cNvSpPr>
            <p:nvPr/>
          </p:nvSpPr>
          <p:spPr bwMode="auto">
            <a:xfrm>
              <a:off x="144" y="384"/>
              <a:ext cx="1344" cy="1802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>
                  <a:ea typeface="Arial" charset="0"/>
                  <a:cs typeface="Arial" charset="0"/>
                </a:rPr>
                <a:t>E' </a:t>
              </a:r>
              <a:r>
                <a:rPr lang="en-US">
                  <a:sym typeface="Wingdings" charset="2"/>
                </a:rPr>
                <a:t></a:t>
              </a:r>
              <a:r>
                <a:rPr lang="en-US"/>
                <a:t> </a:t>
              </a:r>
              <a:r>
                <a:rPr lang="en-US" sz="2400">
                  <a:ea typeface="Arial" charset="0"/>
                  <a:cs typeface="Arial" charset="0"/>
                </a:rPr>
                <a:t> </a:t>
              </a:r>
              <a:r>
                <a:rPr lang="en-US" sz="2400">
                  <a:ea typeface="Arial" charset="0"/>
                  <a:cs typeface="Arial" charset="0"/>
                  <a:sym typeface="Symbol" charset="2"/>
                </a:rPr>
                <a:t></a:t>
              </a:r>
              <a:r>
                <a:rPr lang="en-US" sz="2400">
                  <a:ea typeface="Arial" charset="0"/>
                  <a:cs typeface="Arial" charset="0"/>
                </a:rPr>
                <a:t> E</a:t>
              </a:r>
            </a:p>
            <a:p>
              <a:pPr eaLnBrk="0" hangingPunct="0"/>
              <a:r>
                <a:rPr lang="en-US" sz="2400">
                  <a:ea typeface="Arial" charset="0"/>
                  <a:cs typeface="Arial" charset="0"/>
                </a:rPr>
                <a:t>E </a:t>
              </a:r>
              <a:r>
                <a:rPr lang="en-US">
                  <a:sym typeface="Wingdings" charset="2"/>
                </a:rPr>
                <a:t></a:t>
              </a:r>
              <a:r>
                <a:rPr lang="en-US" sz="2400">
                  <a:ea typeface="Arial" charset="0"/>
                  <a:cs typeface="Arial" charset="0"/>
                </a:rPr>
                <a:t> </a:t>
              </a:r>
              <a:r>
                <a:rPr lang="en-US" sz="2400">
                  <a:ea typeface="Arial" charset="0"/>
                  <a:cs typeface="Arial" charset="0"/>
                  <a:sym typeface="Symbol" charset="2"/>
                </a:rPr>
                <a:t></a:t>
              </a:r>
              <a:r>
                <a:rPr lang="en-US" sz="2400">
                  <a:ea typeface="Arial" charset="0"/>
                  <a:cs typeface="Arial" charset="0"/>
                </a:rPr>
                <a:t> E + T</a:t>
              </a:r>
            </a:p>
            <a:p>
              <a:pPr eaLnBrk="0" hangingPunct="0"/>
              <a:r>
                <a:rPr lang="en-US" sz="2400">
                  <a:ea typeface="Arial" charset="0"/>
                  <a:cs typeface="Arial" charset="0"/>
                </a:rPr>
                <a:t>E </a:t>
              </a:r>
              <a:r>
                <a:rPr lang="en-US">
                  <a:sym typeface="Wingdings" charset="2"/>
                </a:rPr>
                <a:t></a:t>
              </a:r>
              <a:r>
                <a:rPr lang="en-US" sz="2400">
                  <a:ea typeface="Arial" charset="0"/>
                  <a:cs typeface="Arial" charset="0"/>
                </a:rPr>
                <a:t> </a:t>
              </a:r>
              <a:r>
                <a:rPr lang="en-US" sz="2400">
                  <a:ea typeface="Arial" charset="0"/>
                  <a:cs typeface="Arial" charset="0"/>
                  <a:sym typeface="Symbol" charset="2"/>
                </a:rPr>
                <a:t></a:t>
              </a:r>
              <a:r>
                <a:rPr lang="en-US" sz="2400">
                  <a:ea typeface="Arial" charset="0"/>
                  <a:cs typeface="Arial" charset="0"/>
                </a:rPr>
                <a:t> T</a:t>
              </a:r>
            </a:p>
            <a:p>
              <a:pPr eaLnBrk="0" hangingPunct="0"/>
              <a:r>
                <a:rPr lang="en-US" sz="2400">
                  <a:ea typeface="Arial" charset="0"/>
                  <a:cs typeface="Arial" charset="0"/>
                </a:rPr>
                <a:t>E </a:t>
              </a:r>
              <a:r>
                <a:rPr lang="en-US">
                  <a:sym typeface="Wingdings" charset="2"/>
                </a:rPr>
                <a:t></a:t>
              </a:r>
              <a:r>
                <a:rPr lang="en-US" sz="2400">
                  <a:ea typeface="Arial" charset="0"/>
                  <a:cs typeface="Arial" charset="0"/>
                </a:rPr>
                <a:t> </a:t>
              </a:r>
              <a:r>
                <a:rPr lang="en-US" sz="2400">
                  <a:ea typeface="Arial" charset="0"/>
                  <a:cs typeface="Arial" charset="0"/>
                  <a:sym typeface="Symbol" charset="2"/>
                </a:rPr>
                <a:t></a:t>
              </a:r>
              <a:r>
                <a:rPr lang="en-US" sz="2400">
                  <a:ea typeface="Arial" charset="0"/>
                  <a:cs typeface="Arial" charset="0"/>
                </a:rPr>
                <a:t> V = E</a:t>
              </a:r>
            </a:p>
            <a:p>
              <a:pPr eaLnBrk="0" hangingPunct="0"/>
              <a:r>
                <a:rPr lang="en-US" sz="2400">
                  <a:ea typeface="Arial" charset="0"/>
                  <a:cs typeface="Arial" charset="0"/>
                </a:rPr>
                <a:t>T </a:t>
              </a:r>
              <a:r>
                <a:rPr lang="en-US">
                  <a:sym typeface="Wingdings" charset="2"/>
                </a:rPr>
                <a:t></a:t>
              </a:r>
              <a:r>
                <a:rPr lang="en-US" sz="2400">
                  <a:ea typeface="Arial" charset="0"/>
                  <a:cs typeface="Arial" charset="0"/>
                </a:rPr>
                <a:t> </a:t>
              </a:r>
              <a:r>
                <a:rPr lang="en-US" sz="2400">
                  <a:ea typeface="Arial" charset="0"/>
                  <a:cs typeface="Arial" charset="0"/>
                  <a:sym typeface="Symbol" charset="2"/>
                </a:rPr>
                <a:t> </a:t>
              </a:r>
              <a:r>
                <a:rPr lang="en-US" sz="2400">
                  <a:ea typeface="Arial" charset="0"/>
                  <a:cs typeface="Arial" charset="0"/>
                </a:rPr>
                <a:t>(E)</a:t>
              </a:r>
            </a:p>
            <a:p>
              <a:pPr eaLnBrk="0" hangingPunct="0"/>
              <a:r>
                <a:rPr lang="en-US" sz="2400">
                  <a:ea typeface="Arial" charset="0"/>
                  <a:cs typeface="Arial" charset="0"/>
                </a:rPr>
                <a:t>T </a:t>
              </a:r>
              <a:r>
                <a:rPr lang="en-US">
                  <a:sym typeface="Wingdings" charset="2"/>
                </a:rPr>
                <a:t></a:t>
              </a:r>
              <a:r>
                <a:rPr lang="en-US" sz="2400">
                  <a:ea typeface="Arial" charset="0"/>
                  <a:cs typeface="Arial" charset="0"/>
                </a:rPr>
                <a:t> </a:t>
              </a:r>
              <a:r>
                <a:rPr lang="en-US" sz="2400">
                  <a:ea typeface="Arial" charset="0"/>
                  <a:cs typeface="Arial" charset="0"/>
                  <a:sym typeface="Symbol" charset="2"/>
                </a:rPr>
                <a:t></a:t>
              </a:r>
              <a:r>
                <a:rPr lang="en-US" sz="2400">
                  <a:ea typeface="Arial" charset="0"/>
                  <a:cs typeface="Arial" charset="0"/>
                </a:rPr>
                <a:t> id</a:t>
              </a:r>
            </a:p>
            <a:p>
              <a:pPr eaLnBrk="0" hangingPunct="0"/>
              <a:r>
                <a:rPr lang="en-US" sz="2400">
                  <a:ea typeface="Arial" charset="0"/>
                  <a:cs typeface="Arial" charset="0"/>
                </a:rPr>
                <a:t>V </a:t>
              </a:r>
              <a:r>
                <a:rPr lang="en-US">
                  <a:sym typeface="Wingdings" charset="2"/>
                </a:rPr>
                <a:t></a:t>
              </a:r>
              <a:r>
                <a:rPr lang="en-US" sz="2400">
                  <a:ea typeface="Arial" charset="0"/>
                  <a:cs typeface="Arial" charset="0"/>
                </a:rPr>
                <a:t> </a:t>
              </a:r>
              <a:r>
                <a:rPr lang="en-US" sz="2400">
                  <a:ea typeface="Arial" charset="0"/>
                  <a:cs typeface="Arial" charset="0"/>
                  <a:sym typeface="Symbol" charset="2"/>
                </a:rPr>
                <a:t></a:t>
              </a:r>
              <a:r>
                <a:rPr lang="en-US" sz="2400">
                  <a:ea typeface="Arial" charset="0"/>
                  <a:cs typeface="Arial" charset="0"/>
                </a:rPr>
                <a:t> id</a:t>
              </a:r>
            </a:p>
          </p:txBody>
        </p:sp>
        <p:sp>
          <p:nvSpPr>
            <p:cNvPr id="101384" name="AutoShape 6"/>
            <p:cNvSpPr>
              <a:spLocks noChangeArrowheads="1"/>
            </p:cNvSpPr>
            <p:nvPr/>
          </p:nvSpPr>
          <p:spPr bwMode="auto">
            <a:xfrm>
              <a:off x="2208" y="912"/>
              <a:ext cx="960" cy="574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>
                  <a:ea typeface="Arial" charset="0"/>
                  <a:cs typeface="Arial" charset="0"/>
                </a:rPr>
                <a:t>T </a:t>
              </a:r>
              <a:r>
                <a:rPr lang="en-US">
                  <a:sym typeface="Wingdings" charset="2"/>
                </a:rPr>
                <a:t></a:t>
              </a:r>
              <a:r>
                <a:rPr lang="en-US"/>
                <a:t> </a:t>
              </a:r>
              <a:r>
                <a:rPr lang="en-US" sz="2400">
                  <a:ea typeface="Arial" charset="0"/>
                  <a:cs typeface="Arial" charset="0"/>
                </a:rPr>
                <a:t>id </a:t>
              </a:r>
              <a:r>
                <a:rPr lang="en-US" sz="2400">
                  <a:ea typeface="Arial" charset="0"/>
                  <a:cs typeface="Arial" charset="0"/>
                  <a:sym typeface="Symbol" charset="2"/>
                </a:rPr>
                <a:t></a:t>
              </a:r>
              <a:endParaRPr lang="en-US" sz="2400">
                <a:ea typeface="Arial" charset="0"/>
                <a:cs typeface="Arial" charset="0"/>
              </a:endParaRPr>
            </a:p>
            <a:p>
              <a:pPr eaLnBrk="0" hangingPunct="0"/>
              <a:r>
                <a:rPr lang="en-US" sz="2400">
                  <a:ea typeface="Arial" charset="0"/>
                  <a:cs typeface="Arial" charset="0"/>
                </a:rPr>
                <a:t>V </a:t>
              </a:r>
              <a:r>
                <a:rPr lang="en-US">
                  <a:sym typeface="Wingdings" charset="2"/>
                </a:rPr>
                <a:t> </a:t>
              </a:r>
              <a:r>
                <a:rPr lang="en-US" sz="2400">
                  <a:ea typeface="Arial" charset="0"/>
                  <a:cs typeface="Arial" charset="0"/>
                </a:rPr>
                <a:t>id </a:t>
              </a:r>
              <a:r>
                <a:rPr lang="en-US" sz="2400">
                  <a:ea typeface="Arial" charset="0"/>
                  <a:cs typeface="Arial" charset="0"/>
                  <a:sym typeface="Symbol" charset="2"/>
                </a:rPr>
                <a:t></a:t>
              </a:r>
            </a:p>
          </p:txBody>
        </p:sp>
        <p:cxnSp>
          <p:nvCxnSpPr>
            <p:cNvPr id="101385" name="AutoShape 7"/>
            <p:cNvCxnSpPr>
              <a:cxnSpLocks noChangeShapeType="1"/>
              <a:stCxn id="101383" idx="3"/>
              <a:endCxn id="101384" idx="1"/>
            </p:cNvCxnSpPr>
            <p:nvPr/>
          </p:nvCxnSpPr>
          <p:spPr bwMode="auto">
            <a:xfrm flipV="1">
              <a:off x="1488" y="1199"/>
              <a:ext cx="720" cy="86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01386" name="Text Box 8"/>
            <p:cNvSpPr txBox="1">
              <a:spLocks noChangeArrowheads="1"/>
            </p:cNvSpPr>
            <p:nvPr/>
          </p:nvSpPr>
          <p:spPr bwMode="auto">
            <a:xfrm>
              <a:off x="1632" y="1008"/>
              <a:ext cx="336" cy="279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300">
                  <a:ea typeface="Arial" charset="0"/>
                  <a:cs typeface="Arial" charset="0"/>
                </a:rPr>
                <a:t>id</a:t>
              </a:r>
            </a:p>
          </p:txBody>
        </p:sp>
      </p:grpSp>
      <p:sp>
        <p:nvSpPr>
          <p:cNvPr id="101382" name="Text Box 9"/>
          <p:cNvSpPr txBox="1">
            <a:spLocks noChangeArrowheads="1"/>
          </p:cNvSpPr>
          <p:nvPr/>
        </p:nvSpPr>
        <p:spPr bwMode="auto">
          <a:xfrm>
            <a:off x="6248400" y="685800"/>
            <a:ext cx="2209800" cy="207962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10000"/>
              </a:spcBef>
            </a:pPr>
            <a:r>
              <a:rPr lang="en-US" sz="2400">
                <a:solidFill>
                  <a:srgbClr val="000099"/>
                </a:solidFill>
                <a:ea typeface="Arial" charset="0"/>
                <a:cs typeface="Arial" charset="0"/>
              </a:rPr>
              <a:t>E' </a:t>
            </a:r>
            <a:r>
              <a:rPr lang="en-US">
                <a:sym typeface="Wingdings" charset="2"/>
              </a:rPr>
              <a:t></a:t>
            </a:r>
            <a:r>
              <a:rPr lang="en-US" sz="2400">
                <a:solidFill>
                  <a:srgbClr val="000099"/>
                </a:solidFill>
                <a:ea typeface="Arial" charset="0"/>
                <a:cs typeface="Arial" charset="0"/>
              </a:rPr>
              <a:t> E</a:t>
            </a:r>
          </a:p>
          <a:p>
            <a:pPr>
              <a:spcBef>
                <a:spcPct val="10000"/>
              </a:spcBef>
            </a:pPr>
            <a:r>
              <a:rPr lang="en-US" sz="2400">
                <a:solidFill>
                  <a:srgbClr val="000099"/>
                </a:solidFill>
                <a:ea typeface="Arial" charset="0"/>
                <a:cs typeface="Arial" charset="0"/>
              </a:rPr>
              <a:t>E </a:t>
            </a:r>
            <a:r>
              <a:rPr lang="en-US">
                <a:sym typeface="Wingdings" charset="2"/>
              </a:rPr>
              <a:t></a:t>
            </a:r>
            <a:r>
              <a:rPr lang="en-US" sz="2400">
                <a:solidFill>
                  <a:srgbClr val="000099"/>
                </a:solidFill>
                <a:ea typeface="Arial" charset="0"/>
                <a:cs typeface="Arial" charset="0"/>
              </a:rPr>
              <a:t> E + T | T</a:t>
            </a:r>
          </a:p>
          <a:p>
            <a:pPr>
              <a:spcBef>
                <a:spcPct val="10000"/>
              </a:spcBef>
            </a:pPr>
            <a:r>
              <a:rPr lang="en-US" sz="2400">
                <a:solidFill>
                  <a:srgbClr val="000099"/>
                </a:solidFill>
                <a:ea typeface="Arial" charset="0"/>
                <a:cs typeface="Arial" charset="0"/>
              </a:rPr>
              <a:t>    | V = E</a:t>
            </a:r>
          </a:p>
          <a:p>
            <a:pPr>
              <a:spcBef>
                <a:spcPct val="10000"/>
              </a:spcBef>
            </a:pPr>
            <a:r>
              <a:rPr lang="en-US" sz="2400">
                <a:solidFill>
                  <a:srgbClr val="000099"/>
                </a:solidFill>
                <a:ea typeface="Arial" charset="0"/>
                <a:cs typeface="Arial" charset="0"/>
              </a:rPr>
              <a:t>T </a:t>
            </a:r>
            <a:r>
              <a:rPr lang="en-US">
                <a:sym typeface="Wingdings" charset="2"/>
              </a:rPr>
              <a:t></a:t>
            </a:r>
            <a:r>
              <a:rPr lang="en-US" sz="2400">
                <a:solidFill>
                  <a:srgbClr val="000099"/>
                </a:solidFill>
                <a:ea typeface="Arial" charset="0"/>
                <a:cs typeface="Arial" charset="0"/>
              </a:rPr>
              <a:t> (E) | id </a:t>
            </a:r>
          </a:p>
          <a:p>
            <a:pPr>
              <a:spcBef>
                <a:spcPct val="10000"/>
              </a:spcBef>
            </a:pPr>
            <a:r>
              <a:rPr lang="en-US" sz="2400">
                <a:solidFill>
                  <a:srgbClr val="000099"/>
                </a:solidFill>
                <a:ea typeface="Arial" charset="0"/>
                <a:cs typeface="Arial" charset="0"/>
              </a:rPr>
              <a:t>V </a:t>
            </a:r>
            <a:r>
              <a:rPr lang="en-US">
                <a:sym typeface="Wingdings" charset="2"/>
              </a:rPr>
              <a:t></a:t>
            </a:r>
            <a:r>
              <a:rPr lang="en-US" sz="2400">
                <a:solidFill>
                  <a:srgbClr val="000099"/>
                </a:solidFill>
                <a:ea typeface="Arial" charset="0"/>
                <a:cs typeface="Arial" charset="0"/>
              </a:rPr>
              <a:t> 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764D51-842A-CD4E-B243-6DB7A86F0ACD}" type="slidenum">
              <a:rPr lang="en-US" smtClean="0"/>
              <a:pPr/>
              <a:t>44</a:t>
            </a:fld>
            <a:endParaRPr lang="en-US" smtClean="0"/>
          </a:p>
        </p:txBody>
      </p:sp>
      <p:sp>
        <p:nvSpPr>
          <p:cNvPr id="103427" name="Rectangle 2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SLR grammar</a:t>
            </a:r>
          </a:p>
        </p:txBody>
      </p:sp>
      <p:sp>
        <p:nvSpPr>
          <p:cNvPr id="103428" name="Rectangle 3"/>
          <p:cNvSpPr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A  grammar is SLR if the following two conditions hold:</a:t>
            </a:r>
          </a:p>
          <a:p>
            <a:pPr marL="838200" lvl="1" indent="-381000">
              <a:spcBef>
                <a:spcPct val="20000"/>
              </a:spcBef>
              <a:buFontTx/>
              <a:buChar char="•"/>
            </a:pPr>
            <a:r>
              <a:rPr lang="en-US" sz="1600">
                <a:ea typeface="ＭＳ Ｐゴシック" charset="-128"/>
                <a:cs typeface="ＭＳ Ｐゴシック" charset="-128"/>
              </a:rPr>
              <a:t>If items A </a:t>
            </a:r>
            <a:r>
              <a:rPr lang="en-US" sz="1600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1600">
                <a:ea typeface="ＭＳ Ｐゴシック" charset="-128"/>
                <a:cs typeface="ＭＳ Ｐゴシック" charset="-128"/>
              </a:rPr>
              <a:t> α </a:t>
            </a:r>
            <a:r>
              <a:rPr lang="en-US" sz="1600">
                <a:ea typeface="ＭＳ Ｐゴシック" charset="-128"/>
                <a:cs typeface="ＭＳ Ｐゴシック" charset="-128"/>
                <a:sym typeface="Symbol" charset="2"/>
              </a:rPr>
              <a:t></a:t>
            </a:r>
            <a:r>
              <a:rPr lang="en-US" sz="1600">
                <a:ea typeface="ＭＳ Ｐゴシック" charset="-128"/>
                <a:cs typeface="ＭＳ Ｐゴシック" charset="-128"/>
              </a:rPr>
              <a:t> a β and B </a:t>
            </a:r>
            <a:r>
              <a:rPr lang="en-US" sz="1600">
                <a:ea typeface="ＭＳ Ｐゴシック" charset="-128"/>
                <a:cs typeface="ＭＳ Ｐゴシック" charset="-128"/>
                <a:sym typeface="Wingdings" charset="2"/>
              </a:rPr>
              <a:t> </a:t>
            </a:r>
            <a:r>
              <a:rPr lang="en-US" sz="1600">
                <a:ea typeface="ＭＳ Ｐゴシック" charset="-128"/>
                <a:cs typeface="ＭＳ Ｐゴシック" charset="-128"/>
              </a:rPr>
              <a:t>γ </a:t>
            </a:r>
            <a:r>
              <a:rPr lang="en-US" sz="1600">
                <a:ea typeface="ＭＳ Ｐゴシック" charset="-128"/>
                <a:cs typeface="ＭＳ Ｐゴシック" charset="-128"/>
                <a:sym typeface="Symbol" charset="2"/>
              </a:rPr>
              <a:t></a:t>
            </a:r>
            <a:r>
              <a:rPr lang="en-US" sz="1600">
                <a:ea typeface="ＭＳ Ｐゴシック" charset="-128"/>
                <a:cs typeface="ＭＳ Ｐゴシック" charset="-128"/>
              </a:rPr>
              <a:t>  are in a state,  then terminal a </a:t>
            </a:r>
            <a:r>
              <a:rPr lang="en-US" sz="1600">
                <a:ea typeface="ＭＳ Ｐゴシック" charset="-128"/>
                <a:cs typeface="ＭＳ Ｐゴシック" charset="-128"/>
                <a:sym typeface="Symbol" charset="2"/>
              </a:rPr>
              <a:t></a:t>
            </a:r>
            <a:r>
              <a:rPr lang="en-US" sz="1600">
                <a:ea typeface="ＭＳ Ｐゴシック" charset="-128"/>
                <a:cs typeface="ＭＳ Ｐゴシック" charset="-128"/>
              </a:rPr>
              <a:t> Follow(B).  </a:t>
            </a:r>
          </a:p>
          <a:p>
            <a:pPr marL="1257300" lvl="2" indent="-342900">
              <a:spcBef>
                <a:spcPct val="20000"/>
              </a:spcBef>
              <a:buFontTx/>
              <a:buChar char="•"/>
            </a:pPr>
            <a:r>
              <a:rPr lang="en-US" sz="1400">
                <a:ea typeface="ＭＳ Ｐゴシック" charset="-128"/>
                <a:cs typeface="ＭＳ Ｐゴシック" charset="-128"/>
              </a:rPr>
              <a:t>no shift-reduce conflict on any state.  This means the successor function for x from that set either shifts to a new state or reduces, but not both.</a:t>
            </a:r>
          </a:p>
          <a:p>
            <a:pPr marL="838200" lvl="1" indent="-381000">
              <a:spcBef>
                <a:spcPct val="20000"/>
              </a:spcBef>
              <a:buFontTx/>
              <a:buChar char="•"/>
            </a:pPr>
            <a:endParaRPr lang="en-US" sz="1600">
              <a:ea typeface="ＭＳ Ｐゴシック" charset="-128"/>
              <a:cs typeface="ＭＳ Ｐゴシック" charset="-128"/>
            </a:endParaRPr>
          </a:p>
          <a:p>
            <a:pPr marL="838200" lvl="1" indent="-381000">
              <a:spcBef>
                <a:spcPct val="20000"/>
              </a:spcBef>
              <a:buFontTx/>
              <a:buChar char="•"/>
            </a:pPr>
            <a:r>
              <a:rPr lang="en-US" sz="1600">
                <a:ea typeface="ＭＳ Ｐゴシック" charset="-128"/>
                <a:cs typeface="ＭＳ Ｐゴシック" charset="-128"/>
              </a:rPr>
              <a:t>For any two complete items A </a:t>
            </a:r>
            <a:r>
              <a:rPr lang="en-US" sz="1600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1600">
                <a:ea typeface="ＭＳ Ｐゴシック" charset="-128"/>
                <a:cs typeface="ＭＳ Ｐゴシック" charset="-128"/>
              </a:rPr>
              <a:t> α </a:t>
            </a:r>
            <a:r>
              <a:rPr lang="en-US" sz="1600">
                <a:ea typeface="ＭＳ Ｐゴシック" charset="-128"/>
                <a:cs typeface="ＭＳ Ｐゴシック" charset="-128"/>
                <a:sym typeface="Symbol" charset="2"/>
              </a:rPr>
              <a:t></a:t>
            </a:r>
            <a:r>
              <a:rPr lang="en-US" sz="1600">
                <a:ea typeface="ＭＳ Ｐゴシック" charset="-128"/>
                <a:cs typeface="ＭＳ Ｐゴシック" charset="-128"/>
              </a:rPr>
              <a:t> and B </a:t>
            </a:r>
            <a:r>
              <a:rPr lang="en-US" sz="1600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1600">
                <a:ea typeface="ＭＳ Ｐゴシック" charset="-128"/>
                <a:cs typeface="ＭＳ Ｐゴシック" charset="-128"/>
              </a:rPr>
              <a:t> β</a:t>
            </a:r>
            <a:r>
              <a:rPr lang="en-US" sz="1600">
                <a:ea typeface="ＭＳ Ｐゴシック" charset="-128"/>
                <a:cs typeface="ＭＳ Ｐゴシック" charset="-128"/>
                <a:sym typeface="Symbol" charset="2"/>
              </a:rPr>
              <a:t></a:t>
            </a:r>
            <a:r>
              <a:rPr lang="en-US" sz="1600">
                <a:ea typeface="ＭＳ Ｐゴシック" charset="-128"/>
                <a:cs typeface="ＭＳ Ｐゴシック" charset="-128"/>
              </a:rPr>
              <a:t> in a state, the Follow sets must be disjoint.  (Follow(A) </a:t>
            </a:r>
            <a:r>
              <a:rPr lang="en-US" sz="1600" b="1">
                <a:latin typeface="Symbol" charset="2"/>
                <a:ea typeface="ＭＳ Ｐゴシック" charset="-128"/>
                <a:cs typeface="ＭＳ Ｐゴシック" charset="-128"/>
              </a:rPr>
              <a:t>Ç</a:t>
            </a:r>
            <a:r>
              <a:rPr lang="en-US" sz="1600">
                <a:ea typeface="ＭＳ Ｐゴシック" charset="-128"/>
                <a:cs typeface="ＭＳ Ｐゴシック" charset="-128"/>
              </a:rPr>
              <a:t> Follow(B) is empty.)  </a:t>
            </a:r>
          </a:p>
          <a:p>
            <a:pPr marL="1257300" lvl="2" indent="-342900">
              <a:spcBef>
                <a:spcPct val="20000"/>
              </a:spcBef>
              <a:buFontTx/>
              <a:buChar char="•"/>
            </a:pPr>
            <a:r>
              <a:rPr lang="en-US" sz="1400">
                <a:ea typeface="ＭＳ Ｐゴシック" charset="-128"/>
                <a:cs typeface="ＭＳ Ｐゴシック" charset="-128"/>
              </a:rPr>
              <a:t>no reduce-reduce conflict on any state. If more than one non-terminal could be reduced from this set, it must be possible to uniquely determine which using only one token of lookahead.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Compare with LR(0) grammar:</a:t>
            </a:r>
            <a:r>
              <a:rPr lang="en-US" sz="2000">
                <a:solidFill>
                  <a:srgbClr val="800000"/>
                </a:solidFill>
              </a:rPr>
              <a:t> </a:t>
            </a:r>
          </a:p>
          <a:p>
            <a:pPr marL="838200" lvl="1" indent="-381000">
              <a:spcBef>
                <a:spcPct val="20000"/>
              </a:spcBef>
              <a:buFontTx/>
              <a:buAutoNum type="arabicPeriod"/>
            </a:pPr>
            <a:r>
              <a:rPr lang="en-US">
                <a:ea typeface="ＭＳ Ｐゴシック" charset="-128"/>
                <a:cs typeface="ＭＳ Ｐゴシック" charset="-128"/>
              </a:rPr>
              <a:t>For any configuration set containing the item A</a:t>
            </a: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α●aβ, there is no complete item Bγ● in that set. </a:t>
            </a:r>
          </a:p>
          <a:p>
            <a:pPr marL="838200" lvl="1" indent="-381000">
              <a:spcBef>
                <a:spcPct val="20000"/>
              </a:spcBef>
              <a:buFontTx/>
              <a:buAutoNum type="arabicPeriod"/>
            </a:pPr>
            <a:r>
              <a:rPr lang="en-US">
                <a:ea typeface="ＭＳ Ｐゴシック" charset="-128"/>
                <a:cs typeface="ＭＳ Ｐゴシック" charset="-128"/>
              </a:rPr>
              <a:t>There is at most one complete item A</a:t>
            </a: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α● in each configuration set.</a:t>
            </a:r>
          </a:p>
          <a:p>
            <a:pPr marL="457200" indent="-457200">
              <a:spcBef>
                <a:spcPct val="20000"/>
              </a:spcBef>
            </a:pPr>
            <a:endParaRPr lang="en-US">
              <a:solidFill>
                <a:srgbClr val="800000"/>
              </a:solidFill>
            </a:endParaRP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Note that LR(0) </a:t>
            </a:r>
            <a:r>
              <a:rPr lang="en-US" sz="2400" b="1">
                <a:solidFill>
                  <a:srgbClr val="800000"/>
                </a:solidFill>
                <a:latin typeface="Symbol" charset="2"/>
                <a:sym typeface="Symbol" charset="2"/>
              </a:rPr>
              <a:t></a:t>
            </a:r>
            <a:r>
              <a:rPr lang="en-US" sz="2400">
                <a:solidFill>
                  <a:srgbClr val="800000"/>
                </a:solidFill>
              </a:rPr>
              <a:t> SLR </a:t>
            </a:r>
          </a:p>
        </p:txBody>
      </p:sp>
      <p:sp>
        <p:nvSpPr>
          <p:cNvPr id="388100" name="Oval 4"/>
          <p:cNvSpPr>
            <a:spLocks noChangeArrowheads="1"/>
          </p:cNvSpPr>
          <p:nvPr/>
        </p:nvSpPr>
        <p:spPr bwMode="auto">
          <a:xfrm>
            <a:off x="6019800" y="1219200"/>
            <a:ext cx="2286000" cy="530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8101" name="Oval 5"/>
          <p:cNvSpPr>
            <a:spLocks noChangeArrowheads="1"/>
          </p:cNvSpPr>
          <p:nvPr/>
        </p:nvSpPr>
        <p:spPr bwMode="auto">
          <a:xfrm>
            <a:off x="2590800" y="2514600"/>
            <a:ext cx="2362200" cy="530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8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8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100" grpId="0" animBg="1"/>
      <p:bldP spid="388101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6D2A57-3EBE-6D44-A6DE-AE1A5E9C23B5}" type="slidenum">
              <a:rPr lang="en-US" smtClean="0"/>
              <a:pPr/>
              <a:t>45</a:t>
            </a:fld>
            <a:endParaRPr lang="en-US" smtClean="0"/>
          </a:p>
        </p:txBody>
      </p:sp>
      <p:sp>
        <p:nvSpPr>
          <p:cNvPr id="1054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SLR</a:t>
            </a:r>
          </a:p>
        </p:txBody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2200" y="381000"/>
            <a:ext cx="2057400" cy="1371600"/>
          </a:xfr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sz="2000"/>
              <a:t>S’</a:t>
            </a:r>
            <a:r>
              <a:rPr lang="en-US" sz="2000">
                <a:sym typeface="Wingdings" charset="2"/>
              </a:rPr>
              <a:t>S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sz="2000">
                <a:sym typeface="Wingdings" charset="2"/>
              </a:rPr>
              <a:t>Sdca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sz="2000">
                <a:sym typeface="Wingdings" charset="2"/>
              </a:rPr>
              <a:t>SdAb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sz="2000">
                <a:sym typeface="Wingdings" charset="2"/>
              </a:rPr>
              <a:t>Ac </a:t>
            </a:r>
          </a:p>
          <a:p>
            <a:pPr marL="381000" indent="-381000" eaLnBrk="1" hangingPunct="1">
              <a:lnSpc>
                <a:spcPct val="90000"/>
              </a:lnSpc>
              <a:buFontTx/>
              <a:buNone/>
            </a:pPr>
            <a:endParaRPr lang="en-US" sz="2000">
              <a:sym typeface="Wingdings" charset="2"/>
            </a:endParaRPr>
          </a:p>
          <a:p>
            <a:pPr marL="381000" indent="-381000" eaLnBrk="1" hangingPunct="1">
              <a:lnSpc>
                <a:spcPct val="90000"/>
              </a:lnSpc>
            </a:pPr>
            <a:endParaRPr lang="en-US" sz="200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79413" y="3733800"/>
            <a:ext cx="8078787" cy="2478088"/>
            <a:chOff x="239" y="2352"/>
            <a:chExt cx="5089" cy="1561"/>
          </a:xfrm>
        </p:grpSpPr>
        <p:sp>
          <p:nvSpPr>
            <p:cNvPr id="105566" name="AutoShape 5"/>
            <p:cNvSpPr>
              <a:spLocks noChangeArrowheads="1"/>
            </p:cNvSpPr>
            <p:nvPr/>
          </p:nvSpPr>
          <p:spPr bwMode="auto">
            <a:xfrm>
              <a:off x="239" y="2880"/>
              <a:ext cx="955" cy="832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Tahoma" charset="0"/>
                </a:rPr>
                <a:t>S0:</a:t>
              </a:r>
            </a:p>
            <a:p>
              <a:pPr eaLnBrk="0" hangingPunct="0"/>
              <a:r>
                <a:rPr lang="en-US">
                  <a:latin typeface="Tahoma" charset="0"/>
                </a:rPr>
                <a:t>S' 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 </a:t>
              </a:r>
              <a:r>
                <a:rPr lang="en-US">
                  <a:latin typeface="Tahoma" charset="0"/>
                  <a:sym typeface="Symbol" charset="2"/>
                </a:rPr>
                <a:t></a:t>
              </a:r>
              <a:r>
                <a:rPr lang="en-US">
                  <a:latin typeface="Tahoma" charset="0"/>
                </a:rPr>
                <a:t> S</a:t>
              </a:r>
            </a:p>
            <a:p>
              <a:pPr eaLnBrk="0" hangingPunct="0"/>
              <a:r>
                <a:rPr lang="en-US">
                  <a:latin typeface="Tahoma" charset="0"/>
                </a:rPr>
                <a:t>S 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 </a:t>
              </a:r>
              <a:r>
                <a:rPr lang="en-US">
                  <a:latin typeface="Tahoma" charset="0"/>
                  <a:sym typeface="Symbol" charset="2"/>
                </a:rPr>
                <a:t></a:t>
              </a:r>
              <a:r>
                <a:rPr lang="en-US">
                  <a:latin typeface="Tahoma" charset="0"/>
                </a:rPr>
                <a:t> dca</a:t>
              </a:r>
            </a:p>
            <a:p>
              <a:pPr eaLnBrk="0" hangingPunct="0"/>
              <a:r>
                <a:rPr lang="en-US">
                  <a:latin typeface="Tahoma" charset="0"/>
                </a:rPr>
                <a:t>S</a:t>
              </a:r>
              <a:r>
                <a:rPr lang="en-US">
                  <a:latin typeface="Tahoma" charset="0"/>
                  <a:sym typeface="Wingdings" charset="2"/>
                </a:rPr>
                <a:t> ● dAb</a:t>
              </a:r>
              <a:endParaRPr lang="en-US">
                <a:latin typeface="Tahoma" charset="0"/>
              </a:endParaRPr>
            </a:p>
          </p:txBody>
        </p:sp>
        <p:sp>
          <p:nvSpPr>
            <p:cNvPr id="105567" name="AutoShape 6"/>
            <p:cNvSpPr>
              <a:spLocks noChangeArrowheads="1"/>
            </p:cNvSpPr>
            <p:nvPr/>
          </p:nvSpPr>
          <p:spPr bwMode="auto">
            <a:xfrm>
              <a:off x="1727" y="2880"/>
              <a:ext cx="1084" cy="832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Tahoma" charset="0"/>
                </a:rPr>
                <a:t>S2:</a:t>
              </a:r>
            </a:p>
            <a:p>
              <a:pPr eaLnBrk="0" hangingPunct="0"/>
              <a:r>
                <a:rPr lang="en-US">
                  <a:latin typeface="Tahoma" charset="0"/>
                </a:rPr>
                <a:t>S 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 d </a:t>
              </a:r>
              <a:r>
                <a:rPr lang="en-US">
                  <a:latin typeface="Tahoma" charset="0"/>
                  <a:sym typeface="Symbol" charset="2"/>
                </a:rPr>
                <a:t>ca</a:t>
              </a:r>
              <a:endParaRPr lang="en-US">
                <a:latin typeface="Tahoma" charset="0"/>
              </a:endParaRPr>
            </a:p>
            <a:p>
              <a:pPr eaLnBrk="0" hangingPunct="0"/>
              <a:r>
                <a:rPr lang="en-US">
                  <a:latin typeface="Tahoma" charset="0"/>
                </a:rPr>
                <a:t>S 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 d </a:t>
              </a:r>
              <a:r>
                <a:rPr lang="en-US">
                  <a:latin typeface="Tahoma" charset="0"/>
                  <a:sym typeface="Symbol" charset="2"/>
                </a:rPr>
                <a:t>Ab</a:t>
              </a:r>
            </a:p>
            <a:p>
              <a:pPr eaLnBrk="0" hangingPunct="0"/>
              <a:r>
                <a:rPr lang="en-US">
                  <a:latin typeface="Tahoma" charset="0"/>
                </a:rPr>
                <a:t>A</a:t>
              </a:r>
              <a:r>
                <a:rPr lang="en-US">
                  <a:latin typeface="Tahoma" charset="0"/>
                  <a:sym typeface="Wingdings" charset="2"/>
                </a:rPr>
                <a:t>● c</a:t>
              </a:r>
              <a:endParaRPr lang="en-US">
                <a:latin typeface="Tahoma" charset="0"/>
              </a:endParaRPr>
            </a:p>
          </p:txBody>
        </p:sp>
        <p:cxnSp>
          <p:nvCxnSpPr>
            <p:cNvPr id="105568" name="AutoShape 7"/>
            <p:cNvCxnSpPr>
              <a:cxnSpLocks noChangeShapeType="1"/>
              <a:stCxn id="105566" idx="3"/>
              <a:endCxn id="105567" idx="1"/>
            </p:cNvCxnSpPr>
            <p:nvPr/>
          </p:nvCxnSpPr>
          <p:spPr bwMode="auto">
            <a:xfrm>
              <a:off x="1194" y="3296"/>
              <a:ext cx="53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5569" name="Text Box 8"/>
            <p:cNvSpPr txBox="1">
              <a:spLocks noChangeArrowheads="1"/>
            </p:cNvSpPr>
            <p:nvPr/>
          </p:nvSpPr>
          <p:spPr bwMode="auto">
            <a:xfrm>
              <a:off x="1352" y="3225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00"/>
                  </a:solidFill>
                  <a:latin typeface="Tahoma" charset="0"/>
                </a:rPr>
                <a:t>d</a:t>
              </a:r>
            </a:p>
          </p:txBody>
        </p:sp>
        <p:sp>
          <p:nvSpPr>
            <p:cNvPr id="105570" name="AutoShape 9"/>
            <p:cNvSpPr>
              <a:spLocks noChangeArrowheads="1"/>
            </p:cNvSpPr>
            <p:nvPr/>
          </p:nvSpPr>
          <p:spPr bwMode="auto">
            <a:xfrm>
              <a:off x="1392" y="2352"/>
              <a:ext cx="821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Tahoma" charset="0"/>
                </a:rPr>
                <a:t>S1:</a:t>
              </a:r>
            </a:p>
            <a:p>
              <a:pPr eaLnBrk="0" hangingPunct="0"/>
              <a:r>
                <a:rPr lang="en-US">
                  <a:latin typeface="Tahoma" charset="0"/>
                </a:rPr>
                <a:t>S’ 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 S ● </a:t>
              </a:r>
            </a:p>
          </p:txBody>
        </p:sp>
        <p:cxnSp>
          <p:nvCxnSpPr>
            <p:cNvPr id="105571" name="AutoShape 10"/>
            <p:cNvCxnSpPr>
              <a:cxnSpLocks noChangeShapeType="1"/>
              <a:stCxn id="105566" idx="3"/>
              <a:endCxn id="105570" idx="1"/>
            </p:cNvCxnSpPr>
            <p:nvPr/>
          </p:nvCxnSpPr>
          <p:spPr bwMode="auto">
            <a:xfrm flipV="1">
              <a:off x="1194" y="2576"/>
              <a:ext cx="198" cy="7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5572" name="Text Box 11"/>
            <p:cNvSpPr txBox="1">
              <a:spLocks noChangeArrowheads="1"/>
            </p:cNvSpPr>
            <p:nvPr/>
          </p:nvSpPr>
          <p:spPr bwMode="auto">
            <a:xfrm>
              <a:off x="1016" y="2409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00"/>
                  </a:solidFill>
                  <a:latin typeface="Tahoma" charset="0"/>
                </a:rPr>
                <a:t>S</a:t>
              </a:r>
            </a:p>
          </p:txBody>
        </p:sp>
        <p:sp>
          <p:nvSpPr>
            <p:cNvPr id="105573" name="AutoShape 12"/>
            <p:cNvSpPr>
              <a:spLocks noChangeArrowheads="1"/>
            </p:cNvSpPr>
            <p:nvPr/>
          </p:nvSpPr>
          <p:spPr bwMode="auto">
            <a:xfrm>
              <a:off x="3272" y="3465"/>
              <a:ext cx="856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Tahoma" charset="0"/>
                </a:rPr>
                <a:t>S4:</a:t>
              </a:r>
            </a:p>
            <a:p>
              <a:pPr eaLnBrk="0" hangingPunct="0"/>
              <a:r>
                <a:rPr lang="en-US">
                  <a:latin typeface="Tahoma" charset="0"/>
                </a:rPr>
                <a:t>S 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 d</a:t>
              </a:r>
              <a:r>
                <a:rPr lang="en-US">
                  <a:latin typeface="Tahoma" charset="0"/>
                  <a:sym typeface="Symbol" charset="2"/>
                </a:rPr>
                <a:t>A●b</a:t>
              </a:r>
              <a:endParaRPr lang="en-US">
                <a:latin typeface="Tahoma" charset="0"/>
              </a:endParaRPr>
            </a:p>
          </p:txBody>
        </p:sp>
        <p:cxnSp>
          <p:nvCxnSpPr>
            <p:cNvPr id="105574" name="AutoShape 13"/>
            <p:cNvCxnSpPr>
              <a:cxnSpLocks noChangeShapeType="1"/>
              <a:stCxn id="105567" idx="3"/>
              <a:endCxn id="105573" idx="1"/>
            </p:cNvCxnSpPr>
            <p:nvPr/>
          </p:nvCxnSpPr>
          <p:spPr bwMode="auto">
            <a:xfrm>
              <a:off x="2811" y="3296"/>
              <a:ext cx="461" cy="39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5575" name="Text Box 14"/>
            <p:cNvSpPr txBox="1">
              <a:spLocks noChangeArrowheads="1"/>
            </p:cNvSpPr>
            <p:nvPr/>
          </p:nvSpPr>
          <p:spPr bwMode="auto">
            <a:xfrm>
              <a:off x="2888" y="3465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00"/>
                  </a:solidFill>
                  <a:latin typeface="Tahoma" charset="0"/>
                </a:rPr>
                <a:t>A</a:t>
              </a:r>
            </a:p>
          </p:txBody>
        </p:sp>
        <p:sp>
          <p:nvSpPr>
            <p:cNvPr id="105576" name="AutoShape 15"/>
            <p:cNvSpPr>
              <a:spLocks noChangeArrowheads="1"/>
            </p:cNvSpPr>
            <p:nvPr/>
          </p:nvSpPr>
          <p:spPr bwMode="auto">
            <a:xfrm>
              <a:off x="3224" y="2601"/>
              <a:ext cx="808" cy="641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Tahoma" charset="0"/>
                </a:rPr>
                <a:t>S3:</a:t>
              </a:r>
            </a:p>
            <a:p>
              <a:pPr eaLnBrk="0" hangingPunct="0"/>
              <a:r>
                <a:rPr lang="en-US">
                  <a:latin typeface="Tahoma" charset="0"/>
                </a:rPr>
                <a:t>S 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d</a:t>
              </a:r>
              <a:r>
                <a:rPr lang="en-US">
                  <a:latin typeface="Tahoma" charset="0"/>
                  <a:sym typeface="Symbol" charset="2"/>
                </a:rPr>
                <a:t>c●a</a:t>
              </a:r>
            </a:p>
            <a:p>
              <a:pPr eaLnBrk="0" hangingPunct="0"/>
              <a:r>
                <a:rPr lang="en-US">
                  <a:latin typeface="Tahoma" charset="0"/>
                  <a:sym typeface="Symbol" charset="2"/>
                </a:rPr>
                <a:t>A</a:t>
              </a:r>
              <a:r>
                <a:rPr lang="en-US">
                  <a:latin typeface="Tahoma" charset="0"/>
                  <a:sym typeface="Wingdings" charset="2"/>
                </a:rPr>
                <a:t>c ● </a:t>
              </a:r>
              <a:endParaRPr lang="en-US">
                <a:latin typeface="Tahoma" charset="0"/>
              </a:endParaRPr>
            </a:p>
          </p:txBody>
        </p:sp>
        <p:cxnSp>
          <p:nvCxnSpPr>
            <p:cNvPr id="105577" name="AutoShape 16"/>
            <p:cNvCxnSpPr>
              <a:cxnSpLocks noChangeShapeType="1"/>
              <a:stCxn id="105567" idx="3"/>
              <a:endCxn id="105576" idx="1"/>
            </p:cNvCxnSpPr>
            <p:nvPr/>
          </p:nvCxnSpPr>
          <p:spPr bwMode="auto">
            <a:xfrm flipV="1">
              <a:off x="2811" y="2922"/>
              <a:ext cx="413" cy="37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5578" name="Text Box 17"/>
            <p:cNvSpPr txBox="1">
              <a:spLocks noChangeArrowheads="1"/>
            </p:cNvSpPr>
            <p:nvPr/>
          </p:nvSpPr>
          <p:spPr bwMode="auto">
            <a:xfrm>
              <a:off x="2744" y="2601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00"/>
                  </a:solidFill>
                  <a:latin typeface="Tahoma" charset="0"/>
                </a:rPr>
                <a:t>c</a:t>
              </a:r>
            </a:p>
          </p:txBody>
        </p:sp>
        <p:sp>
          <p:nvSpPr>
            <p:cNvPr id="105579" name="AutoShape 18"/>
            <p:cNvSpPr>
              <a:spLocks noChangeArrowheads="1"/>
            </p:cNvSpPr>
            <p:nvPr/>
          </p:nvSpPr>
          <p:spPr bwMode="auto">
            <a:xfrm>
              <a:off x="4512" y="2688"/>
              <a:ext cx="768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Tahoma" charset="0"/>
                </a:rPr>
                <a:t>S5:</a:t>
              </a:r>
            </a:p>
            <a:p>
              <a:pPr eaLnBrk="0" hangingPunct="0"/>
              <a:r>
                <a:rPr lang="en-US">
                  <a:latin typeface="Tahoma" charset="0"/>
                </a:rPr>
                <a:t>S 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d</a:t>
              </a:r>
              <a:r>
                <a:rPr lang="en-US">
                  <a:latin typeface="Tahoma" charset="0"/>
                  <a:sym typeface="Symbol" charset="2"/>
                </a:rPr>
                <a:t>ca● </a:t>
              </a:r>
            </a:p>
          </p:txBody>
        </p:sp>
        <p:cxnSp>
          <p:nvCxnSpPr>
            <p:cNvPr id="105580" name="AutoShape 19"/>
            <p:cNvCxnSpPr>
              <a:cxnSpLocks noChangeShapeType="1"/>
              <a:stCxn id="105576" idx="3"/>
              <a:endCxn id="105579" idx="1"/>
            </p:cNvCxnSpPr>
            <p:nvPr/>
          </p:nvCxnSpPr>
          <p:spPr bwMode="auto">
            <a:xfrm flipV="1">
              <a:off x="4032" y="2912"/>
              <a:ext cx="480" cy="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5581" name="Text Box 20"/>
            <p:cNvSpPr txBox="1">
              <a:spLocks noChangeArrowheads="1"/>
            </p:cNvSpPr>
            <p:nvPr/>
          </p:nvSpPr>
          <p:spPr bwMode="auto">
            <a:xfrm>
              <a:off x="4232" y="2601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00"/>
                  </a:solidFill>
                  <a:latin typeface="Tahoma" charset="0"/>
                </a:rPr>
                <a:t>a</a:t>
              </a:r>
            </a:p>
          </p:txBody>
        </p:sp>
        <p:sp>
          <p:nvSpPr>
            <p:cNvPr id="105582" name="AutoShape 21"/>
            <p:cNvSpPr>
              <a:spLocks noChangeArrowheads="1"/>
            </p:cNvSpPr>
            <p:nvPr/>
          </p:nvSpPr>
          <p:spPr bwMode="auto">
            <a:xfrm>
              <a:off x="4568" y="3465"/>
              <a:ext cx="760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Tahoma" charset="0"/>
                </a:rPr>
                <a:t>S6:</a:t>
              </a:r>
            </a:p>
            <a:p>
              <a:pPr eaLnBrk="0" hangingPunct="0"/>
              <a:r>
                <a:rPr lang="en-US">
                  <a:latin typeface="Tahoma" charset="0"/>
                </a:rPr>
                <a:t>S 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d</a:t>
              </a:r>
              <a:r>
                <a:rPr lang="en-US">
                  <a:latin typeface="Tahoma" charset="0"/>
                  <a:sym typeface="Symbol" charset="2"/>
                </a:rPr>
                <a:t>Ab● </a:t>
              </a:r>
              <a:endParaRPr lang="en-US">
                <a:latin typeface="Tahoma" charset="0"/>
              </a:endParaRPr>
            </a:p>
          </p:txBody>
        </p:sp>
        <p:cxnSp>
          <p:nvCxnSpPr>
            <p:cNvPr id="105583" name="AutoShape 22"/>
            <p:cNvCxnSpPr>
              <a:cxnSpLocks noChangeShapeType="1"/>
              <a:stCxn id="105573" idx="3"/>
              <a:endCxn id="105582" idx="1"/>
            </p:cNvCxnSpPr>
            <p:nvPr/>
          </p:nvCxnSpPr>
          <p:spPr bwMode="auto">
            <a:xfrm>
              <a:off x="4128" y="3689"/>
              <a:ext cx="44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5584" name="Text Box 23"/>
            <p:cNvSpPr txBox="1">
              <a:spLocks noChangeArrowheads="1"/>
            </p:cNvSpPr>
            <p:nvPr/>
          </p:nvSpPr>
          <p:spPr bwMode="auto">
            <a:xfrm>
              <a:off x="4320" y="3465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00"/>
                  </a:solidFill>
                  <a:latin typeface="Tahoma" charset="0"/>
                </a:rPr>
                <a:t>b</a:t>
              </a:r>
            </a:p>
          </p:txBody>
        </p:sp>
      </p:grpSp>
      <p:graphicFrame>
        <p:nvGraphicFramePr>
          <p:cNvPr id="441368" name="Group 24"/>
          <p:cNvGraphicFramePr>
            <a:graphicFrameLocks noGrp="1"/>
          </p:cNvGraphicFramePr>
          <p:nvPr/>
        </p:nvGraphicFramePr>
        <p:xfrm>
          <a:off x="4953000" y="304800"/>
          <a:ext cx="3886200" cy="3230563"/>
        </p:xfrm>
        <a:graphic>
          <a:graphicData uri="http://schemas.openxmlformats.org/drawingml/2006/table">
            <a:tbl>
              <a:tblPr/>
              <a:tblGrid>
                <a:gridCol w="533400"/>
                <a:gridCol w="457200"/>
                <a:gridCol w="504825"/>
                <a:gridCol w="561975"/>
                <a:gridCol w="533400"/>
                <a:gridCol w="457200"/>
                <a:gridCol w="381000"/>
                <a:gridCol w="457200"/>
              </a:tblGrid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Goto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1455" name="Text Box 111"/>
          <p:cNvSpPr txBox="1">
            <a:spLocks noChangeArrowheads="1"/>
          </p:cNvSpPr>
          <p:nvPr/>
        </p:nvSpPr>
        <p:spPr bwMode="auto">
          <a:xfrm>
            <a:off x="533400" y="1828800"/>
            <a:ext cx="3581400" cy="11906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</a:pPr>
            <a:r>
              <a:rPr lang="en-US">
                <a:solidFill>
                  <a:srgbClr val="800000"/>
                </a:solidFill>
                <a:sym typeface="Wingdings" charset="2"/>
              </a:rPr>
              <a:t>In S3 there is reduce/shift conflict: It can be R4 or shift. By looking at the Follow set of A, the conflict is removed.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1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1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45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1C1D8D-3F4B-D048-96E9-040BE9898DB0}" type="slidenum">
              <a:rPr lang="en-US" smtClean="0"/>
              <a:pPr/>
              <a:t>46</a:t>
            </a:fld>
            <a:endParaRPr lang="en-US" smtClean="0"/>
          </a:p>
        </p:txBody>
      </p:sp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Parse trace</a:t>
            </a:r>
          </a:p>
        </p:txBody>
      </p:sp>
      <p:sp>
        <p:nvSpPr>
          <p:cNvPr id="503814" name="Rectangle 6"/>
          <p:cNvSpPr>
            <a:spLocks noChangeArrowheads="1"/>
          </p:cNvSpPr>
          <p:nvPr/>
        </p:nvSpPr>
        <p:spPr bwMode="auto">
          <a:xfrm>
            <a:off x="381000" y="1951038"/>
            <a:ext cx="8001000" cy="269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algn="just"/>
            <a:r>
              <a:rPr lang="en-US" sz="2000" u="sng">
                <a:latin typeface="Tahoma" charset="0"/>
                <a:ea typeface="Times New Roman" charset="0"/>
                <a:cs typeface="Times New Roman" charset="0"/>
              </a:rPr>
              <a:t>State stack	</a:t>
            </a:r>
            <a:r>
              <a:rPr lang="en-US" sz="2000" u="sng">
                <a:latin typeface="Tahoma" charset="0"/>
              </a:rPr>
              <a:t>Input		Parser action</a:t>
            </a:r>
          </a:p>
          <a:p>
            <a:pPr marL="342900" indent="-342900"/>
            <a:r>
              <a:rPr lang="en-US" sz="2000">
                <a:latin typeface="Tahoma" charset="0"/>
                <a:ea typeface="Times New Roman" charset="0"/>
                <a:cs typeface="Times New Roman" charset="0"/>
              </a:rPr>
              <a:t>S0			dca$   		Shift S2</a:t>
            </a:r>
          </a:p>
          <a:p>
            <a:pPr marL="342900" indent="-342900"/>
            <a:r>
              <a:rPr lang="en-US" sz="2000">
                <a:latin typeface="Tahoma" charset="0"/>
                <a:ea typeface="Times New Roman" charset="0"/>
                <a:cs typeface="Times New Roman" charset="0"/>
              </a:rPr>
              <a:t>S0 S2d 		ca$		Shift S3</a:t>
            </a:r>
          </a:p>
          <a:p>
            <a:pPr marL="342900" indent="-342900"/>
            <a:r>
              <a:rPr lang="en-US" sz="2000">
                <a:latin typeface="Tahoma" charset="0"/>
                <a:ea typeface="Times New Roman" charset="0"/>
                <a:cs typeface="Times New Roman" charset="0"/>
              </a:rPr>
              <a:t>S0 S2d S3c	a$		shift S5</a:t>
            </a:r>
          </a:p>
          <a:p>
            <a:pPr marL="342900" indent="-342900"/>
            <a:r>
              <a:rPr lang="en-US" sz="2000">
                <a:latin typeface="Tahoma" charset="0"/>
                <a:ea typeface="Times New Roman" charset="0"/>
                <a:cs typeface="Times New Roman" charset="0"/>
              </a:rPr>
              <a:t>S0 S2d S3c S5a   $		Reduce 2</a:t>
            </a:r>
          </a:p>
          <a:p>
            <a:pPr marL="342900" indent="-342900"/>
            <a:r>
              <a:rPr lang="en-US" sz="2000">
                <a:latin typeface="Tahoma" charset="0"/>
                <a:ea typeface="Times New Roman" charset="0"/>
                <a:cs typeface="Times New Roman" charset="0"/>
              </a:rPr>
              <a:t>S0 S1S		  $		Accept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38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38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38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38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38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8D4A48-3766-5144-B88D-6EC76B392163}" type="slidenum">
              <a:rPr lang="en-US" smtClean="0"/>
              <a:pPr/>
              <a:t>47</a:t>
            </a:fld>
            <a:endParaRPr lang="en-US" smtClean="0"/>
          </a:p>
        </p:txBody>
      </p:sp>
      <p:sp>
        <p:nvSpPr>
          <p:cNvPr id="108547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108548" name="Rectangle 3"/>
          <p:cNvSpPr>
            <a:spLocks noChangeArrowheads="1"/>
          </p:cNvSpPr>
          <p:nvPr/>
        </p:nvSpPr>
        <p:spPr bwMode="auto">
          <a:xfrm>
            <a:off x="457200" y="990600"/>
            <a:ext cx="4419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457200" indent="-457200">
              <a:spcBef>
                <a:spcPct val="20000"/>
              </a:spcBef>
              <a:buClr>
                <a:srgbClr val="800000"/>
              </a:buClr>
              <a:buFontTx/>
              <a:buAutoNum type="arabicPeriod"/>
            </a:pPr>
            <a:r>
              <a:rPr lang="en-US"/>
              <a:t>S’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S</a:t>
            </a:r>
          </a:p>
          <a:p>
            <a:pPr marL="457200" indent="-457200">
              <a:spcBef>
                <a:spcPct val="20000"/>
              </a:spcBef>
              <a:buClr>
                <a:srgbClr val="800000"/>
              </a:buClr>
              <a:buFontTx/>
              <a:buAutoNum type="arabicPeriod"/>
            </a:pPr>
            <a:r>
              <a:rPr lang="en-US"/>
              <a:t>S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dca</a:t>
            </a:r>
          </a:p>
          <a:p>
            <a:pPr marL="457200" indent="-457200">
              <a:spcBef>
                <a:spcPct val="20000"/>
              </a:spcBef>
              <a:buClr>
                <a:srgbClr val="800000"/>
              </a:buClr>
              <a:buFontTx/>
              <a:buAutoNum type="arabicPeriod"/>
            </a:pPr>
            <a:r>
              <a:rPr lang="en-US"/>
              <a:t>S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dAb </a:t>
            </a:r>
          </a:p>
          <a:p>
            <a:pPr marL="457200" indent="-457200">
              <a:spcBef>
                <a:spcPct val="20000"/>
              </a:spcBef>
              <a:buClr>
                <a:srgbClr val="800000"/>
              </a:buClr>
              <a:buFontTx/>
              <a:buAutoNum type="arabicPeriod"/>
            </a:pPr>
            <a:r>
              <a:rPr lang="en-US">
                <a:solidFill>
                  <a:srgbClr val="FF0000"/>
                </a:solidFill>
              </a:rPr>
              <a:t>S</a:t>
            </a:r>
            <a:r>
              <a:rPr lang="en-US">
                <a:solidFill>
                  <a:srgbClr val="FF0000"/>
                </a:solidFill>
                <a:sym typeface="Wingdings" charset="2"/>
              </a:rPr>
              <a:t>A</a:t>
            </a:r>
            <a:r>
              <a:rPr lang="en-US">
                <a:solidFill>
                  <a:srgbClr val="FF0000"/>
                </a:solidFill>
              </a:rPr>
              <a:t>a</a:t>
            </a:r>
          </a:p>
          <a:p>
            <a:pPr marL="457200" indent="-457200">
              <a:spcBef>
                <a:spcPct val="20000"/>
              </a:spcBef>
              <a:buClr>
                <a:srgbClr val="800000"/>
              </a:buClr>
              <a:buFontTx/>
              <a:buAutoNum type="arabicPeriod"/>
            </a:pPr>
            <a:r>
              <a:rPr lang="en-US"/>
              <a:t>A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c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34975" y="2500313"/>
            <a:ext cx="7947025" cy="4078287"/>
            <a:chOff x="274" y="1575"/>
            <a:chExt cx="5006" cy="2569"/>
          </a:xfrm>
        </p:grpSpPr>
        <p:sp>
          <p:nvSpPr>
            <p:cNvPr id="108552" name="AutoShape 5"/>
            <p:cNvSpPr>
              <a:spLocks noChangeArrowheads="1"/>
            </p:cNvSpPr>
            <p:nvPr/>
          </p:nvSpPr>
          <p:spPr bwMode="auto">
            <a:xfrm>
              <a:off x="274" y="2208"/>
              <a:ext cx="830" cy="118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S0:</a:t>
              </a:r>
            </a:p>
            <a:p>
              <a:r>
                <a:rPr lang="en-US">
                  <a:latin typeface="Tahoma" charset="0"/>
                </a:rPr>
                <a:t>S' 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  <a:sym typeface="Symbol" charset="2"/>
                </a:rPr>
                <a:t></a:t>
              </a:r>
              <a:r>
                <a:rPr lang="en-US">
                  <a:latin typeface="Tahoma" charset="0"/>
                </a:rPr>
                <a:t> S</a:t>
              </a:r>
            </a:p>
            <a:p>
              <a:r>
                <a:rPr lang="en-US">
                  <a:latin typeface="Tahoma" charset="0"/>
                </a:rPr>
                <a:t>S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  <a:sym typeface="Symbol" charset="2"/>
                </a:rPr>
                <a:t></a:t>
              </a:r>
              <a:r>
                <a:rPr lang="en-US">
                  <a:latin typeface="Tahoma" charset="0"/>
                </a:rPr>
                <a:t> dca</a:t>
              </a:r>
            </a:p>
            <a:p>
              <a:r>
                <a:rPr lang="en-US">
                  <a:latin typeface="Tahoma" charset="0"/>
                </a:rPr>
                <a:t>S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● dAb</a:t>
              </a:r>
            </a:p>
            <a:p>
              <a:r>
                <a:rPr lang="en-US">
                  <a:solidFill>
                    <a:srgbClr val="FF0000"/>
                  </a:solidFill>
                  <a:latin typeface="Tahoma" charset="0"/>
                </a:rPr>
                <a:t>S</a:t>
              </a:r>
              <a:r>
                <a:rPr lang="en-US">
                  <a:solidFill>
                    <a:srgbClr val="FF0000"/>
                  </a:solidFill>
                  <a:latin typeface="Tahoma" charset="0"/>
                  <a:sym typeface="Wingdings" charset="2"/>
                </a:rPr>
                <a:t>● Aa</a:t>
              </a:r>
            </a:p>
            <a:p>
              <a:r>
                <a:rPr lang="en-US">
                  <a:latin typeface="Tahoma" charset="0"/>
                  <a:sym typeface="Wingdings" charset="2"/>
                </a:rPr>
                <a:t>A● c</a:t>
              </a:r>
              <a:endParaRPr lang="en-US"/>
            </a:p>
          </p:txBody>
        </p:sp>
        <p:sp>
          <p:nvSpPr>
            <p:cNvPr id="108553" name="AutoShape 6"/>
            <p:cNvSpPr>
              <a:spLocks noChangeArrowheads="1"/>
            </p:cNvSpPr>
            <p:nvPr/>
          </p:nvSpPr>
          <p:spPr bwMode="auto">
            <a:xfrm>
              <a:off x="1770" y="2186"/>
              <a:ext cx="774" cy="826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S2:</a:t>
              </a:r>
            </a:p>
            <a:p>
              <a:r>
                <a:rPr lang="en-US">
                  <a:latin typeface="Tahoma" charset="0"/>
                </a:rPr>
                <a:t>S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d</a:t>
              </a:r>
              <a:r>
                <a:rPr lang="en-US">
                  <a:latin typeface="Tahoma" charset="0"/>
                  <a:sym typeface="Symbol" charset="2"/>
                </a:rPr>
                <a:t></a:t>
              </a:r>
              <a:r>
                <a:rPr lang="en-US">
                  <a:latin typeface="Tahoma" charset="0"/>
                </a:rPr>
                <a:t>ca</a:t>
              </a:r>
            </a:p>
            <a:p>
              <a:r>
                <a:rPr lang="en-US">
                  <a:latin typeface="Tahoma" charset="0"/>
                </a:rPr>
                <a:t>S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d</a:t>
              </a:r>
              <a:r>
                <a:rPr lang="en-US">
                  <a:latin typeface="Tahoma" charset="0"/>
                  <a:sym typeface="Symbol" charset="2"/>
                </a:rPr>
                <a:t></a:t>
              </a:r>
              <a:r>
                <a:rPr lang="en-US">
                  <a:latin typeface="Tahoma" charset="0"/>
                </a:rPr>
                <a:t>Ab</a:t>
              </a:r>
            </a:p>
            <a:p>
              <a:r>
                <a:rPr lang="en-US">
                  <a:latin typeface="Tahoma" charset="0"/>
                </a:rPr>
                <a:t>A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●c</a:t>
              </a:r>
              <a:endParaRPr lang="en-US"/>
            </a:p>
          </p:txBody>
        </p:sp>
        <p:cxnSp>
          <p:nvCxnSpPr>
            <p:cNvPr id="108554" name="AutoShape 7"/>
            <p:cNvCxnSpPr>
              <a:cxnSpLocks noChangeShapeType="1"/>
              <a:stCxn id="108552" idx="3"/>
              <a:endCxn id="108553" idx="1"/>
            </p:cNvCxnSpPr>
            <p:nvPr/>
          </p:nvCxnSpPr>
          <p:spPr bwMode="auto">
            <a:xfrm flipV="1">
              <a:off x="1104" y="2599"/>
              <a:ext cx="666" cy="19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8555" name="Text Box 8"/>
            <p:cNvSpPr txBox="1">
              <a:spLocks noChangeArrowheads="1"/>
            </p:cNvSpPr>
            <p:nvPr/>
          </p:nvSpPr>
          <p:spPr bwMode="auto">
            <a:xfrm>
              <a:off x="1392" y="2544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Tahoma" charset="0"/>
                </a:rPr>
                <a:t>d</a:t>
              </a:r>
              <a:endParaRPr lang="en-US"/>
            </a:p>
          </p:txBody>
        </p:sp>
        <p:sp>
          <p:nvSpPr>
            <p:cNvPr id="108556" name="AutoShape 9"/>
            <p:cNvSpPr>
              <a:spLocks noChangeArrowheads="1"/>
            </p:cNvSpPr>
            <p:nvPr/>
          </p:nvSpPr>
          <p:spPr bwMode="auto">
            <a:xfrm>
              <a:off x="1576" y="1575"/>
              <a:ext cx="680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S1:</a:t>
              </a:r>
            </a:p>
            <a:p>
              <a:r>
                <a:rPr lang="en-US">
                  <a:latin typeface="Tahoma" charset="0"/>
                </a:rPr>
                <a:t>S’ 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S ● </a:t>
              </a:r>
              <a:endParaRPr lang="en-US"/>
            </a:p>
          </p:txBody>
        </p:sp>
        <p:cxnSp>
          <p:nvCxnSpPr>
            <p:cNvPr id="108557" name="AutoShape 10"/>
            <p:cNvCxnSpPr>
              <a:cxnSpLocks noChangeShapeType="1"/>
              <a:stCxn id="108552" idx="3"/>
              <a:endCxn id="108556" idx="1"/>
            </p:cNvCxnSpPr>
            <p:nvPr/>
          </p:nvCxnSpPr>
          <p:spPr bwMode="auto">
            <a:xfrm flipV="1">
              <a:off x="1104" y="1799"/>
              <a:ext cx="472" cy="99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8558" name="Text Box 11"/>
            <p:cNvSpPr txBox="1">
              <a:spLocks noChangeArrowheads="1"/>
            </p:cNvSpPr>
            <p:nvPr/>
          </p:nvSpPr>
          <p:spPr bwMode="auto">
            <a:xfrm>
              <a:off x="1104" y="1872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Tahoma" charset="0"/>
                </a:rPr>
                <a:t>S</a:t>
              </a:r>
              <a:endParaRPr lang="en-US"/>
            </a:p>
          </p:txBody>
        </p:sp>
        <p:sp>
          <p:nvSpPr>
            <p:cNvPr id="108559" name="AutoShape 12"/>
            <p:cNvSpPr>
              <a:spLocks noChangeArrowheads="1"/>
            </p:cNvSpPr>
            <p:nvPr/>
          </p:nvSpPr>
          <p:spPr bwMode="auto">
            <a:xfrm>
              <a:off x="2976" y="2834"/>
              <a:ext cx="720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S4:</a:t>
              </a:r>
            </a:p>
            <a:p>
              <a:r>
                <a:rPr lang="en-US">
                  <a:latin typeface="Tahoma" charset="0"/>
                </a:rPr>
                <a:t>S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dA●b</a:t>
              </a:r>
              <a:endParaRPr lang="en-US"/>
            </a:p>
          </p:txBody>
        </p:sp>
        <p:cxnSp>
          <p:nvCxnSpPr>
            <p:cNvPr id="108560" name="AutoShape 13"/>
            <p:cNvCxnSpPr>
              <a:cxnSpLocks noChangeShapeType="1"/>
              <a:stCxn id="108553" idx="3"/>
              <a:endCxn id="108559" idx="1"/>
            </p:cNvCxnSpPr>
            <p:nvPr/>
          </p:nvCxnSpPr>
          <p:spPr bwMode="auto">
            <a:xfrm>
              <a:off x="2544" y="2599"/>
              <a:ext cx="432" cy="45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8561" name="Text Box 14"/>
            <p:cNvSpPr txBox="1">
              <a:spLocks noChangeArrowheads="1"/>
            </p:cNvSpPr>
            <p:nvPr/>
          </p:nvSpPr>
          <p:spPr bwMode="auto">
            <a:xfrm>
              <a:off x="2688" y="2592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Tahoma" charset="0"/>
                </a:rPr>
                <a:t>A</a:t>
              </a:r>
              <a:endParaRPr lang="en-US"/>
            </a:p>
          </p:txBody>
        </p:sp>
        <p:sp>
          <p:nvSpPr>
            <p:cNvPr id="108562" name="AutoShape 15"/>
            <p:cNvSpPr>
              <a:spLocks noChangeArrowheads="1"/>
            </p:cNvSpPr>
            <p:nvPr/>
          </p:nvSpPr>
          <p:spPr bwMode="auto">
            <a:xfrm>
              <a:off x="2976" y="1823"/>
              <a:ext cx="768" cy="641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  <a:latin typeface="Tahoma" charset="0"/>
                </a:rPr>
                <a:t>S3:</a:t>
              </a:r>
            </a:p>
            <a:p>
              <a:r>
                <a:rPr lang="en-US">
                  <a:solidFill>
                    <a:schemeClr val="accent2"/>
                  </a:solidFill>
                  <a:latin typeface="Tahoma" charset="0"/>
                </a:rPr>
                <a:t>S</a:t>
              </a:r>
              <a:r>
                <a:rPr lang="en-US">
                  <a:solidFill>
                    <a:schemeClr val="accent2"/>
                  </a:solidFill>
                  <a:latin typeface="Tahoma" charset="0"/>
                  <a:sym typeface="Wingdings" charset="2"/>
                </a:rPr>
                <a:t></a:t>
              </a:r>
              <a:r>
                <a:rPr lang="en-US">
                  <a:solidFill>
                    <a:schemeClr val="accent2"/>
                  </a:solidFill>
                  <a:latin typeface="Tahoma" charset="0"/>
                </a:rPr>
                <a:t>dc●a</a:t>
              </a:r>
            </a:p>
            <a:p>
              <a:r>
                <a:rPr lang="en-US">
                  <a:solidFill>
                    <a:schemeClr val="accent2"/>
                  </a:solidFill>
                  <a:latin typeface="Tahoma" charset="0"/>
                </a:rPr>
                <a:t>A</a:t>
              </a:r>
              <a:r>
                <a:rPr lang="en-US">
                  <a:solidFill>
                    <a:schemeClr val="accent2"/>
                  </a:solidFill>
                  <a:latin typeface="Tahoma" charset="0"/>
                  <a:sym typeface="Wingdings" charset="2"/>
                </a:rPr>
                <a:t></a:t>
              </a:r>
              <a:r>
                <a:rPr lang="en-US">
                  <a:solidFill>
                    <a:schemeClr val="accent2"/>
                  </a:solidFill>
                  <a:latin typeface="Tahoma" charset="0"/>
                </a:rPr>
                <a:t>c●</a:t>
              </a:r>
              <a:r>
                <a:rPr lang="en-US">
                  <a:latin typeface="Tahoma" charset="0"/>
                </a:rPr>
                <a:t> </a:t>
              </a:r>
              <a:endParaRPr lang="en-US"/>
            </a:p>
          </p:txBody>
        </p:sp>
        <p:cxnSp>
          <p:nvCxnSpPr>
            <p:cNvPr id="108563" name="AutoShape 16"/>
            <p:cNvCxnSpPr>
              <a:cxnSpLocks noChangeShapeType="1"/>
              <a:stCxn id="108553" idx="3"/>
              <a:endCxn id="108562" idx="1"/>
            </p:cNvCxnSpPr>
            <p:nvPr/>
          </p:nvCxnSpPr>
          <p:spPr bwMode="auto">
            <a:xfrm flipV="1">
              <a:off x="2544" y="2144"/>
              <a:ext cx="432" cy="45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8564" name="Text Box 17"/>
            <p:cNvSpPr txBox="1">
              <a:spLocks noChangeArrowheads="1"/>
            </p:cNvSpPr>
            <p:nvPr/>
          </p:nvSpPr>
          <p:spPr bwMode="auto">
            <a:xfrm>
              <a:off x="2688" y="2016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Tahoma" charset="0"/>
                </a:rPr>
                <a:t>c</a:t>
              </a:r>
              <a:endParaRPr lang="en-US"/>
            </a:p>
          </p:txBody>
        </p:sp>
        <p:sp>
          <p:nvSpPr>
            <p:cNvPr id="108565" name="AutoShape 18"/>
            <p:cNvSpPr>
              <a:spLocks noChangeArrowheads="1"/>
            </p:cNvSpPr>
            <p:nvPr/>
          </p:nvSpPr>
          <p:spPr bwMode="auto">
            <a:xfrm>
              <a:off x="4512" y="1920"/>
              <a:ext cx="768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S5:</a:t>
              </a:r>
            </a:p>
            <a:p>
              <a:r>
                <a:rPr lang="en-US">
                  <a:latin typeface="Tahoma" charset="0"/>
                </a:rPr>
                <a:t>S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dca● </a:t>
              </a:r>
              <a:endParaRPr lang="en-US"/>
            </a:p>
          </p:txBody>
        </p:sp>
        <p:cxnSp>
          <p:nvCxnSpPr>
            <p:cNvPr id="108566" name="AutoShape 19"/>
            <p:cNvCxnSpPr>
              <a:cxnSpLocks noChangeShapeType="1"/>
              <a:stCxn id="108562" idx="3"/>
              <a:endCxn id="108565" idx="1"/>
            </p:cNvCxnSpPr>
            <p:nvPr/>
          </p:nvCxnSpPr>
          <p:spPr bwMode="auto">
            <a:xfrm>
              <a:off x="3744" y="2144"/>
              <a:ext cx="76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8567" name="Text Box 20"/>
            <p:cNvSpPr txBox="1">
              <a:spLocks noChangeArrowheads="1"/>
            </p:cNvSpPr>
            <p:nvPr/>
          </p:nvSpPr>
          <p:spPr bwMode="auto">
            <a:xfrm>
              <a:off x="4032" y="1920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Tahoma" charset="0"/>
                </a:rPr>
                <a:t>a</a:t>
              </a:r>
              <a:endParaRPr lang="en-US"/>
            </a:p>
          </p:txBody>
        </p:sp>
        <p:sp>
          <p:nvSpPr>
            <p:cNvPr id="108568" name="AutoShape 21"/>
            <p:cNvSpPr>
              <a:spLocks noChangeArrowheads="1"/>
            </p:cNvSpPr>
            <p:nvPr/>
          </p:nvSpPr>
          <p:spPr bwMode="auto">
            <a:xfrm>
              <a:off x="4512" y="2832"/>
              <a:ext cx="768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S6:</a:t>
              </a:r>
            </a:p>
            <a:p>
              <a:r>
                <a:rPr lang="en-US">
                  <a:latin typeface="Tahoma" charset="0"/>
                </a:rPr>
                <a:t>S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dAb● </a:t>
              </a:r>
              <a:endParaRPr lang="en-US"/>
            </a:p>
          </p:txBody>
        </p:sp>
        <p:cxnSp>
          <p:nvCxnSpPr>
            <p:cNvPr id="108569" name="AutoShape 22"/>
            <p:cNvCxnSpPr>
              <a:cxnSpLocks noChangeShapeType="1"/>
              <a:stCxn id="108559" idx="3"/>
              <a:endCxn id="108568" idx="1"/>
            </p:cNvCxnSpPr>
            <p:nvPr/>
          </p:nvCxnSpPr>
          <p:spPr bwMode="auto">
            <a:xfrm flipV="1">
              <a:off x="3696" y="3056"/>
              <a:ext cx="816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8570" name="Text Box 23"/>
            <p:cNvSpPr txBox="1">
              <a:spLocks noChangeArrowheads="1"/>
            </p:cNvSpPr>
            <p:nvPr/>
          </p:nvSpPr>
          <p:spPr bwMode="auto">
            <a:xfrm>
              <a:off x="4080" y="2784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Tahoma" charset="0"/>
                </a:rPr>
                <a:t>b</a:t>
              </a:r>
              <a:endParaRPr lang="en-US"/>
            </a:p>
          </p:txBody>
        </p:sp>
        <p:sp>
          <p:nvSpPr>
            <p:cNvPr id="108571" name="AutoShape 24"/>
            <p:cNvSpPr>
              <a:spLocks noChangeArrowheads="1"/>
            </p:cNvSpPr>
            <p:nvPr/>
          </p:nvSpPr>
          <p:spPr bwMode="auto">
            <a:xfrm>
              <a:off x="1728" y="3114"/>
              <a:ext cx="672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S7:</a:t>
              </a:r>
            </a:p>
            <a:p>
              <a:r>
                <a:rPr lang="en-US">
                  <a:latin typeface="Tahoma" charset="0"/>
                </a:rPr>
                <a:t>S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A●a</a:t>
              </a:r>
              <a:endParaRPr lang="en-US"/>
            </a:p>
          </p:txBody>
        </p:sp>
        <p:cxnSp>
          <p:nvCxnSpPr>
            <p:cNvPr id="108572" name="AutoShape 25"/>
            <p:cNvCxnSpPr>
              <a:cxnSpLocks noChangeShapeType="1"/>
              <a:stCxn id="108552" idx="3"/>
              <a:endCxn id="108571" idx="1"/>
            </p:cNvCxnSpPr>
            <p:nvPr/>
          </p:nvCxnSpPr>
          <p:spPr bwMode="auto">
            <a:xfrm>
              <a:off x="1104" y="2798"/>
              <a:ext cx="624" cy="5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8573" name="Text Box 26"/>
            <p:cNvSpPr txBox="1">
              <a:spLocks noChangeArrowheads="1"/>
            </p:cNvSpPr>
            <p:nvPr/>
          </p:nvSpPr>
          <p:spPr bwMode="auto">
            <a:xfrm>
              <a:off x="1392" y="3168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Tahoma" charset="0"/>
                </a:rPr>
                <a:t>A</a:t>
              </a:r>
              <a:endParaRPr lang="en-US"/>
            </a:p>
          </p:txBody>
        </p:sp>
        <p:sp>
          <p:nvSpPr>
            <p:cNvPr id="108574" name="AutoShape 27"/>
            <p:cNvSpPr>
              <a:spLocks noChangeArrowheads="1"/>
            </p:cNvSpPr>
            <p:nvPr/>
          </p:nvSpPr>
          <p:spPr bwMode="auto">
            <a:xfrm>
              <a:off x="816" y="3696"/>
              <a:ext cx="720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S9:</a:t>
              </a:r>
            </a:p>
            <a:p>
              <a:r>
                <a:rPr lang="en-US">
                  <a:latin typeface="Tahoma" charset="0"/>
                </a:rPr>
                <a:t>A 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 c ●</a:t>
              </a:r>
              <a:endParaRPr lang="en-US"/>
            </a:p>
          </p:txBody>
        </p:sp>
        <p:cxnSp>
          <p:nvCxnSpPr>
            <p:cNvPr id="108575" name="AutoShape 28"/>
            <p:cNvCxnSpPr>
              <a:cxnSpLocks noChangeShapeType="1"/>
              <a:stCxn id="108552" idx="2"/>
              <a:endCxn id="108574" idx="1"/>
            </p:cNvCxnSpPr>
            <p:nvPr/>
          </p:nvCxnSpPr>
          <p:spPr bwMode="auto">
            <a:xfrm rot="16200000" flipH="1">
              <a:off x="487" y="3590"/>
              <a:ext cx="532" cy="127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08576" name="Text Box 29"/>
            <p:cNvSpPr txBox="1">
              <a:spLocks noChangeArrowheads="1"/>
            </p:cNvSpPr>
            <p:nvPr/>
          </p:nvSpPr>
          <p:spPr bwMode="auto">
            <a:xfrm>
              <a:off x="720" y="3408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Tahoma" charset="0"/>
                </a:rPr>
                <a:t>c</a:t>
              </a:r>
              <a:endParaRPr lang="en-US"/>
            </a:p>
          </p:txBody>
        </p:sp>
        <p:sp>
          <p:nvSpPr>
            <p:cNvPr id="108577" name="AutoShape 30"/>
            <p:cNvSpPr>
              <a:spLocks noChangeArrowheads="1"/>
            </p:cNvSpPr>
            <p:nvPr/>
          </p:nvSpPr>
          <p:spPr bwMode="auto">
            <a:xfrm>
              <a:off x="2833" y="3456"/>
              <a:ext cx="671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S8:</a:t>
              </a:r>
            </a:p>
            <a:p>
              <a:r>
                <a:rPr lang="en-US">
                  <a:latin typeface="Tahoma" charset="0"/>
                </a:rPr>
                <a:t>S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Aa●</a:t>
              </a:r>
              <a:r>
                <a:rPr lang="en-US">
                  <a:solidFill>
                    <a:srgbClr val="FF0000"/>
                  </a:solidFill>
                  <a:latin typeface="Tahoma" charset="0"/>
                </a:rPr>
                <a:t> </a:t>
              </a: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108578" name="AutoShape 31"/>
            <p:cNvCxnSpPr>
              <a:cxnSpLocks noChangeShapeType="1"/>
              <a:stCxn id="108571" idx="3"/>
              <a:endCxn id="108577" idx="1"/>
            </p:cNvCxnSpPr>
            <p:nvPr/>
          </p:nvCxnSpPr>
          <p:spPr bwMode="auto">
            <a:xfrm>
              <a:off x="2400" y="3338"/>
              <a:ext cx="433" cy="342"/>
            </a:xfrm>
            <a:prstGeom prst="curvedConnector3">
              <a:avLst>
                <a:gd name="adj1" fmla="val 49884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08579" name="Text Box 32"/>
            <p:cNvSpPr txBox="1">
              <a:spLocks noChangeArrowheads="1"/>
            </p:cNvSpPr>
            <p:nvPr/>
          </p:nvSpPr>
          <p:spPr bwMode="auto">
            <a:xfrm>
              <a:off x="2448" y="3600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Tahoma" charset="0"/>
                </a:rPr>
                <a:t>a</a:t>
              </a:r>
              <a:endParaRPr lang="en-US"/>
            </a:p>
          </p:txBody>
        </p:sp>
      </p:grpSp>
      <p:sp>
        <p:nvSpPr>
          <p:cNvPr id="108550" name="Rectangle 33"/>
          <p:cNvSpPr>
            <a:spLocks noChangeArrowheads="1"/>
          </p:cNvSpPr>
          <p:nvPr/>
        </p:nvSpPr>
        <p:spPr bwMode="auto">
          <a:xfrm>
            <a:off x="533400" y="304800"/>
            <a:ext cx="82296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Non-SLR example</a:t>
            </a:r>
          </a:p>
        </p:txBody>
      </p:sp>
      <p:sp>
        <p:nvSpPr>
          <p:cNvPr id="443426" name="Text Box 34"/>
          <p:cNvSpPr txBox="1">
            <a:spLocks noChangeArrowheads="1"/>
          </p:cNvSpPr>
          <p:nvPr/>
        </p:nvSpPr>
        <p:spPr bwMode="auto">
          <a:xfrm>
            <a:off x="5105400" y="304800"/>
            <a:ext cx="3657600" cy="18796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S3 has shift/reduce conflict. </a:t>
            </a:r>
          </a:p>
          <a:p>
            <a:pPr>
              <a:spcBef>
                <a:spcPct val="50000"/>
              </a:spcBef>
            </a:pPr>
            <a:r>
              <a:rPr lang="en-US"/>
              <a:t>By looking at Follow(A), </a:t>
            </a:r>
          </a:p>
          <a:p>
            <a:pPr>
              <a:spcBef>
                <a:spcPct val="50000"/>
              </a:spcBef>
            </a:pPr>
            <a:r>
              <a:rPr lang="en-US"/>
              <a:t>both </a:t>
            </a:r>
            <a:r>
              <a:rPr lang="en-US" i="1"/>
              <a:t>a</a:t>
            </a:r>
            <a:r>
              <a:rPr lang="en-US"/>
              <a:t> and</a:t>
            </a:r>
            <a:r>
              <a:rPr lang="en-US" i="1"/>
              <a:t> b</a:t>
            </a:r>
            <a:r>
              <a:rPr lang="en-US"/>
              <a:t> are in the follow set. </a:t>
            </a:r>
          </a:p>
          <a:p>
            <a:pPr>
              <a:spcBef>
                <a:spcPct val="50000"/>
              </a:spcBef>
            </a:pPr>
            <a:r>
              <a:rPr lang="en-US"/>
              <a:t>So under column a we still don’t know whether to reduce or shift.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3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3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43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34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B9B957-5EED-B14F-A04D-5493EE4EF3E5}" type="slidenum">
              <a:rPr lang="en-US" smtClean="0"/>
              <a:pPr/>
              <a:t>48</a:t>
            </a:fld>
            <a:endParaRPr lang="en-US" smtClean="0"/>
          </a:p>
        </p:txBody>
      </p:sp>
      <p:sp>
        <p:nvSpPr>
          <p:cNvPr id="1105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conflict SLR parsing table</a:t>
            </a:r>
          </a:p>
        </p:txBody>
      </p:sp>
      <p:graphicFrame>
        <p:nvGraphicFramePr>
          <p:cNvPr id="445443" name="Group 3"/>
          <p:cNvGraphicFramePr>
            <a:graphicFrameLocks noGrp="1"/>
          </p:cNvGraphicFramePr>
          <p:nvPr/>
        </p:nvGraphicFramePr>
        <p:xfrm>
          <a:off x="1371600" y="1447800"/>
          <a:ext cx="5638800" cy="4022725"/>
        </p:xfrm>
        <a:graphic>
          <a:graphicData uri="http://schemas.openxmlformats.org/drawingml/2006/table">
            <a:tbl>
              <a:tblPr/>
              <a:tblGrid>
                <a:gridCol w="576263"/>
                <a:gridCol w="889000"/>
                <a:gridCol w="558800"/>
                <a:gridCol w="722312"/>
                <a:gridCol w="722313"/>
                <a:gridCol w="723900"/>
                <a:gridCol w="722312"/>
                <a:gridCol w="7239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Goto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S5/R5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0710" name="Text Box 117"/>
          <p:cNvSpPr txBox="1">
            <a:spLocks noChangeArrowheads="1"/>
          </p:cNvSpPr>
          <p:nvPr/>
        </p:nvSpPr>
        <p:spPr bwMode="auto">
          <a:xfrm>
            <a:off x="1524000" y="5791200"/>
            <a:ext cx="21336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Follow(A) = {a, b}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630F76-7297-BC41-BD89-EA395CD181D1}" type="slidenum">
              <a:rPr lang="en-US" smtClean="0"/>
              <a:pPr/>
              <a:t>49</a:t>
            </a:fld>
            <a:endParaRPr lang="en-US" smtClean="0"/>
          </a:p>
        </p:txBody>
      </p:sp>
      <p:sp>
        <p:nvSpPr>
          <p:cNvPr id="112643" name="Rectangle 2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LR(1) parsing</a:t>
            </a:r>
          </a:p>
        </p:txBody>
      </p:sp>
      <p:sp>
        <p:nvSpPr>
          <p:cNvPr id="112644" name="Rectangle 3"/>
          <p:cNvSpPr>
            <a:spLocks noChangeArrowheads="1"/>
          </p:cNvSpPr>
          <p:nvPr/>
        </p:nvSpPr>
        <p:spPr bwMode="auto">
          <a:xfrm>
            <a:off x="228600" y="685800"/>
            <a:ext cx="86106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Make items carry more information.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LR(1) item: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ea typeface="Times New Roman" charset="0"/>
                <a:cs typeface="Times New Roman" charset="0"/>
              </a:rPr>
              <a:t>A</a:t>
            </a:r>
            <a:r>
              <a:rPr lang="en-US" sz="2000" i="1">
                <a:ea typeface="Times New Roman" charset="0"/>
                <a:cs typeface="Times New Roman" charset="0"/>
              </a:rPr>
              <a:t> </a:t>
            </a:r>
            <a:r>
              <a:rPr lang="en-US" sz="2000">
                <a:ea typeface="Times New Roman" charset="0"/>
                <a:cs typeface="Times New Roman" charset="0"/>
              </a:rPr>
              <a:t> </a:t>
            </a:r>
            <a:r>
              <a:rPr lang="en-US" sz="2000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 sz="2000">
                <a:ea typeface="Times New Roman" charset="0"/>
                <a:cs typeface="Times New Roman" charset="0"/>
              </a:rPr>
              <a:t> X1...Xi </a:t>
            </a:r>
            <a:r>
              <a:rPr lang="en-US" sz="2000">
                <a:latin typeface="Symbol" charset="2"/>
                <a:ea typeface="Times New Roman" charset="0"/>
                <a:cs typeface="Times New Roman" charset="0"/>
              </a:rPr>
              <a:t></a:t>
            </a:r>
            <a:r>
              <a:rPr lang="en-US" sz="2000">
                <a:ea typeface="Times New Roman" charset="0"/>
                <a:cs typeface="Times New Roman" charset="0"/>
              </a:rPr>
              <a:t> Xi+1...Xj  , tok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  <a:ea typeface="Times New Roman" charset="0"/>
                <a:cs typeface="Times New Roman" charset="0"/>
              </a:rPr>
              <a:t>Terminal </a:t>
            </a:r>
            <a:r>
              <a:rPr lang="en-US" sz="2400" b="1">
                <a:solidFill>
                  <a:srgbClr val="800000"/>
                </a:solidFill>
                <a:ea typeface="Times New Roman" charset="0"/>
                <a:cs typeface="Times New Roman" charset="0"/>
              </a:rPr>
              <a:t>tok</a:t>
            </a:r>
            <a:r>
              <a:rPr lang="en-US" sz="2400">
                <a:solidFill>
                  <a:srgbClr val="800000"/>
                </a:solidFill>
                <a:ea typeface="Times New Roman" charset="0"/>
                <a:cs typeface="Times New Roman" charset="0"/>
              </a:rPr>
              <a:t> is the </a:t>
            </a:r>
            <a:r>
              <a:rPr lang="en-US" sz="2400" i="1">
                <a:solidFill>
                  <a:srgbClr val="800000"/>
                </a:solidFill>
                <a:ea typeface="Times New Roman" charset="0"/>
                <a:cs typeface="Times New Roman" charset="0"/>
              </a:rPr>
              <a:t>lookahead.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  <a:ea typeface="Times New Roman" charset="0"/>
                <a:cs typeface="Times New Roman" charset="0"/>
              </a:rPr>
              <a:t>Meaning: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000">
                <a:ea typeface="Times New Roman" charset="0"/>
                <a:cs typeface="Times New Roman" charset="0"/>
              </a:rPr>
              <a:t>have states for X1...Xi on stack already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000">
                <a:ea typeface="Times New Roman" charset="0"/>
                <a:cs typeface="Times New Roman" charset="0"/>
              </a:rPr>
              <a:t>expect to put states for Xi+1...Xj onto stack and then reduce, but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000" i="1">
                <a:ea typeface="Times New Roman" charset="0"/>
                <a:cs typeface="Times New Roman" charset="0"/>
              </a:rPr>
              <a:t>only</a:t>
            </a:r>
            <a:r>
              <a:rPr lang="en-US" sz="2000">
                <a:ea typeface="Times New Roman" charset="0"/>
                <a:cs typeface="Times New Roman" charset="0"/>
              </a:rPr>
              <a:t> if token following Xj is </a:t>
            </a:r>
            <a:r>
              <a:rPr lang="en-US" sz="2000" b="1">
                <a:ea typeface="Times New Roman" charset="0"/>
                <a:cs typeface="Times New Roman" charset="0"/>
              </a:rPr>
              <a:t>tok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000">
                <a:ea typeface="Times New Roman" charset="0"/>
                <a:cs typeface="Times New Roman" charset="0"/>
              </a:rPr>
              <a:t>tok can be $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Split Follow(A) into separate cases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Can cluster items notationally: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[A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2000">
                <a:ea typeface="ＭＳ Ｐゴシック" charset="-128"/>
                <a:cs typeface="ＭＳ Ｐゴシック" charset="-128"/>
              </a:rPr>
              <a:t>α</a:t>
            </a:r>
            <a:r>
              <a:rPr lang="en-US" sz="2000">
                <a:latin typeface="Symbol" charset="2"/>
                <a:ea typeface="Times New Roman" charset="0"/>
                <a:cs typeface="Times New Roman" charset="0"/>
              </a:rPr>
              <a:t></a:t>
            </a:r>
            <a:r>
              <a:rPr lang="en-US" sz="2000">
                <a:ea typeface="ＭＳ Ｐゴシック" charset="-128"/>
                <a:cs typeface="ＭＳ Ｐゴシック" charset="-128"/>
              </a:rPr>
              <a:t>, a/b/c] means the three items: [A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2000">
                <a:ea typeface="ＭＳ Ｐゴシック" charset="-128"/>
                <a:cs typeface="ＭＳ Ｐゴシック" charset="-128"/>
              </a:rPr>
              <a:t>α</a:t>
            </a:r>
            <a:r>
              <a:rPr lang="en-US" sz="2000">
                <a:latin typeface="Symbol" charset="2"/>
                <a:ea typeface="Times New Roman" charset="0"/>
                <a:cs typeface="Times New Roman" charset="0"/>
              </a:rPr>
              <a:t></a:t>
            </a:r>
            <a:r>
              <a:rPr lang="en-US" sz="2000">
                <a:ea typeface="ＭＳ Ｐゴシック" charset="-128"/>
                <a:cs typeface="ＭＳ Ｐゴシック" charset="-128"/>
              </a:rPr>
              <a:t>, a] [A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2000">
                <a:ea typeface="ＭＳ Ｐゴシック" charset="-128"/>
                <a:cs typeface="ＭＳ Ｐゴシック" charset="-128"/>
              </a:rPr>
              <a:t>α</a:t>
            </a:r>
            <a:r>
              <a:rPr lang="en-US" sz="2000">
                <a:latin typeface="Symbol" charset="2"/>
                <a:ea typeface="Times New Roman" charset="0"/>
                <a:cs typeface="Times New Roman" charset="0"/>
              </a:rPr>
              <a:t></a:t>
            </a:r>
            <a:r>
              <a:rPr lang="en-US" sz="2000">
                <a:ea typeface="ＭＳ Ｐゴシック" charset="-128"/>
                <a:cs typeface="ＭＳ Ｐゴシック" charset="-128"/>
              </a:rPr>
              <a:t>, b] [A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2000">
                <a:ea typeface="ＭＳ Ｐゴシック" charset="-128"/>
                <a:cs typeface="ＭＳ Ｐゴシック" charset="-128"/>
              </a:rPr>
              <a:t>α</a:t>
            </a:r>
            <a:r>
              <a:rPr lang="en-US" sz="2000">
                <a:latin typeface="Symbol" charset="2"/>
                <a:ea typeface="Times New Roman" charset="0"/>
                <a:cs typeface="Times New Roman" charset="0"/>
              </a:rPr>
              <a:t></a:t>
            </a:r>
            <a:r>
              <a:rPr lang="en-US" sz="2000">
                <a:ea typeface="ＭＳ Ｐゴシック" charset="-128"/>
                <a:cs typeface="ＭＳ Ｐゴシック" charset="-128"/>
              </a:rPr>
              <a:t>, c]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“Reduce α to A if next token is </a:t>
            </a:r>
            <a:r>
              <a:rPr lang="en-US" sz="2000" i="1">
                <a:ea typeface="ＭＳ Ｐゴシック" charset="-128"/>
                <a:cs typeface="ＭＳ Ｐゴシック" charset="-128"/>
              </a:rPr>
              <a:t>a</a:t>
            </a:r>
            <a:r>
              <a:rPr lang="en-US" sz="2000">
                <a:ea typeface="ＭＳ Ｐゴシック" charset="-128"/>
                <a:cs typeface="ＭＳ Ｐゴシック" charset="-128"/>
              </a:rPr>
              <a:t> or </a:t>
            </a:r>
            <a:r>
              <a:rPr lang="en-US" sz="2000" i="1">
                <a:ea typeface="ＭＳ Ｐゴシック" charset="-128"/>
                <a:cs typeface="ＭＳ Ｐゴシック" charset="-128"/>
              </a:rPr>
              <a:t>b</a:t>
            </a:r>
            <a:r>
              <a:rPr lang="en-US" sz="2000">
                <a:ea typeface="ＭＳ Ｐゴシック" charset="-128"/>
                <a:cs typeface="ＭＳ Ｐゴシック" charset="-128"/>
              </a:rPr>
              <a:t> or </a:t>
            </a:r>
            <a:r>
              <a:rPr lang="en-US" sz="2000" i="1">
                <a:ea typeface="ＭＳ Ｐゴシック" charset="-128"/>
                <a:cs typeface="ＭＳ Ｐゴシック" charset="-128"/>
              </a:rPr>
              <a:t>c</a:t>
            </a:r>
            <a:r>
              <a:rPr lang="en-US" sz="2000">
                <a:ea typeface="ＭＳ Ｐゴシック" charset="-128"/>
                <a:cs typeface="ＭＳ Ｐゴシック" charset="-128"/>
              </a:rPr>
              <a:t>”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{ a, b, c } </a:t>
            </a:r>
            <a:r>
              <a:rPr lang="en-US" sz="2400">
                <a:solidFill>
                  <a:srgbClr val="800000"/>
                </a:solidFill>
                <a:sym typeface="Symbol" charset="2"/>
              </a:rPr>
              <a:t></a:t>
            </a:r>
            <a:r>
              <a:rPr lang="en-US" sz="2400">
                <a:solidFill>
                  <a:srgbClr val="800000"/>
                </a:solidFill>
              </a:rPr>
              <a:t> Follow(A)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668DAB-0E8E-CA47-A30F-1DBFF2829B7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15963"/>
          </a:xfrm>
        </p:spPr>
        <p:txBody>
          <a:bodyPr/>
          <a:lstStyle/>
          <a:p>
            <a:pPr eaLnBrk="1" hangingPunct="1"/>
            <a:r>
              <a:rPr lang="en-US"/>
              <a:t>Handles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305800" cy="5287963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>
                <a:sym typeface="Symbol" charset="2"/>
              </a:rPr>
              <a:t>S </a:t>
            </a:r>
            <a:r>
              <a:rPr lang="en-US" sz="1800" baseline="-25000">
                <a:sym typeface="Symbol" charset="2"/>
              </a:rPr>
              <a:t>rm  </a:t>
            </a:r>
            <a:r>
              <a:rPr lang="en-US" sz="1800">
                <a:sym typeface="Symbol" charset="2"/>
              </a:rPr>
              <a:t>aABe </a:t>
            </a:r>
            <a:r>
              <a:rPr lang="en-US" sz="1800" baseline="-25000">
                <a:sym typeface="Symbol" charset="2"/>
              </a:rPr>
              <a:t>rm </a:t>
            </a:r>
            <a:r>
              <a:rPr lang="en-US" sz="1800">
                <a:sym typeface="Symbol" charset="2"/>
              </a:rPr>
              <a:t>aAde</a:t>
            </a:r>
            <a:r>
              <a:rPr lang="en-US" sz="1800" baseline="-25000">
                <a:sym typeface="Symbol" charset="2"/>
              </a:rPr>
              <a:t> </a:t>
            </a:r>
            <a:r>
              <a:rPr lang="en-US" sz="1800">
                <a:sym typeface="Symbol" charset="2"/>
              </a:rPr>
              <a:t></a:t>
            </a:r>
            <a:r>
              <a:rPr lang="en-US" sz="1800" baseline="-25000">
                <a:sym typeface="Symbol" charset="2"/>
              </a:rPr>
              <a:t>rm </a:t>
            </a:r>
            <a:r>
              <a:rPr lang="en-US" sz="1800">
                <a:sym typeface="Symbol" charset="2"/>
              </a:rPr>
              <a:t>aAbcde</a:t>
            </a:r>
            <a:r>
              <a:rPr lang="en-US" sz="1800" baseline="-25000">
                <a:sym typeface="Symbol" charset="2"/>
              </a:rPr>
              <a:t> </a:t>
            </a:r>
            <a:r>
              <a:rPr lang="en-US" sz="1800">
                <a:sym typeface="Symbol" charset="2"/>
              </a:rPr>
              <a:t></a:t>
            </a:r>
            <a:r>
              <a:rPr lang="en-US" sz="1800" baseline="-25000">
                <a:sym typeface="Symbol" charset="2"/>
              </a:rPr>
              <a:t>rm </a:t>
            </a:r>
            <a:r>
              <a:rPr lang="en-US" sz="1800">
                <a:sym typeface="Symbol" charset="2"/>
              </a:rPr>
              <a:t>abbcde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1600"/>
              <a:t>S </a:t>
            </a:r>
            <a:r>
              <a:rPr lang="en-US" sz="1400">
                <a:sym typeface="Symbol" charset="2"/>
              </a:rPr>
              <a:t> </a:t>
            </a:r>
            <a:r>
              <a:rPr lang="en-US" sz="1400" i="1">
                <a:sym typeface="Symbol" charset="2"/>
              </a:rPr>
              <a:t>aABe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600">
                <a:sym typeface="Symbol" charset="2"/>
              </a:rPr>
              <a:t>		A</a:t>
            </a:r>
            <a:r>
              <a:rPr lang="en-US" sz="1600" i="1">
                <a:sym typeface="Symbol" charset="2"/>
              </a:rPr>
              <a:t> </a:t>
            </a:r>
            <a:r>
              <a:rPr lang="en-US" sz="1600">
                <a:sym typeface="Symbol" charset="2"/>
              </a:rPr>
              <a:t> </a:t>
            </a:r>
            <a:r>
              <a:rPr lang="en-US" sz="1600" i="1">
                <a:sym typeface="Symbol" charset="2"/>
              </a:rPr>
              <a:t>Abc </a:t>
            </a:r>
            <a:r>
              <a:rPr lang="en-US" sz="1600">
                <a:sym typeface="Symbol" charset="2"/>
              </a:rPr>
              <a:t>| </a:t>
            </a:r>
            <a:r>
              <a:rPr lang="en-US" sz="1600" i="1">
                <a:sym typeface="Symbol" charset="2"/>
              </a:rPr>
              <a:t>b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600">
                <a:sym typeface="Symbol" charset="2"/>
              </a:rPr>
              <a:t>		B  </a:t>
            </a:r>
            <a:r>
              <a:rPr lang="en-US" sz="1600" i="1">
                <a:sym typeface="Symbol" charset="2"/>
              </a:rPr>
              <a:t>d</a:t>
            </a:r>
            <a:endParaRPr lang="en-US" sz="1800" baseline="-25000">
              <a:sym typeface="Symbol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/>
              <a:t>Informally, a handle of a sentential form is a substring that “can” be reduced.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/>
              <a:t>Abc is a handle of the right sentential form aAbcde, because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600"/>
              <a:t>A</a:t>
            </a:r>
            <a:r>
              <a:rPr lang="en-US" sz="1600">
                <a:sym typeface="Wingdings" charset="2"/>
              </a:rPr>
              <a:t>Abc, and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600">
                <a:sym typeface="Wingdings" charset="2"/>
              </a:rPr>
              <a:t>after Abc is replaced by A, the resulting string aAde is still a right sentential form. </a:t>
            </a:r>
            <a:endParaRPr lang="en-US" sz="1600"/>
          </a:p>
          <a:p>
            <a:pPr lvl="1" eaLnBrk="1" hangingPunct="1">
              <a:lnSpc>
                <a:spcPct val="80000"/>
              </a:lnSpc>
            </a:pPr>
            <a:r>
              <a:rPr lang="en-US" sz="1800"/>
              <a:t>Is </a:t>
            </a:r>
            <a:r>
              <a:rPr lang="en-US" sz="1800">
                <a:latin typeface="Courier New" charset="0"/>
              </a:rPr>
              <a:t>d</a:t>
            </a:r>
            <a:r>
              <a:rPr lang="en-US" sz="1800"/>
              <a:t> a handle of </a:t>
            </a:r>
            <a:r>
              <a:rPr lang="en-US" sz="1800">
                <a:latin typeface="Courier New" charset="0"/>
              </a:rPr>
              <a:t>aAbcde</a:t>
            </a:r>
            <a:r>
              <a:rPr lang="en-US" sz="1800"/>
              <a:t>?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/>
              <a:t>No. this is because aAbcBe is not a right sentential form.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/>
              <a:t>Formally, a handle of a right sentential form γ is a production A </a:t>
            </a:r>
            <a:r>
              <a:rPr lang="en-US" sz="2000">
                <a:sym typeface="Wingdings" charset="2"/>
              </a:rPr>
              <a:t></a:t>
            </a:r>
            <a:r>
              <a:rPr lang="en-US" sz="2000"/>
              <a:t> β and a position in γ where the string β may be found and replaced by A.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/>
              <a:t>If S </a:t>
            </a:r>
            <a:r>
              <a:rPr lang="en-US" sz="1800">
                <a:sym typeface="Symbol" charset="2"/>
              </a:rPr>
              <a:t>*</a:t>
            </a:r>
            <a:r>
              <a:rPr lang="en-US" sz="1800" baseline="-25000">
                <a:sym typeface="Symbol" charset="2"/>
              </a:rPr>
              <a:t>rm  </a:t>
            </a:r>
            <a:r>
              <a:rPr lang="en-US" sz="1800">
                <a:sym typeface="Symbol" charset="2"/>
              </a:rPr>
              <a:t>αAw </a:t>
            </a:r>
            <a:r>
              <a:rPr lang="en-US" sz="1800" baseline="-25000">
                <a:sym typeface="Symbol" charset="2"/>
              </a:rPr>
              <a:t>rm </a:t>
            </a:r>
            <a:r>
              <a:rPr lang="en-US" sz="1800">
                <a:sym typeface="Symbol" charset="2"/>
              </a:rPr>
              <a:t>αβw, then A </a:t>
            </a:r>
            <a:r>
              <a:rPr lang="en-US" sz="1800">
                <a:sym typeface="Wingdings" charset="2"/>
              </a:rPr>
              <a:t>β in the position after α is a handle of αβw.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sym typeface="Symbol" charset="2"/>
              </a:rPr>
              <a:t>When the production A </a:t>
            </a:r>
            <a:r>
              <a:rPr lang="en-US" sz="1800">
                <a:sym typeface="Wingdings" charset="2"/>
              </a:rPr>
              <a:t>β and the position are clear, we simply say “the substring β is a handle”. </a:t>
            </a:r>
            <a:r>
              <a:rPr lang="en-US" sz="1800">
                <a:sym typeface="Symbol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9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9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9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9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7AC5E3-CDE0-E643-94F2-F5D3F7110620}" type="slidenum">
              <a:rPr lang="en-US" smtClean="0"/>
              <a:pPr/>
              <a:t>50</a:t>
            </a:fld>
            <a:endParaRPr lang="en-US" smtClean="0"/>
          </a:p>
        </p:txBody>
      </p:sp>
      <p:sp>
        <p:nvSpPr>
          <p:cNvPr id="114691" name="Rectangle 2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LR(1) item sets</a:t>
            </a:r>
          </a:p>
        </p:txBody>
      </p:sp>
      <p:sp>
        <p:nvSpPr>
          <p:cNvPr id="449539" name="Rectangle 3"/>
          <p:cNvSpPr>
            <a:spLocks noChangeArrowheads="1"/>
          </p:cNvSpPr>
          <p:nvPr/>
        </p:nvSpPr>
        <p:spPr bwMode="auto">
          <a:xfrm>
            <a:off x="304800" y="7620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More items and more item sets than SLR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Closure:  For each item [A</a:t>
            </a:r>
            <a:r>
              <a:rPr lang="en-US" sz="2400">
                <a:solidFill>
                  <a:srgbClr val="800000"/>
                </a:solidFill>
                <a:sym typeface="Wingdings" charset="2"/>
              </a:rPr>
              <a:t></a:t>
            </a:r>
            <a:r>
              <a:rPr lang="en-US" sz="2400">
                <a:solidFill>
                  <a:srgbClr val="800000"/>
                </a:solidFill>
              </a:rPr>
              <a:t>α</a:t>
            </a:r>
            <a:r>
              <a:rPr lang="en-US" sz="2400">
                <a:solidFill>
                  <a:srgbClr val="800000"/>
                </a:solidFill>
                <a:latin typeface="Symbol" charset="2"/>
                <a:ea typeface="Times New Roman" charset="0"/>
                <a:cs typeface="Times New Roman" charset="0"/>
              </a:rPr>
              <a:t></a:t>
            </a:r>
            <a:r>
              <a:rPr lang="en-US" sz="2400">
                <a:solidFill>
                  <a:srgbClr val="800000"/>
                </a:solidFill>
              </a:rPr>
              <a:t>Bβ, a] in I</a:t>
            </a:r>
            <a:r>
              <a:rPr lang="en-US" sz="2800">
                <a:solidFill>
                  <a:srgbClr val="800000"/>
                </a:solidFill>
              </a:rPr>
              <a:t>,</a:t>
            </a:r>
            <a:r>
              <a:rPr lang="en-US" sz="2400">
                <a:solidFill>
                  <a:srgbClr val="800000"/>
                </a:solidFill>
              </a:rPr>
              <a:t>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for each production B 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 γ </a:t>
            </a:r>
            <a:r>
              <a:rPr lang="en-US" sz="2000">
                <a:ea typeface="ＭＳ Ｐゴシック" charset="-128"/>
                <a:cs typeface="ＭＳ Ｐゴシック" charset="-128"/>
              </a:rPr>
              <a:t>in G,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and for each terminal b in First(βa),  add [B 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2000">
                <a:latin typeface="Symbol" charset="2"/>
                <a:ea typeface="Times New Roman" charset="0"/>
                <a:cs typeface="Times New Roman" charset="0"/>
              </a:rPr>
              <a:t></a:t>
            </a:r>
            <a:r>
              <a:rPr lang="en-US" sz="2000">
                <a:ea typeface="ＭＳ Ｐゴシック" charset="-128"/>
                <a:cs typeface="ＭＳ Ｐゴシック" charset="-128"/>
              </a:rPr>
              <a:t> γ, b] to I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(Add only items with the correct lookahead)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Once we have a closed item set, use LR(1) successor function to compute transitions and next items.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Example:</a:t>
            </a:r>
            <a:endParaRPr lang="en-US" sz="2000"/>
          </a:p>
          <a:p>
            <a:pPr marL="742950" lvl="1" indent="-285750">
              <a:spcBef>
                <a:spcPct val="20000"/>
              </a:spcBef>
              <a:buClr>
                <a:srgbClr val="800000"/>
              </a:buClr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</a:rPr>
              <a:t>Initial item:  [S’</a:t>
            </a: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●</a:t>
            </a:r>
            <a:r>
              <a:rPr lang="en-US">
                <a:ea typeface="ＭＳ Ｐゴシック" charset="-128"/>
                <a:cs typeface="ＭＳ Ｐゴシック" charset="-128"/>
              </a:rPr>
              <a:t>S, $] </a:t>
            </a:r>
          </a:p>
          <a:p>
            <a:pPr marL="742950" lvl="1" indent="-285750">
              <a:spcBef>
                <a:spcPct val="20000"/>
              </a:spcBef>
              <a:buClr>
                <a:srgbClr val="800000"/>
              </a:buClr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</a:rPr>
              <a:t>What is the closure?</a:t>
            </a:r>
          </a:p>
          <a:p>
            <a:pPr marL="742950" lvl="1" indent="-285750">
              <a:spcBef>
                <a:spcPct val="20000"/>
              </a:spcBef>
              <a:buClr>
                <a:srgbClr val="800000"/>
              </a:buClr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</a:rPr>
              <a:t>[S</a:t>
            </a: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●dca, $]</a:t>
            </a:r>
          </a:p>
          <a:p>
            <a:pPr marL="742950" lvl="1" indent="-285750">
              <a:spcBef>
                <a:spcPct val="20000"/>
              </a:spcBef>
              <a:buClr>
                <a:srgbClr val="800000"/>
              </a:buClr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[S●dAb, $]</a:t>
            </a:r>
          </a:p>
          <a:p>
            <a:pPr marL="742950" lvl="1" indent="-285750">
              <a:spcBef>
                <a:spcPct val="20000"/>
              </a:spcBef>
              <a:buClr>
                <a:srgbClr val="800000"/>
              </a:buClr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[S●Aa, $]</a:t>
            </a:r>
          </a:p>
          <a:p>
            <a:pPr marL="742950" lvl="1" indent="-285750">
              <a:spcBef>
                <a:spcPct val="20000"/>
              </a:spcBef>
              <a:buClr>
                <a:srgbClr val="800000"/>
              </a:buClr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  <a:sym typeface="Wingdings" charset="2"/>
              </a:rPr>
              <a:t>[A●c, a]</a:t>
            </a:r>
            <a:endParaRPr lang="en-US" sz="20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4693" name="Rectangle 4"/>
          <p:cNvSpPr>
            <a:spLocks noChangeArrowheads="1"/>
          </p:cNvSpPr>
          <p:nvPr/>
        </p:nvSpPr>
        <p:spPr bwMode="auto">
          <a:xfrm>
            <a:off x="6553200" y="4343400"/>
            <a:ext cx="2590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Clr>
                <a:srgbClr val="800000"/>
              </a:buClr>
              <a:buFontTx/>
              <a:buChar char="•"/>
            </a:pPr>
            <a:r>
              <a:rPr lang="en-US" sz="2000"/>
              <a:t>S’</a:t>
            </a:r>
            <a:r>
              <a:rPr lang="en-US" sz="2000">
                <a:sym typeface="Wingdings" charset="2"/>
              </a:rPr>
              <a:t></a:t>
            </a:r>
            <a:r>
              <a:rPr lang="en-US" sz="2000"/>
              <a:t>S</a:t>
            </a:r>
          </a:p>
          <a:p>
            <a:pPr marL="342900" indent="-342900">
              <a:spcBef>
                <a:spcPct val="20000"/>
              </a:spcBef>
              <a:buClr>
                <a:srgbClr val="800000"/>
              </a:buClr>
              <a:buFontTx/>
              <a:buChar char="•"/>
            </a:pPr>
            <a:r>
              <a:rPr lang="en-US" sz="2000"/>
              <a:t>S</a:t>
            </a:r>
            <a:r>
              <a:rPr lang="en-US" sz="2000">
                <a:sym typeface="Wingdings" charset="2"/>
              </a:rPr>
              <a:t></a:t>
            </a:r>
            <a:r>
              <a:rPr lang="en-US" sz="2000"/>
              <a:t>dca|dAb |Aa</a:t>
            </a:r>
            <a:endParaRPr lang="en-US" sz="200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800000"/>
              </a:buClr>
              <a:buFontTx/>
              <a:buChar char="•"/>
            </a:pPr>
            <a:r>
              <a:rPr lang="en-US" sz="2000"/>
              <a:t>A</a:t>
            </a:r>
            <a:r>
              <a:rPr lang="en-US" sz="2000">
                <a:sym typeface="Wingdings" charset="2"/>
              </a:rPr>
              <a:t></a:t>
            </a:r>
            <a:r>
              <a:rPr lang="en-US" sz="2000"/>
              <a:t>c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9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9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95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495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EE76C9-0CAE-374D-BC70-1A9C1E3C700E}" type="slidenum">
              <a:rPr lang="en-US" smtClean="0"/>
              <a:pPr/>
              <a:t>51</a:t>
            </a:fld>
            <a:endParaRPr lang="en-US" smtClean="0"/>
          </a:p>
        </p:txBody>
      </p:sp>
      <p:sp>
        <p:nvSpPr>
          <p:cNvPr id="116739" name="Rectangle 2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LR(1) successor function</a:t>
            </a:r>
          </a:p>
        </p:txBody>
      </p:sp>
      <p:sp>
        <p:nvSpPr>
          <p:cNvPr id="116740" name="Rectangle 3"/>
          <p:cNvSpPr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Given I an item set with [A</a:t>
            </a:r>
            <a:r>
              <a:rPr lang="en-US" sz="2400">
                <a:solidFill>
                  <a:srgbClr val="800000"/>
                </a:solidFill>
                <a:sym typeface="Wingdings" charset="2"/>
              </a:rPr>
              <a:t> α</a:t>
            </a:r>
            <a:r>
              <a:rPr lang="en-US" sz="2000">
                <a:solidFill>
                  <a:srgbClr val="800000"/>
                </a:solidFill>
                <a:latin typeface="Symbol" charset="2"/>
                <a:ea typeface="Times New Roman" charset="0"/>
                <a:cs typeface="Times New Roman" charset="0"/>
              </a:rPr>
              <a:t></a:t>
            </a:r>
            <a:r>
              <a:rPr lang="en-US" sz="2400">
                <a:solidFill>
                  <a:srgbClr val="800000"/>
                </a:solidFill>
              </a:rPr>
              <a:t>Xβ, a],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Add [A 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α </a:t>
            </a:r>
            <a:r>
              <a:rPr lang="en-US" sz="2000">
                <a:ea typeface="ＭＳ Ｐゴシック" charset="-128"/>
                <a:cs typeface="ＭＳ Ｐゴシック" charset="-128"/>
              </a:rPr>
              <a:t>X</a:t>
            </a:r>
            <a:r>
              <a:rPr lang="en-US">
                <a:latin typeface="Symbol" charset="2"/>
                <a:ea typeface="Times New Roman" charset="0"/>
                <a:cs typeface="Times New Roman" charset="0"/>
              </a:rPr>
              <a:t></a:t>
            </a:r>
            <a:r>
              <a:rPr lang="en-US" sz="2000">
                <a:ea typeface="ＭＳ Ｐゴシック" charset="-128"/>
                <a:cs typeface="ＭＳ Ｐゴシック" charset="-128"/>
              </a:rPr>
              <a:t>β,  a] to item set J.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successor(I,X) is the closure of set J.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Similar to successor function to LR(0), but we propagate the lookahead token for each item.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Example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>
              <a:solidFill>
                <a:srgbClr val="80000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>
              <a:solidFill>
                <a:srgbClr val="800000"/>
              </a:solidFill>
            </a:endParaRPr>
          </a:p>
        </p:txBody>
      </p:sp>
      <p:sp>
        <p:nvSpPr>
          <p:cNvPr id="116741" name="AutoShape 4"/>
          <p:cNvSpPr>
            <a:spLocks noChangeArrowheads="1"/>
          </p:cNvSpPr>
          <p:nvPr/>
        </p:nvSpPr>
        <p:spPr bwMode="auto">
          <a:xfrm>
            <a:off x="2819400" y="3352800"/>
            <a:ext cx="1531938" cy="18923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S0:</a:t>
            </a:r>
          </a:p>
          <a:p>
            <a:r>
              <a:rPr lang="en-US">
                <a:latin typeface="Tahoma" charset="0"/>
              </a:rPr>
              <a:t>S' 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S,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dca,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●dAb,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●Aa, $</a:t>
            </a:r>
          </a:p>
          <a:p>
            <a:r>
              <a:rPr lang="en-US">
                <a:latin typeface="Tahoma" charset="0"/>
                <a:sym typeface="Wingdings" charset="2"/>
              </a:rPr>
              <a:t>A●c, a</a:t>
            </a:r>
            <a:endParaRPr lang="en-US"/>
          </a:p>
        </p:txBody>
      </p:sp>
      <p:sp>
        <p:nvSpPr>
          <p:cNvPr id="116742" name="AutoShape 5"/>
          <p:cNvSpPr>
            <a:spLocks noChangeArrowheads="1"/>
          </p:cNvSpPr>
          <p:nvPr/>
        </p:nvSpPr>
        <p:spPr bwMode="auto">
          <a:xfrm>
            <a:off x="5508625" y="4367213"/>
            <a:ext cx="1720850" cy="13208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S2: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d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ca,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d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Ab, $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●c, b</a:t>
            </a:r>
            <a:endParaRPr lang="en-US"/>
          </a:p>
        </p:txBody>
      </p:sp>
      <p:cxnSp>
        <p:nvCxnSpPr>
          <p:cNvPr id="116743" name="AutoShape 6"/>
          <p:cNvCxnSpPr>
            <a:cxnSpLocks noChangeShapeType="1"/>
            <a:stCxn id="116741" idx="3"/>
            <a:endCxn id="116742" idx="1"/>
          </p:cNvCxnSpPr>
          <p:nvPr/>
        </p:nvCxnSpPr>
        <p:spPr bwMode="auto">
          <a:xfrm>
            <a:off x="4351338" y="4298950"/>
            <a:ext cx="1157287" cy="7286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16744" name="Text Box 7"/>
          <p:cNvSpPr txBox="1">
            <a:spLocks noChangeArrowheads="1"/>
          </p:cNvSpPr>
          <p:nvPr/>
        </p:nvSpPr>
        <p:spPr bwMode="auto">
          <a:xfrm>
            <a:off x="4594225" y="4824413"/>
            <a:ext cx="6715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ahoma" charset="0"/>
              </a:rPr>
              <a:t>d</a:t>
            </a:r>
            <a:endParaRPr lang="en-US"/>
          </a:p>
        </p:txBody>
      </p:sp>
      <p:sp>
        <p:nvSpPr>
          <p:cNvPr id="116745" name="AutoShape 8"/>
          <p:cNvSpPr>
            <a:spLocks noChangeArrowheads="1"/>
          </p:cNvSpPr>
          <p:nvPr/>
        </p:nvSpPr>
        <p:spPr bwMode="auto">
          <a:xfrm>
            <a:off x="5584825" y="3148013"/>
            <a:ext cx="1303338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S1: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S●, $ </a:t>
            </a:r>
            <a:endParaRPr lang="en-US"/>
          </a:p>
        </p:txBody>
      </p:sp>
      <p:cxnSp>
        <p:nvCxnSpPr>
          <p:cNvPr id="116746" name="AutoShape 9"/>
          <p:cNvCxnSpPr>
            <a:cxnSpLocks noChangeShapeType="1"/>
            <a:stCxn id="116741" idx="3"/>
            <a:endCxn id="116745" idx="1"/>
          </p:cNvCxnSpPr>
          <p:nvPr/>
        </p:nvCxnSpPr>
        <p:spPr bwMode="auto">
          <a:xfrm flipV="1">
            <a:off x="4351338" y="3503613"/>
            <a:ext cx="1233487" cy="7953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16747" name="Text Box 10"/>
          <p:cNvSpPr txBox="1">
            <a:spLocks noChangeArrowheads="1"/>
          </p:cNvSpPr>
          <p:nvPr/>
        </p:nvSpPr>
        <p:spPr bwMode="auto">
          <a:xfrm>
            <a:off x="4594225" y="3376613"/>
            <a:ext cx="6715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ahoma" charset="0"/>
              </a:rPr>
              <a:t>S</a:t>
            </a:r>
            <a:endParaRPr lang="en-US"/>
          </a:p>
        </p:txBody>
      </p:sp>
      <p:sp>
        <p:nvSpPr>
          <p:cNvPr id="116748" name="AutoShape 11"/>
          <p:cNvSpPr>
            <a:spLocks noChangeArrowheads="1"/>
          </p:cNvSpPr>
          <p:nvPr/>
        </p:nvSpPr>
        <p:spPr bwMode="auto">
          <a:xfrm>
            <a:off x="3665538" y="5876925"/>
            <a:ext cx="1552575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S9: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c●, a</a:t>
            </a:r>
            <a:endParaRPr lang="en-US"/>
          </a:p>
        </p:txBody>
      </p:sp>
      <p:cxnSp>
        <p:nvCxnSpPr>
          <p:cNvPr id="116749" name="AutoShape 12"/>
          <p:cNvCxnSpPr>
            <a:cxnSpLocks noChangeShapeType="1"/>
            <a:endCxn id="116748" idx="0"/>
          </p:cNvCxnSpPr>
          <p:nvPr/>
        </p:nvCxnSpPr>
        <p:spPr bwMode="auto">
          <a:xfrm rot="16200000" flipH="1">
            <a:off x="3698081" y="5133182"/>
            <a:ext cx="631825" cy="855662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16750" name="Text Box 13"/>
          <p:cNvSpPr txBox="1">
            <a:spLocks noChangeArrowheads="1"/>
          </p:cNvSpPr>
          <p:nvPr/>
        </p:nvSpPr>
        <p:spPr bwMode="auto">
          <a:xfrm>
            <a:off x="3222625" y="5434013"/>
            <a:ext cx="6715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ahoma" charset="0"/>
              </a:rPr>
              <a:t>c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B13309-35CD-E34E-BF05-4061ECCA6D6E}" type="slidenum">
              <a:rPr lang="en-US" smtClean="0"/>
              <a:pPr/>
              <a:t>52</a:t>
            </a:fld>
            <a:endParaRPr lang="en-US" smtClean="0"/>
          </a:p>
        </p:txBody>
      </p:sp>
      <p:sp>
        <p:nvSpPr>
          <p:cNvPr id="118787" name="Rectangle 2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LR(1) tables</a:t>
            </a:r>
          </a:p>
        </p:txBody>
      </p:sp>
      <p:sp>
        <p:nvSpPr>
          <p:cNvPr id="118788" name="Rectangle 3"/>
          <p:cNvSpPr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800000"/>
                </a:solidFill>
              </a:rPr>
              <a:t>Action table entries: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If [A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α●, a ]</a:t>
            </a:r>
            <a:r>
              <a:rPr lang="en-US" sz="2000">
                <a:ea typeface="ＭＳ Ｐゴシック" charset="-128"/>
                <a:cs typeface="ＭＳ Ｐゴシック" charset="-128"/>
              </a:rPr>
              <a:t> </a:t>
            </a:r>
            <a:r>
              <a:rPr lang="en-US" sz="2000" b="1">
                <a:ea typeface="ＭＳ Ｐゴシック" charset="-128"/>
                <a:cs typeface="ＭＳ Ｐゴシック" charset="-128"/>
                <a:sym typeface="Symbol" charset="2"/>
              </a:rPr>
              <a:t></a:t>
            </a:r>
            <a:r>
              <a:rPr lang="en-US" sz="2000">
                <a:ea typeface="ＭＳ Ｐゴシック" charset="-128"/>
                <a:cs typeface="ＭＳ Ｐゴシック" charset="-128"/>
              </a:rPr>
              <a:t> Ii, then set Action[i,a] to reduce by rule A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α </a:t>
            </a:r>
            <a:r>
              <a:rPr lang="en-US" sz="2000">
                <a:ea typeface="ＭＳ Ｐゴシック" charset="-128"/>
                <a:cs typeface="ＭＳ Ｐゴシック" charset="-128"/>
              </a:rPr>
              <a:t>(A is not S').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If [S‘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2000">
                <a:ea typeface="ＭＳ Ｐゴシック" charset="-128"/>
                <a:cs typeface="ＭＳ Ｐゴシック" charset="-128"/>
              </a:rPr>
              <a:t>S </a:t>
            </a:r>
            <a:r>
              <a:rPr lang="en-US">
                <a:latin typeface="Symbol" charset="2"/>
                <a:ea typeface="Times New Roman" charset="0"/>
                <a:cs typeface="Times New Roman" charset="0"/>
              </a:rPr>
              <a:t></a:t>
            </a:r>
            <a:r>
              <a:rPr lang="en-US" sz="2000">
                <a:ea typeface="ＭＳ Ｐゴシック" charset="-128"/>
                <a:cs typeface="ＭＳ Ｐゴシック" charset="-128"/>
              </a:rPr>
              <a:t>, $] </a:t>
            </a:r>
            <a:r>
              <a:rPr lang="en-US" sz="2000" b="1">
                <a:ea typeface="ＭＳ Ｐゴシック" charset="-128"/>
                <a:cs typeface="ＭＳ Ｐゴシック" charset="-128"/>
                <a:sym typeface="Symbol" charset="2"/>
              </a:rPr>
              <a:t></a:t>
            </a:r>
            <a:r>
              <a:rPr lang="en-US" sz="2000">
                <a:ea typeface="ＭＳ Ｐゴシック" charset="-128"/>
                <a:cs typeface="ＭＳ Ｐゴシック" charset="-128"/>
              </a:rPr>
              <a:t> Ii then set Action[i,$] to accept.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If [A 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α●aβ</a:t>
            </a:r>
            <a:r>
              <a:rPr lang="en-US" sz="2000">
                <a:ea typeface="ＭＳ Ｐゴシック" charset="-128"/>
                <a:cs typeface="ＭＳ Ｐゴシック" charset="-128"/>
              </a:rPr>
              <a:t>, b] is in Ii and succ(Ii, a) = Ij, then set Action[i,a] to shift j. Here a is a terminal.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rgbClr val="800000"/>
                </a:solidFill>
              </a:rPr>
              <a:t>Goto entries: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For each state I &amp; each non-terminal A :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If succ(Ii, A) = Ij, then Goto [i, A] = j.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B8BB82-D1AD-0B45-98EE-23F385F3C652}" type="slidenum">
              <a:rPr lang="en-US" smtClean="0"/>
              <a:pPr/>
              <a:t>53</a:t>
            </a:fld>
            <a:endParaRPr lang="en-US" smtClean="0"/>
          </a:p>
        </p:txBody>
      </p:sp>
      <p:sp>
        <p:nvSpPr>
          <p:cNvPr id="120835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120836" name="Rectangle 3"/>
          <p:cNvSpPr>
            <a:spLocks noChangeArrowheads="1"/>
          </p:cNvSpPr>
          <p:nvPr/>
        </p:nvSpPr>
        <p:spPr bwMode="auto">
          <a:xfrm>
            <a:off x="6858000" y="304800"/>
            <a:ext cx="1676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457200" indent="-457200">
              <a:spcBef>
                <a:spcPct val="20000"/>
              </a:spcBef>
              <a:buClr>
                <a:srgbClr val="800000"/>
              </a:buClr>
              <a:buFontTx/>
              <a:buAutoNum type="arabicPeriod"/>
            </a:pPr>
            <a:r>
              <a:rPr lang="en-US"/>
              <a:t>S’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S</a:t>
            </a:r>
          </a:p>
          <a:p>
            <a:pPr marL="457200" indent="-457200">
              <a:spcBef>
                <a:spcPct val="20000"/>
              </a:spcBef>
              <a:buClr>
                <a:srgbClr val="800000"/>
              </a:buClr>
              <a:buFontTx/>
              <a:buAutoNum type="arabicPeriod"/>
            </a:pPr>
            <a:r>
              <a:rPr lang="en-US"/>
              <a:t>S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dca</a:t>
            </a:r>
          </a:p>
          <a:p>
            <a:pPr marL="457200" indent="-457200">
              <a:spcBef>
                <a:spcPct val="20000"/>
              </a:spcBef>
              <a:buClr>
                <a:srgbClr val="800000"/>
              </a:buClr>
              <a:buFontTx/>
              <a:buAutoNum type="arabicPeriod"/>
            </a:pPr>
            <a:r>
              <a:rPr lang="en-US"/>
              <a:t>S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dAb </a:t>
            </a:r>
          </a:p>
          <a:p>
            <a:pPr marL="457200" indent="-457200">
              <a:spcBef>
                <a:spcPct val="20000"/>
              </a:spcBef>
              <a:buClr>
                <a:srgbClr val="800000"/>
              </a:buClr>
              <a:buFontTx/>
              <a:buAutoNum type="arabicPeriod"/>
            </a:pPr>
            <a:r>
              <a:rPr lang="en-US"/>
              <a:t>S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Aa</a:t>
            </a:r>
          </a:p>
          <a:p>
            <a:pPr marL="457200" indent="-457200">
              <a:spcBef>
                <a:spcPct val="20000"/>
              </a:spcBef>
              <a:buClr>
                <a:srgbClr val="800000"/>
              </a:buClr>
              <a:buFontTx/>
              <a:buAutoNum type="arabicPeriod"/>
            </a:pPr>
            <a:r>
              <a:rPr lang="en-US"/>
              <a:t>A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c</a:t>
            </a:r>
            <a:endParaRPr lang="en-US" sz="2000"/>
          </a:p>
        </p:txBody>
      </p:sp>
      <p:sp>
        <p:nvSpPr>
          <p:cNvPr id="120837" name="AutoShape 4"/>
          <p:cNvSpPr>
            <a:spLocks noChangeArrowheads="1"/>
          </p:cNvSpPr>
          <p:nvPr/>
        </p:nvSpPr>
        <p:spPr bwMode="auto">
          <a:xfrm>
            <a:off x="282575" y="2566988"/>
            <a:ext cx="1531938" cy="18923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S0:</a:t>
            </a:r>
          </a:p>
          <a:p>
            <a:r>
              <a:rPr lang="en-US">
                <a:latin typeface="Tahoma" charset="0"/>
              </a:rPr>
              <a:t>S' 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S,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dca,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●dAb,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●Aa, $</a:t>
            </a:r>
          </a:p>
          <a:p>
            <a:r>
              <a:rPr lang="en-US">
                <a:latin typeface="Tahoma" charset="0"/>
                <a:sym typeface="Wingdings" charset="2"/>
              </a:rPr>
              <a:t>A●c, a</a:t>
            </a:r>
            <a:endParaRPr lang="en-US"/>
          </a:p>
        </p:txBody>
      </p:sp>
      <p:sp>
        <p:nvSpPr>
          <p:cNvPr id="120838" name="AutoShape 5"/>
          <p:cNvSpPr>
            <a:spLocks noChangeArrowheads="1"/>
          </p:cNvSpPr>
          <p:nvPr/>
        </p:nvSpPr>
        <p:spPr bwMode="auto">
          <a:xfrm>
            <a:off x="2667000" y="2895600"/>
            <a:ext cx="1720850" cy="13208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S2: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d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ca,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d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Ab, $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●c, b</a:t>
            </a:r>
            <a:endParaRPr lang="en-US"/>
          </a:p>
        </p:txBody>
      </p:sp>
      <p:cxnSp>
        <p:nvCxnSpPr>
          <p:cNvPr id="120839" name="AutoShape 6"/>
          <p:cNvCxnSpPr>
            <a:cxnSpLocks noChangeShapeType="1"/>
            <a:stCxn id="120837" idx="3"/>
            <a:endCxn id="120838" idx="1"/>
          </p:cNvCxnSpPr>
          <p:nvPr/>
        </p:nvCxnSpPr>
        <p:spPr bwMode="auto">
          <a:xfrm>
            <a:off x="1814513" y="3513138"/>
            <a:ext cx="852487" cy="428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20840" name="Text Box 7"/>
          <p:cNvSpPr txBox="1">
            <a:spLocks noChangeArrowheads="1"/>
          </p:cNvSpPr>
          <p:nvPr/>
        </p:nvSpPr>
        <p:spPr bwMode="auto">
          <a:xfrm>
            <a:off x="2057400" y="31242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ahoma" charset="0"/>
              </a:rPr>
              <a:t>d</a:t>
            </a:r>
            <a:endParaRPr lang="en-US"/>
          </a:p>
        </p:txBody>
      </p:sp>
      <p:sp>
        <p:nvSpPr>
          <p:cNvPr id="120841" name="AutoShape 8"/>
          <p:cNvSpPr>
            <a:spLocks noChangeArrowheads="1"/>
          </p:cNvSpPr>
          <p:nvPr/>
        </p:nvSpPr>
        <p:spPr bwMode="auto">
          <a:xfrm>
            <a:off x="2819400" y="2057400"/>
            <a:ext cx="1303338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S1:</a:t>
            </a:r>
          </a:p>
          <a:p>
            <a:r>
              <a:rPr lang="en-US">
                <a:latin typeface="Tahoma" charset="0"/>
              </a:rPr>
              <a:t>S’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S●, $ </a:t>
            </a:r>
            <a:endParaRPr lang="en-US"/>
          </a:p>
        </p:txBody>
      </p:sp>
      <p:cxnSp>
        <p:nvCxnSpPr>
          <p:cNvPr id="120842" name="AutoShape 9"/>
          <p:cNvCxnSpPr>
            <a:cxnSpLocks noChangeShapeType="1"/>
            <a:stCxn id="120837" idx="3"/>
            <a:endCxn id="120841" idx="1"/>
          </p:cNvCxnSpPr>
          <p:nvPr/>
        </p:nvCxnSpPr>
        <p:spPr bwMode="auto">
          <a:xfrm flipV="1">
            <a:off x="1814513" y="2413000"/>
            <a:ext cx="1004887" cy="11001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20843" name="Text Box 10"/>
          <p:cNvSpPr txBox="1">
            <a:spLocks noChangeArrowheads="1"/>
          </p:cNvSpPr>
          <p:nvPr/>
        </p:nvSpPr>
        <p:spPr bwMode="auto">
          <a:xfrm>
            <a:off x="1905000" y="22860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ahoma" charset="0"/>
              </a:rPr>
              <a:t>S</a:t>
            </a:r>
            <a:endParaRPr lang="en-US"/>
          </a:p>
        </p:txBody>
      </p:sp>
      <p:sp>
        <p:nvSpPr>
          <p:cNvPr id="120844" name="AutoShape 11"/>
          <p:cNvSpPr>
            <a:spLocks noChangeArrowheads="1"/>
          </p:cNvSpPr>
          <p:nvPr/>
        </p:nvSpPr>
        <p:spPr bwMode="auto">
          <a:xfrm>
            <a:off x="5014913" y="3795713"/>
            <a:ext cx="1552575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S4: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dA●b,  $</a:t>
            </a:r>
            <a:endParaRPr lang="en-US"/>
          </a:p>
        </p:txBody>
      </p:sp>
      <p:cxnSp>
        <p:nvCxnSpPr>
          <p:cNvPr id="120845" name="AutoShape 12"/>
          <p:cNvCxnSpPr>
            <a:cxnSpLocks noChangeShapeType="1"/>
            <a:stCxn id="120838" idx="3"/>
            <a:endCxn id="120844" idx="1"/>
          </p:cNvCxnSpPr>
          <p:nvPr/>
        </p:nvCxnSpPr>
        <p:spPr bwMode="auto">
          <a:xfrm>
            <a:off x="4387850" y="3556000"/>
            <a:ext cx="627063" cy="5953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20846" name="Text Box 13"/>
          <p:cNvSpPr txBox="1">
            <a:spLocks noChangeArrowheads="1"/>
          </p:cNvSpPr>
          <p:nvPr/>
        </p:nvSpPr>
        <p:spPr bwMode="auto">
          <a:xfrm>
            <a:off x="4495800" y="35052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ahoma" charset="0"/>
              </a:rPr>
              <a:t>A</a:t>
            </a:r>
            <a:endParaRPr lang="en-US"/>
          </a:p>
        </p:txBody>
      </p:sp>
      <p:sp>
        <p:nvSpPr>
          <p:cNvPr id="120847" name="AutoShape 14"/>
          <p:cNvSpPr>
            <a:spLocks noChangeArrowheads="1"/>
          </p:cNvSpPr>
          <p:nvPr/>
        </p:nvSpPr>
        <p:spPr bwMode="auto">
          <a:xfrm>
            <a:off x="4876800" y="2209800"/>
            <a:ext cx="1625600" cy="101758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S3: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dc●a, $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c●, b</a:t>
            </a:r>
            <a:endParaRPr lang="en-US"/>
          </a:p>
        </p:txBody>
      </p:sp>
      <p:cxnSp>
        <p:nvCxnSpPr>
          <p:cNvPr id="120848" name="AutoShape 15"/>
          <p:cNvCxnSpPr>
            <a:cxnSpLocks noChangeShapeType="1"/>
            <a:stCxn id="120838" idx="3"/>
            <a:endCxn id="120847" idx="1"/>
          </p:cNvCxnSpPr>
          <p:nvPr/>
        </p:nvCxnSpPr>
        <p:spPr bwMode="auto">
          <a:xfrm flipV="1">
            <a:off x="4387850" y="2719388"/>
            <a:ext cx="488950" cy="8366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20849" name="Text Box 16"/>
          <p:cNvSpPr txBox="1">
            <a:spLocks noChangeArrowheads="1"/>
          </p:cNvSpPr>
          <p:nvPr/>
        </p:nvSpPr>
        <p:spPr bwMode="auto">
          <a:xfrm>
            <a:off x="4419600" y="2514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ahoma" charset="0"/>
              </a:rPr>
              <a:t>c</a:t>
            </a:r>
            <a:endParaRPr lang="en-US"/>
          </a:p>
        </p:txBody>
      </p:sp>
      <p:sp>
        <p:nvSpPr>
          <p:cNvPr id="120850" name="AutoShape 17"/>
          <p:cNvSpPr>
            <a:spLocks noChangeArrowheads="1"/>
          </p:cNvSpPr>
          <p:nvPr/>
        </p:nvSpPr>
        <p:spPr bwMode="auto">
          <a:xfrm>
            <a:off x="7162800" y="2362200"/>
            <a:ext cx="16256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S5: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dca●, $ </a:t>
            </a:r>
            <a:endParaRPr lang="en-US"/>
          </a:p>
        </p:txBody>
      </p:sp>
      <p:cxnSp>
        <p:nvCxnSpPr>
          <p:cNvPr id="120851" name="AutoShape 18"/>
          <p:cNvCxnSpPr>
            <a:cxnSpLocks noChangeShapeType="1"/>
            <a:stCxn id="120847" idx="3"/>
            <a:endCxn id="120850" idx="1"/>
          </p:cNvCxnSpPr>
          <p:nvPr/>
        </p:nvCxnSpPr>
        <p:spPr bwMode="auto">
          <a:xfrm flipV="1">
            <a:off x="6502400" y="2717800"/>
            <a:ext cx="660400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20852" name="Text Box 19"/>
          <p:cNvSpPr txBox="1">
            <a:spLocks noChangeArrowheads="1"/>
          </p:cNvSpPr>
          <p:nvPr/>
        </p:nvSpPr>
        <p:spPr bwMode="auto">
          <a:xfrm>
            <a:off x="6629400" y="21336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ahoma" charset="0"/>
              </a:rPr>
              <a:t>a</a:t>
            </a:r>
            <a:endParaRPr lang="en-US"/>
          </a:p>
        </p:txBody>
      </p:sp>
      <p:sp>
        <p:nvSpPr>
          <p:cNvPr id="120853" name="AutoShape 20"/>
          <p:cNvSpPr>
            <a:spLocks noChangeArrowheads="1"/>
          </p:cNvSpPr>
          <p:nvPr/>
        </p:nvSpPr>
        <p:spPr bwMode="auto">
          <a:xfrm>
            <a:off x="7150100" y="3795713"/>
            <a:ext cx="16256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S6: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dAb●, $ </a:t>
            </a:r>
            <a:endParaRPr lang="en-US"/>
          </a:p>
        </p:txBody>
      </p:sp>
      <p:cxnSp>
        <p:nvCxnSpPr>
          <p:cNvPr id="120854" name="AutoShape 21"/>
          <p:cNvCxnSpPr>
            <a:cxnSpLocks noChangeShapeType="1"/>
            <a:stCxn id="120844" idx="3"/>
            <a:endCxn id="120853" idx="1"/>
          </p:cNvCxnSpPr>
          <p:nvPr/>
        </p:nvCxnSpPr>
        <p:spPr bwMode="auto">
          <a:xfrm>
            <a:off x="6567488" y="4151313"/>
            <a:ext cx="58261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20855" name="Text Box 22"/>
          <p:cNvSpPr txBox="1">
            <a:spLocks noChangeArrowheads="1"/>
          </p:cNvSpPr>
          <p:nvPr/>
        </p:nvSpPr>
        <p:spPr bwMode="auto">
          <a:xfrm>
            <a:off x="6629400" y="37338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ahoma" charset="0"/>
              </a:rPr>
              <a:t>b</a:t>
            </a:r>
            <a:endParaRPr lang="en-US"/>
          </a:p>
        </p:txBody>
      </p:sp>
      <p:sp>
        <p:nvSpPr>
          <p:cNvPr id="120856" name="AutoShape 23"/>
          <p:cNvSpPr>
            <a:spLocks noChangeArrowheads="1"/>
          </p:cNvSpPr>
          <p:nvPr/>
        </p:nvSpPr>
        <p:spPr bwMode="auto">
          <a:xfrm>
            <a:off x="2667000" y="4267200"/>
            <a:ext cx="1462088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S7: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A●a, $</a:t>
            </a:r>
            <a:endParaRPr lang="en-US"/>
          </a:p>
        </p:txBody>
      </p:sp>
      <p:cxnSp>
        <p:nvCxnSpPr>
          <p:cNvPr id="120857" name="AutoShape 24"/>
          <p:cNvCxnSpPr>
            <a:cxnSpLocks noChangeShapeType="1"/>
            <a:stCxn id="120837" idx="3"/>
            <a:endCxn id="120856" idx="1"/>
          </p:cNvCxnSpPr>
          <p:nvPr/>
        </p:nvCxnSpPr>
        <p:spPr bwMode="auto">
          <a:xfrm>
            <a:off x="1814513" y="3513138"/>
            <a:ext cx="852487" cy="11096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20858" name="Text Box 25"/>
          <p:cNvSpPr txBox="1">
            <a:spLocks noChangeArrowheads="1"/>
          </p:cNvSpPr>
          <p:nvPr/>
        </p:nvSpPr>
        <p:spPr bwMode="auto">
          <a:xfrm>
            <a:off x="2057400" y="41148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ahoma" charset="0"/>
              </a:rPr>
              <a:t>A</a:t>
            </a:r>
            <a:endParaRPr lang="en-US"/>
          </a:p>
        </p:txBody>
      </p:sp>
      <p:sp>
        <p:nvSpPr>
          <p:cNvPr id="120859" name="AutoShape 26"/>
          <p:cNvSpPr>
            <a:spLocks noChangeArrowheads="1"/>
          </p:cNvSpPr>
          <p:nvPr/>
        </p:nvSpPr>
        <p:spPr bwMode="auto">
          <a:xfrm>
            <a:off x="1128713" y="5091113"/>
            <a:ext cx="1552575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S9: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c●, a</a:t>
            </a:r>
            <a:endParaRPr lang="en-US"/>
          </a:p>
        </p:txBody>
      </p:sp>
      <p:cxnSp>
        <p:nvCxnSpPr>
          <p:cNvPr id="120860" name="AutoShape 27"/>
          <p:cNvCxnSpPr>
            <a:cxnSpLocks noChangeShapeType="1"/>
            <a:stCxn id="120837" idx="2"/>
            <a:endCxn id="120859" idx="1"/>
          </p:cNvCxnSpPr>
          <p:nvPr/>
        </p:nvCxnSpPr>
        <p:spPr bwMode="auto">
          <a:xfrm rot="16200000" flipH="1">
            <a:off x="595313" y="4913313"/>
            <a:ext cx="987425" cy="7937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20861" name="Text Box 28"/>
          <p:cNvSpPr txBox="1">
            <a:spLocks noChangeArrowheads="1"/>
          </p:cNvSpPr>
          <p:nvPr/>
        </p:nvSpPr>
        <p:spPr bwMode="auto">
          <a:xfrm>
            <a:off x="990600" y="44958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ahoma" charset="0"/>
              </a:rPr>
              <a:t>c</a:t>
            </a:r>
            <a:endParaRPr lang="en-US"/>
          </a:p>
        </p:txBody>
      </p:sp>
      <p:sp>
        <p:nvSpPr>
          <p:cNvPr id="120862" name="AutoShape 29"/>
          <p:cNvSpPr>
            <a:spLocks noChangeArrowheads="1"/>
          </p:cNvSpPr>
          <p:nvPr/>
        </p:nvSpPr>
        <p:spPr bwMode="auto">
          <a:xfrm>
            <a:off x="4953000" y="4724400"/>
            <a:ext cx="1552575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S8:</a:t>
            </a:r>
          </a:p>
          <a:p>
            <a:r>
              <a:rPr lang="en-US">
                <a:latin typeface="Tahoma" charset="0"/>
              </a:rPr>
              <a:t>S 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 Aa●, $ </a:t>
            </a:r>
            <a:endParaRPr lang="en-US"/>
          </a:p>
        </p:txBody>
      </p:sp>
      <p:cxnSp>
        <p:nvCxnSpPr>
          <p:cNvPr id="120863" name="AutoShape 30"/>
          <p:cNvCxnSpPr>
            <a:cxnSpLocks noChangeShapeType="1"/>
            <a:stCxn id="120856" idx="3"/>
            <a:endCxn id="120862" idx="1"/>
          </p:cNvCxnSpPr>
          <p:nvPr/>
        </p:nvCxnSpPr>
        <p:spPr bwMode="auto">
          <a:xfrm>
            <a:off x="4129088" y="4622800"/>
            <a:ext cx="823912" cy="457200"/>
          </a:xfrm>
          <a:prstGeom prst="curvedConnector3">
            <a:avLst>
              <a:gd name="adj1" fmla="val 49903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20864" name="Text Box 31"/>
          <p:cNvSpPr txBox="1">
            <a:spLocks noChangeArrowheads="1"/>
          </p:cNvSpPr>
          <p:nvPr/>
        </p:nvSpPr>
        <p:spPr bwMode="auto">
          <a:xfrm>
            <a:off x="4267200" y="51054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ahoma" charset="0"/>
              </a:rPr>
              <a:t>a</a:t>
            </a:r>
            <a:endParaRPr lang="en-US"/>
          </a:p>
        </p:txBody>
      </p:sp>
      <p:sp>
        <p:nvSpPr>
          <p:cNvPr id="120865" name="Rectangle 32"/>
          <p:cNvSpPr>
            <a:spLocks noChangeArrowheads="1"/>
          </p:cNvSpPr>
          <p:nvPr/>
        </p:nvSpPr>
        <p:spPr bwMode="auto">
          <a:xfrm>
            <a:off x="533400" y="304800"/>
            <a:ext cx="82296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LR(1) diagram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666501-1DDB-D143-9194-15FCFEAA2B3D}" type="slidenum">
              <a:rPr lang="en-US" smtClean="0"/>
              <a:pPr/>
              <a:t>54</a:t>
            </a:fld>
            <a:endParaRPr lang="en-US" smtClean="0"/>
          </a:p>
        </p:txBody>
      </p:sp>
      <p:sp>
        <p:nvSpPr>
          <p:cNvPr id="1228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Create the LR(1) parse table</a:t>
            </a:r>
          </a:p>
        </p:txBody>
      </p:sp>
      <p:graphicFrame>
        <p:nvGraphicFramePr>
          <p:cNvPr id="457731" name="Group 3"/>
          <p:cNvGraphicFramePr>
            <a:graphicFrameLocks noGrp="1"/>
          </p:cNvGraphicFramePr>
          <p:nvPr/>
        </p:nvGraphicFramePr>
        <p:xfrm>
          <a:off x="1676400" y="1524000"/>
          <a:ext cx="5638800" cy="4022725"/>
        </p:xfrm>
        <a:graphic>
          <a:graphicData uri="http://schemas.openxmlformats.org/drawingml/2006/table">
            <a:tbl>
              <a:tblPr/>
              <a:tblGrid>
                <a:gridCol w="576263"/>
                <a:gridCol w="889000"/>
                <a:gridCol w="558800"/>
                <a:gridCol w="722312"/>
                <a:gridCol w="722313"/>
                <a:gridCol w="723900"/>
                <a:gridCol w="722312"/>
                <a:gridCol w="7239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Goto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7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A5BBF4-F32B-D543-89FC-B3D145C81383}" type="slidenum">
              <a:rPr lang="en-US" smtClean="0"/>
              <a:pPr/>
              <a:t>55</a:t>
            </a:fld>
            <a:endParaRPr lang="en-US" smtClean="0"/>
          </a:p>
        </p:txBody>
      </p: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Another LR(1) example</a:t>
            </a:r>
          </a:p>
        </p:txBody>
      </p:sp>
      <p:sp>
        <p:nvSpPr>
          <p:cNvPr id="124932" name="Text Box 3"/>
          <p:cNvSpPr txBox="1">
            <a:spLocks noChangeArrowheads="1"/>
          </p:cNvSpPr>
          <p:nvPr/>
        </p:nvSpPr>
        <p:spPr bwMode="auto">
          <a:xfrm>
            <a:off x="6858000" y="381000"/>
            <a:ext cx="1828800" cy="1287463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0)  S'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S</a:t>
            </a:r>
          </a:p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1)  S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AA</a:t>
            </a:r>
          </a:p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2)  A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aA </a:t>
            </a:r>
          </a:p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3)  A 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b </a:t>
            </a:r>
            <a:endParaRPr lang="en-US"/>
          </a:p>
        </p:txBody>
      </p:sp>
      <p:sp>
        <p:nvSpPr>
          <p:cNvPr id="12493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153400" cy="609600"/>
          </a:xfrm>
          <a:noFill/>
        </p:spPr>
        <p:txBody>
          <a:bodyPr/>
          <a:lstStyle/>
          <a:p>
            <a:pPr eaLnBrk="1" hangingPunct="1"/>
            <a:r>
              <a:rPr lang="en-US"/>
              <a:t>Create the transition diagram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57200" y="1905000"/>
            <a:ext cx="8483600" cy="4710113"/>
            <a:chOff x="288" y="1200"/>
            <a:chExt cx="5344" cy="2967"/>
          </a:xfrm>
        </p:grpSpPr>
        <p:sp>
          <p:nvSpPr>
            <p:cNvPr id="124935" name="AutoShape 6"/>
            <p:cNvSpPr>
              <a:spLocks noChangeArrowheads="1"/>
            </p:cNvSpPr>
            <p:nvPr/>
          </p:nvSpPr>
          <p:spPr bwMode="auto">
            <a:xfrm>
              <a:off x="288" y="1938"/>
              <a:ext cx="1047" cy="1023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S0:</a:t>
              </a:r>
            </a:p>
            <a:p>
              <a:r>
                <a:rPr lang="en-US">
                  <a:latin typeface="Tahoma" charset="0"/>
                </a:rPr>
                <a:t>S' 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  <a:sym typeface="Symbol" charset="2"/>
                </a:rPr>
                <a:t></a:t>
              </a:r>
              <a:r>
                <a:rPr lang="en-US">
                  <a:latin typeface="Tahoma" charset="0"/>
                </a:rPr>
                <a:t>S, $</a:t>
              </a:r>
            </a:p>
            <a:p>
              <a:r>
                <a:rPr lang="en-US">
                  <a:latin typeface="Tahoma" charset="0"/>
                </a:rPr>
                <a:t>S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  <a:sym typeface="Symbol" charset="2"/>
                </a:rPr>
                <a:t>AA</a:t>
              </a:r>
              <a:r>
                <a:rPr lang="en-US">
                  <a:latin typeface="Tahoma" charset="0"/>
                </a:rPr>
                <a:t>, $</a:t>
              </a:r>
            </a:p>
            <a:p>
              <a:r>
                <a:rPr lang="en-US">
                  <a:latin typeface="Tahoma" charset="0"/>
                </a:rPr>
                <a:t>A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●aA, a/b</a:t>
              </a:r>
            </a:p>
            <a:p>
              <a:r>
                <a:rPr lang="en-US">
                  <a:latin typeface="Tahoma" charset="0"/>
                </a:rPr>
                <a:t>A</a:t>
              </a:r>
              <a:r>
                <a:rPr lang="en-US">
                  <a:latin typeface="Tahoma" charset="0"/>
                  <a:sym typeface="Wingdings" charset="2"/>
                </a:rPr>
                <a:t>●b, a/b</a:t>
              </a:r>
              <a:endParaRPr lang="en-US"/>
            </a:p>
          </p:txBody>
        </p:sp>
        <p:sp>
          <p:nvSpPr>
            <p:cNvPr id="124936" name="AutoShape 7"/>
            <p:cNvSpPr>
              <a:spLocks noChangeArrowheads="1"/>
            </p:cNvSpPr>
            <p:nvPr/>
          </p:nvSpPr>
          <p:spPr bwMode="auto">
            <a:xfrm>
              <a:off x="1872" y="2150"/>
              <a:ext cx="1084" cy="832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S2:</a:t>
              </a:r>
            </a:p>
            <a:p>
              <a:r>
                <a:rPr lang="en-US">
                  <a:latin typeface="Tahoma" charset="0"/>
                </a:rPr>
                <a:t>S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A</a:t>
              </a:r>
              <a:r>
                <a:rPr lang="en-US">
                  <a:latin typeface="Tahoma" charset="0"/>
                  <a:sym typeface="Symbol" charset="2"/>
                </a:rPr>
                <a:t></a:t>
              </a:r>
              <a:r>
                <a:rPr lang="en-US">
                  <a:latin typeface="Tahoma" charset="0"/>
                </a:rPr>
                <a:t>A, $</a:t>
              </a:r>
            </a:p>
            <a:p>
              <a:r>
                <a:rPr lang="en-US">
                  <a:latin typeface="Tahoma" charset="0"/>
                </a:rPr>
                <a:t>A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  <a:sym typeface="Symbol" charset="2"/>
                </a:rPr>
                <a:t>a</a:t>
              </a:r>
              <a:r>
                <a:rPr lang="en-US">
                  <a:latin typeface="Tahoma" charset="0"/>
                </a:rPr>
                <a:t>A, $</a:t>
              </a:r>
            </a:p>
            <a:p>
              <a:r>
                <a:rPr lang="en-US">
                  <a:latin typeface="Tahoma" charset="0"/>
                </a:rPr>
                <a:t>A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●b, $</a:t>
              </a:r>
              <a:endParaRPr lang="en-US"/>
            </a:p>
          </p:txBody>
        </p:sp>
        <p:cxnSp>
          <p:nvCxnSpPr>
            <p:cNvPr id="124937" name="AutoShape 8"/>
            <p:cNvCxnSpPr>
              <a:cxnSpLocks noChangeShapeType="1"/>
              <a:stCxn id="124935" idx="3"/>
              <a:endCxn id="124936" idx="1"/>
            </p:cNvCxnSpPr>
            <p:nvPr/>
          </p:nvCxnSpPr>
          <p:spPr bwMode="auto">
            <a:xfrm>
              <a:off x="1335" y="2450"/>
              <a:ext cx="537" cy="11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24938" name="Text Box 9"/>
            <p:cNvSpPr txBox="1">
              <a:spLocks noChangeArrowheads="1"/>
            </p:cNvSpPr>
            <p:nvPr/>
          </p:nvSpPr>
          <p:spPr bwMode="auto">
            <a:xfrm>
              <a:off x="1488" y="2294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A</a:t>
              </a:r>
              <a:endParaRPr lang="en-US"/>
            </a:p>
          </p:txBody>
        </p:sp>
        <p:sp>
          <p:nvSpPr>
            <p:cNvPr id="124939" name="AutoShape 10"/>
            <p:cNvSpPr>
              <a:spLocks noChangeArrowheads="1"/>
            </p:cNvSpPr>
            <p:nvPr/>
          </p:nvSpPr>
          <p:spPr bwMode="auto">
            <a:xfrm>
              <a:off x="1968" y="1622"/>
              <a:ext cx="821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S1:</a:t>
              </a:r>
            </a:p>
            <a:p>
              <a:r>
                <a:rPr lang="en-US">
                  <a:latin typeface="Tahoma" charset="0"/>
                </a:rPr>
                <a:t>S’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S●, $ </a:t>
              </a:r>
              <a:endParaRPr lang="en-US"/>
            </a:p>
          </p:txBody>
        </p:sp>
        <p:cxnSp>
          <p:nvCxnSpPr>
            <p:cNvPr id="124940" name="AutoShape 11"/>
            <p:cNvCxnSpPr>
              <a:cxnSpLocks noChangeShapeType="1"/>
              <a:stCxn id="124935" idx="3"/>
              <a:endCxn id="124939" idx="1"/>
            </p:cNvCxnSpPr>
            <p:nvPr/>
          </p:nvCxnSpPr>
          <p:spPr bwMode="auto">
            <a:xfrm flipV="1">
              <a:off x="1335" y="1846"/>
              <a:ext cx="633" cy="60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24941" name="Text Box 12"/>
            <p:cNvSpPr txBox="1">
              <a:spLocks noChangeArrowheads="1"/>
            </p:cNvSpPr>
            <p:nvPr/>
          </p:nvSpPr>
          <p:spPr bwMode="auto">
            <a:xfrm>
              <a:off x="1392" y="1766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</a:t>
              </a:r>
              <a:endParaRPr lang="en-US"/>
            </a:p>
          </p:txBody>
        </p:sp>
        <p:sp>
          <p:nvSpPr>
            <p:cNvPr id="124942" name="AutoShape 13"/>
            <p:cNvSpPr>
              <a:spLocks noChangeArrowheads="1"/>
            </p:cNvSpPr>
            <p:nvPr/>
          </p:nvSpPr>
          <p:spPr bwMode="auto">
            <a:xfrm>
              <a:off x="3312" y="1824"/>
              <a:ext cx="1012" cy="832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S4:</a:t>
              </a:r>
            </a:p>
            <a:p>
              <a:r>
                <a:rPr lang="en-US">
                  <a:latin typeface="Tahoma" charset="0"/>
                </a:rPr>
                <a:t>A</a:t>
              </a:r>
              <a:r>
                <a:rPr lang="en-US">
                  <a:latin typeface="Tahoma" charset="0"/>
                  <a:sym typeface="Wingdings" charset="2"/>
                </a:rPr>
                <a:t>a</a:t>
              </a:r>
              <a:r>
                <a:rPr lang="en-US">
                  <a:latin typeface="Tahoma" charset="0"/>
                </a:rPr>
                <a:t>●A,  $</a:t>
              </a:r>
            </a:p>
            <a:p>
              <a:r>
                <a:rPr lang="en-US">
                  <a:latin typeface="Tahoma" charset="0"/>
                </a:rPr>
                <a:t>A</a:t>
              </a:r>
              <a:r>
                <a:rPr lang="en-US">
                  <a:latin typeface="Tahoma" charset="0"/>
                  <a:sym typeface="Wingdings" charset="2"/>
                </a:rPr>
                <a:t>●aA, $</a:t>
              </a:r>
            </a:p>
            <a:p>
              <a:r>
                <a:rPr lang="en-US">
                  <a:latin typeface="Tahoma" charset="0"/>
                  <a:sym typeface="Wingdings" charset="2"/>
                </a:rPr>
                <a:t>A●b, $</a:t>
              </a:r>
              <a:endParaRPr lang="en-US"/>
            </a:p>
          </p:txBody>
        </p:sp>
        <p:sp>
          <p:nvSpPr>
            <p:cNvPr id="124943" name="Text Box 14"/>
            <p:cNvSpPr txBox="1">
              <a:spLocks noChangeArrowheads="1"/>
            </p:cNvSpPr>
            <p:nvPr/>
          </p:nvSpPr>
          <p:spPr bwMode="auto">
            <a:xfrm>
              <a:off x="3072" y="2352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a</a:t>
              </a:r>
              <a:endParaRPr lang="en-US"/>
            </a:p>
          </p:txBody>
        </p:sp>
        <p:sp>
          <p:nvSpPr>
            <p:cNvPr id="124944" name="AutoShape 15"/>
            <p:cNvSpPr>
              <a:spLocks noChangeArrowheads="1"/>
            </p:cNvSpPr>
            <p:nvPr/>
          </p:nvSpPr>
          <p:spPr bwMode="auto">
            <a:xfrm>
              <a:off x="3360" y="1200"/>
              <a:ext cx="1024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S3:</a:t>
              </a:r>
            </a:p>
            <a:p>
              <a:r>
                <a:rPr lang="en-US">
                  <a:latin typeface="Tahoma" charset="0"/>
                </a:rPr>
                <a:t>S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AA●, $</a:t>
              </a:r>
              <a:endParaRPr lang="en-US"/>
            </a:p>
          </p:txBody>
        </p:sp>
        <p:sp>
          <p:nvSpPr>
            <p:cNvPr id="124945" name="Text Box 16"/>
            <p:cNvSpPr txBox="1">
              <a:spLocks noChangeArrowheads="1"/>
            </p:cNvSpPr>
            <p:nvPr/>
          </p:nvSpPr>
          <p:spPr bwMode="auto">
            <a:xfrm>
              <a:off x="2880" y="1536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A</a:t>
              </a:r>
              <a:endParaRPr lang="en-US"/>
            </a:p>
          </p:txBody>
        </p:sp>
        <p:sp>
          <p:nvSpPr>
            <p:cNvPr id="124946" name="AutoShape 17"/>
            <p:cNvSpPr>
              <a:spLocks noChangeArrowheads="1"/>
            </p:cNvSpPr>
            <p:nvPr/>
          </p:nvSpPr>
          <p:spPr bwMode="auto">
            <a:xfrm>
              <a:off x="4608" y="1958"/>
              <a:ext cx="1024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S6:</a:t>
              </a:r>
            </a:p>
            <a:p>
              <a:r>
                <a:rPr lang="en-US">
                  <a:latin typeface="Tahoma" charset="0"/>
                </a:rPr>
                <a:t>A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aA●, $ </a:t>
              </a:r>
              <a:endParaRPr lang="en-US"/>
            </a:p>
          </p:txBody>
        </p:sp>
        <p:cxnSp>
          <p:nvCxnSpPr>
            <p:cNvPr id="124947" name="AutoShape 18"/>
            <p:cNvCxnSpPr>
              <a:cxnSpLocks noChangeShapeType="1"/>
              <a:stCxn id="124942" idx="3"/>
              <a:endCxn id="124946" idx="1"/>
            </p:cNvCxnSpPr>
            <p:nvPr/>
          </p:nvCxnSpPr>
          <p:spPr bwMode="auto">
            <a:xfrm flipV="1">
              <a:off x="4324" y="2182"/>
              <a:ext cx="284" cy="5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24948" name="Text Box 19"/>
            <p:cNvSpPr txBox="1">
              <a:spLocks noChangeArrowheads="1"/>
            </p:cNvSpPr>
            <p:nvPr/>
          </p:nvSpPr>
          <p:spPr bwMode="auto">
            <a:xfrm>
              <a:off x="4320" y="1968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A</a:t>
              </a:r>
              <a:endParaRPr lang="en-US"/>
            </a:p>
          </p:txBody>
        </p:sp>
        <p:sp>
          <p:nvSpPr>
            <p:cNvPr id="124949" name="AutoShape 20"/>
            <p:cNvSpPr>
              <a:spLocks noChangeArrowheads="1"/>
            </p:cNvSpPr>
            <p:nvPr/>
          </p:nvSpPr>
          <p:spPr bwMode="auto">
            <a:xfrm>
              <a:off x="1862" y="2992"/>
              <a:ext cx="1076" cy="832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S7:</a:t>
              </a:r>
            </a:p>
            <a:p>
              <a:r>
                <a:rPr lang="en-US">
                  <a:latin typeface="Tahoma" charset="0"/>
                </a:rPr>
                <a:t>A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a●A, a/b</a:t>
              </a:r>
            </a:p>
            <a:p>
              <a:r>
                <a:rPr lang="en-US">
                  <a:latin typeface="Tahoma" charset="0"/>
                </a:rPr>
                <a:t>A</a:t>
              </a:r>
              <a:r>
                <a:rPr lang="en-US">
                  <a:latin typeface="Tahoma" charset="0"/>
                  <a:sym typeface="Wingdings" charset="2"/>
                </a:rPr>
                <a:t>●aA, a/b</a:t>
              </a:r>
            </a:p>
            <a:p>
              <a:r>
                <a:rPr lang="en-US">
                  <a:latin typeface="Tahoma" charset="0"/>
                  <a:sym typeface="Wingdings" charset="2"/>
                </a:rPr>
                <a:t>A●b, a/b</a:t>
              </a:r>
              <a:endParaRPr lang="en-US"/>
            </a:p>
          </p:txBody>
        </p:sp>
        <p:cxnSp>
          <p:nvCxnSpPr>
            <p:cNvPr id="124950" name="AutoShape 21"/>
            <p:cNvCxnSpPr>
              <a:cxnSpLocks noChangeShapeType="1"/>
              <a:stCxn id="124935" idx="3"/>
              <a:endCxn id="124949" idx="1"/>
            </p:cNvCxnSpPr>
            <p:nvPr/>
          </p:nvCxnSpPr>
          <p:spPr bwMode="auto">
            <a:xfrm>
              <a:off x="1335" y="2450"/>
              <a:ext cx="527" cy="95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24951" name="Text Box 22"/>
            <p:cNvSpPr txBox="1">
              <a:spLocks noChangeArrowheads="1"/>
            </p:cNvSpPr>
            <p:nvPr/>
          </p:nvSpPr>
          <p:spPr bwMode="auto">
            <a:xfrm>
              <a:off x="1488" y="2918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a</a:t>
              </a:r>
              <a:endParaRPr lang="en-US"/>
            </a:p>
          </p:txBody>
        </p:sp>
        <p:sp>
          <p:nvSpPr>
            <p:cNvPr id="124952" name="AutoShape 23"/>
            <p:cNvSpPr>
              <a:spLocks noChangeArrowheads="1"/>
            </p:cNvSpPr>
            <p:nvPr/>
          </p:nvSpPr>
          <p:spPr bwMode="auto">
            <a:xfrm>
              <a:off x="768" y="3552"/>
              <a:ext cx="921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S9:</a:t>
              </a:r>
            </a:p>
            <a:p>
              <a:r>
                <a:rPr lang="en-US">
                  <a:latin typeface="Tahoma" charset="0"/>
                </a:rPr>
                <a:t>A</a:t>
              </a:r>
              <a:r>
                <a:rPr lang="en-US">
                  <a:latin typeface="Tahoma" charset="0"/>
                  <a:sym typeface="Wingdings" charset="2"/>
                </a:rPr>
                <a:t>b</a:t>
              </a:r>
              <a:r>
                <a:rPr lang="en-US">
                  <a:latin typeface="Tahoma" charset="0"/>
                </a:rPr>
                <a:t>●, a/b</a:t>
              </a:r>
              <a:endParaRPr lang="en-US"/>
            </a:p>
          </p:txBody>
        </p:sp>
        <p:cxnSp>
          <p:nvCxnSpPr>
            <p:cNvPr id="124953" name="AutoShape 24"/>
            <p:cNvCxnSpPr>
              <a:cxnSpLocks noChangeShapeType="1"/>
              <a:stCxn id="124935" idx="2"/>
              <a:endCxn id="124952" idx="1"/>
            </p:cNvCxnSpPr>
            <p:nvPr/>
          </p:nvCxnSpPr>
          <p:spPr bwMode="auto">
            <a:xfrm rot="5400000">
              <a:off x="382" y="3347"/>
              <a:ext cx="815" cy="44"/>
            </a:xfrm>
            <a:prstGeom prst="curvedConnector4">
              <a:avLst>
                <a:gd name="adj1" fmla="val 36194"/>
                <a:gd name="adj2" fmla="val 427273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4954" name="Text Box 25"/>
            <p:cNvSpPr txBox="1">
              <a:spLocks noChangeArrowheads="1"/>
            </p:cNvSpPr>
            <p:nvPr/>
          </p:nvSpPr>
          <p:spPr bwMode="auto">
            <a:xfrm>
              <a:off x="816" y="3158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b</a:t>
              </a:r>
              <a:endParaRPr lang="en-US"/>
            </a:p>
          </p:txBody>
        </p:sp>
        <p:sp>
          <p:nvSpPr>
            <p:cNvPr id="124955" name="AutoShape 26"/>
            <p:cNvSpPr>
              <a:spLocks noChangeArrowheads="1"/>
            </p:cNvSpPr>
            <p:nvPr/>
          </p:nvSpPr>
          <p:spPr bwMode="auto">
            <a:xfrm>
              <a:off x="3360" y="3504"/>
              <a:ext cx="1152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S8:</a:t>
              </a:r>
            </a:p>
            <a:p>
              <a:r>
                <a:rPr lang="en-US">
                  <a:latin typeface="Tahoma" charset="0"/>
                </a:rPr>
                <a:t>A</a:t>
              </a:r>
              <a:r>
                <a:rPr lang="en-US">
                  <a:latin typeface="Tahoma" charset="0"/>
                  <a:sym typeface="Wingdings" charset="2"/>
                </a:rPr>
                <a:t></a:t>
              </a:r>
              <a:r>
                <a:rPr lang="en-US">
                  <a:latin typeface="Tahoma" charset="0"/>
                </a:rPr>
                <a:t>aA●, a/b </a:t>
              </a:r>
              <a:endParaRPr lang="en-US"/>
            </a:p>
          </p:txBody>
        </p:sp>
        <p:cxnSp>
          <p:nvCxnSpPr>
            <p:cNvPr id="124956" name="AutoShape 27"/>
            <p:cNvCxnSpPr>
              <a:cxnSpLocks noChangeShapeType="1"/>
              <a:stCxn id="124949" idx="3"/>
              <a:endCxn id="124955" idx="1"/>
            </p:cNvCxnSpPr>
            <p:nvPr/>
          </p:nvCxnSpPr>
          <p:spPr bwMode="auto">
            <a:xfrm>
              <a:off x="2938" y="3408"/>
              <a:ext cx="422" cy="320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4957" name="Text Box 28"/>
            <p:cNvSpPr txBox="1">
              <a:spLocks noChangeArrowheads="1"/>
            </p:cNvSpPr>
            <p:nvPr/>
          </p:nvSpPr>
          <p:spPr bwMode="auto">
            <a:xfrm>
              <a:off x="3120" y="3312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A</a:t>
              </a:r>
              <a:endParaRPr lang="en-US"/>
            </a:p>
          </p:txBody>
        </p:sp>
        <p:cxnSp>
          <p:nvCxnSpPr>
            <p:cNvPr id="124958" name="AutoShape 29"/>
            <p:cNvCxnSpPr>
              <a:cxnSpLocks noChangeShapeType="1"/>
              <a:stCxn id="124936" idx="3"/>
              <a:endCxn id="124944" idx="1"/>
            </p:cNvCxnSpPr>
            <p:nvPr/>
          </p:nvCxnSpPr>
          <p:spPr bwMode="auto">
            <a:xfrm flipV="1">
              <a:off x="2956" y="1424"/>
              <a:ext cx="404" cy="1142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24959" name="AutoShape 30"/>
            <p:cNvCxnSpPr>
              <a:cxnSpLocks noChangeShapeType="1"/>
              <a:stCxn id="124936" idx="3"/>
              <a:endCxn id="124942" idx="1"/>
            </p:cNvCxnSpPr>
            <p:nvPr/>
          </p:nvCxnSpPr>
          <p:spPr bwMode="auto">
            <a:xfrm flipV="1">
              <a:off x="2956" y="2240"/>
              <a:ext cx="356" cy="326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4960" name="AutoShape 31"/>
            <p:cNvSpPr>
              <a:spLocks noChangeArrowheads="1"/>
            </p:cNvSpPr>
            <p:nvPr/>
          </p:nvSpPr>
          <p:spPr bwMode="auto">
            <a:xfrm>
              <a:off x="3408" y="2928"/>
              <a:ext cx="921" cy="44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S5:</a:t>
              </a:r>
            </a:p>
            <a:p>
              <a:r>
                <a:rPr lang="en-US">
                  <a:latin typeface="Tahoma" charset="0"/>
                </a:rPr>
                <a:t>A</a:t>
              </a:r>
              <a:r>
                <a:rPr lang="en-US">
                  <a:latin typeface="Tahoma" charset="0"/>
                  <a:sym typeface="Wingdings" charset="2"/>
                </a:rPr>
                <a:t>b</a:t>
              </a:r>
              <a:r>
                <a:rPr lang="en-US">
                  <a:latin typeface="Tahoma" charset="0"/>
                </a:rPr>
                <a:t>●, $</a:t>
              </a:r>
              <a:endParaRPr lang="en-US"/>
            </a:p>
          </p:txBody>
        </p:sp>
        <p:cxnSp>
          <p:nvCxnSpPr>
            <p:cNvPr id="124961" name="AutoShape 32"/>
            <p:cNvCxnSpPr>
              <a:cxnSpLocks noChangeShapeType="1"/>
              <a:stCxn id="124936" idx="3"/>
              <a:endCxn id="124960" idx="1"/>
            </p:cNvCxnSpPr>
            <p:nvPr/>
          </p:nvCxnSpPr>
          <p:spPr bwMode="auto">
            <a:xfrm>
              <a:off x="2956" y="2566"/>
              <a:ext cx="452" cy="586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4962" name="Text Box 33"/>
            <p:cNvSpPr txBox="1">
              <a:spLocks noChangeArrowheads="1"/>
            </p:cNvSpPr>
            <p:nvPr/>
          </p:nvSpPr>
          <p:spPr bwMode="auto">
            <a:xfrm>
              <a:off x="2976" y="2832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b</a:t>
              </a:r>
              <a:endParaRPr lang="en-US"/>
            </a:p>
          </p:txBody>
        </p:sp>
        <p:cxnSp>
          <p:nvCxnSpPr>
            <p:cNvPr id="124963" name="AutoShape 34"/>
            <p:cNvCxnSpPr>
              <a:cxnSpLocks noChangeShapeType="1"/>
              <a:stCxn id="124942" idx="2"/>
              <a:endCxn id="124942" idx="3"/>
            </p:cNvCxnSpPr>
            <p:nvPr/>
          </p:nvCxnSpPr>
          <p:spPr bwMode="auto">
            <a:xfrm rot="5400000" flipH="1" flipV="1">
              <a:off x="3863" y="2195"/>
              <a:ext cx="416" cy="506"/>
            </a:xfrm>
            <a:prstGeom prst="curvedConnector4">
              <a:avLst>
                <a:gd name="adj1" fmla="val -34616"/>
                <a:gd name="adj2" fmla="val 128458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4964" name="Text Box 35"/>
            <p:cNvSpPr txBox="1">
              <a:spLocks noChangeArrowheads="1"/>
            </p:cNvSpPr>
            <p:nvPr/>
          </p:nvSpPr>
          <p:spPr bwMode="auto">
            <a:xfrm>
              <a:off x="4464" y="2544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a</a:t>
              </a:r>
              <a:endParaRPr lang="en-US"/>
            </a:p>
          </p:txBody>
        </p:sp>
        <p:cxnSp>
          <p:nvCxnSpPr>
            <p:cNvPr id="124965" name="AutoShape 36"/>
            <p:cNvCxnSpPr>
              <a:cxnSpLocks noChangeShapeType="1"/>
              <a:stCxn id="124949" idx="2"/>
              <a:endCxn id="124952" idx="3"/>
            </p:cNvCxnSpPr>
            <p:nvPr/>
          </p:nvCxnSpPr>
          <p:spPr bwMode="auto">
            <a:xfrm rot="16200000" flipV="1">
              <a:off x="2021" y="3444"/>
              <a:ext cx="48" cy="711"/>
            </a:xfrm>
            <a:prstGeom prst="curvedConnector4">
              <a:avLst>
                <a:gd name="adj1" fmla="val -300000"/>
                <a:gd name="adj2" fmla="val 87764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4966" name="Text Box 37"/>
            <p:cNvSpPr txBox="1">
              <a:spLocks noChangeArrowheads="1"/>
            </p:cNvSpPr>
            <p:nvPr/>
          </p:nvSpPr>
          <p:spPr bwMode="auto">
            <a:xfrm>
              <a:off x="2256" y="3936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b</a:t>
              </a:r>
              <a:endParaRPr lang="en-US"/>
            </a:p>
          </p:txBody>
        </p:sp>
        <p:cxnSp>
          <p:nvCxnSpPr>
            <p:cNvPr id="124967" name="AutoShape 38"/>
            <p:cNvCxnSpPr>
              <a:cxnSpLocks noChangeShapeType="1"/>
              <a:stCxn id="124949" idx="2"/>
              <a:endCxn id="124949" idx="3"/>
            </p:cNvCxnSpPr>
            <p:nvPr/>
          </p:nvCxnSpPr>
          <p:spPr bwMode="auto">
            <a:xfrm rot="5400000" flipH="1" flipV="1">
              <a:off x="2461" y="3347"/>
              <a:ext cx="416" cy="538"/>
            </a:xfrm>
            <a:prstGeom prst="curvedConnector4">
              <a:avLst>
                <a:gd name="adj1" fmla="val -34616"/>
                <a:gd name="adj2" fmla="val 126764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4968" name="Text Box 39"/>
            <p:cNvSpPr txBox="1">
              <a:spLocks noChangeArrowheads="1"/>
            </p:cNvSpPr>
            <p:nvPr/>
          </p:nvSpPr>
          <p:spPr bwMode="auto">
            <a:xfrm>
              <a:off x="2784" y="3888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a</a:t>
              </a:r>
              <a:endParaRPr lang="en-US"/>
            </a:p>
          </p:txBody>
        </p:sp>
        <p:cxnSp>
          <p:nvCxnSpPr>
            <p:cNvPr id="124969" name="AutoShape 40"/>
            <p:cNvCxnSpPr>
              <a:cxnSpLocks noChangeShapeType="1"/>
              <a:stCxn id="124942" idx="2"/>
              <a:endCxn id="124960" idx="0"/>
            </p:cNvCxnSpPr>
            <p:nvPr/>
          </p:nvCxnSpPr>
          <p:spPr bwMode="auto">
            <a:xfrm rot="16200000" flipH="1">
              <a:off x="3708" y="2766"/>
              <a:ext cx="272" cy="51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4970" name="Text Box 41"/>
            <p:cNvSpPr txBox="1">
              <a:spLocks noChangeArrowheads="1"/>
            </p:cNvSpPr>
            <p:nvPr/>
          </p:nvSpPr>
          <p:spPr bwMode="auto">
            <a:xfrm>
              <a:off x="3552" y="2688"/>
              <a:ext cx="4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ahoma" charset="0"/>
                </a:rPr>
                <a:t>b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3C2B0D-B096-164B-923C-7CFBCEEE6DB0}" type="slidenum">
              <a:rPr lang="en-US" smtClean="0"/>
              <a:pPr/>
              <a:t>56</a:t>
            </a:fld>
            <a:endParaRPr lang="en-US" smtClean="0"/>
          </a:p>
        </p:txBody>
      </p:sp>
      <p:sp>
        <p:nvSpPr>
          <p:cNvPr id="1269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Parse table</a:t>
            </a:r>
          </a:p>
        </p:txBody>
      </p:sp>
      <p:graphicFrame>
        <p:nvGraphicFramePr>
          <p:cNvPr id="463875" name="Group 3"/>
          <p:cNvGraphicFramePr>
            <a:graphicFrameLocks noGrp="1"/>
          </p:cNvGraphicFramePr>
          <p:nvPr/>
        </p:nvGraphicFramePr>
        <p:xfrm>
          <a:off x="1524000" y="1371600"/>
          <a:ext cx="6096000" cy="4508500"/>
        </p:xfrm>
        <a:graphic>
          <a:graphicData uri="http://schemas.openxmlformats.org/drawingml/2006/table">
            <a:tbl>
              <a:tblPr/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952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Goto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75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Accept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S4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S4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S5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R3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S7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S7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S9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R3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R3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F4353F-6094-A646-B2F9-BA3CC6B7344F}" type="slidenum">
              <a:rPr lang="en-US" smtClean="0"/>
              <a:pPr/>
              <a:t>57</a:t>
            </a:fld>
            <a:endParaRPr lang="en-US" smtClean="0"/>
          </a:p>
        </p:txBody>
      </p:sp>
      <p:sp>
        <p:nvSpPr>
          <p:cNvPr id="129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Parse trace</a:t>
            </a:r>
          </a:p>
        </p:txBody>
      </p:sp>
      <p:graphicFrame>
        <p:nvGraphicFramePr>
          <p:cNvPr id="465923" name="Group 3"/>
          <p:cNvGraphicFramePr>
            <a:graphicFrameLocks noGrp="1"/>
          </p:cNvGraphicFramePr>
          <p:nvPr/>
        </p:nvGraphicFramePr>
        <p:xfrm>
          <a:off x="1981200" y="1447800"/>
          <a:ext cx="6096000" cy="4059238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remaining input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parse 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baab$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S0S9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aab$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R3 A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b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S0S2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S0S2S4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S0S2S4S4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S0S2S4S4S5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R3 A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b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S0S2S4S4S6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R2 A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aA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S0S2S4S6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R2 A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aA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S0S2S3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R1 S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charset="2"/>
                        </a:rPr>
                        <a:t>AA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S0S1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Accept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BA6C0F-E61C-AB4A-A766-A39C2CDD0FF4}" type="slidenum">
              <a:rPr lang="en-US" smtClean="0"/>
              <a:pPr/>
              <a:t>58</a:t>
            </a:fld>
            <a:endParaRPr lang="en-US" smtClean="0"/>
          </a:p>
        </p:txBody>
      </p:sp>
      <p:sp>
        <p:nvSpPr>
          <p:cNvPr id="131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LR(1) grammar</a:t>
            </a:r>
          </a:p>
        </p:txBody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382000" cy="5211763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en-US"/>
              <a:t>A grammar is LR(1) if the following 2 conditions are satisfied for each configuration set: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/>
              <a:t>For each item [A</a:t>
            </a:r>
            <a:r>
              <a:rPr lang="en-US">
                <a:sym typeface="Wingdings" charset="2"/>
              </a:rPr>
              <a:t>α●aβ, b] </a:t>
            </a:r>
            <a:r>
              <a:rPr lang="en-US"/>
              <a:t>in the set, there is no item in the set of the form [B</a:t>
            </a:r>
            <a:r>
              <a:rPr lang="en-US">
                <a:sym typeface="Wingdings" charset="2"/>
              </a:rPr>
              <a:t>γ●, a]</a:t>
            </a:r>
          </a:p>
          <a:p>
            <a:pPr marL="1257300" lvl="2" indent="-342900" eaLnBrk="1" hangingPunct="1">
              <a:lnSpc>
                <a:spcPct val="90000"/>
              </a:lnSpc>
            </a:pPr>
            <a:r>
              <a:rPr lang="en-US">
                <a:sym typeface="Wingdings" charset="2"/>
              </a:rPr>
              <a:t>In the action table, this translates to no shift/reduce conflict.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>
                <a:sym typeface="Wingdings" charset="2"/>
              </a:rPr>
              <a:t>  If there are two complete items [Aα●, a] and [Bβ●, b] in the set, then a and b should be different.</a:t>
            </a:r>
          </a:p>
          <a:p>
            <a:pPr marL="1257300" lvl="2" indent="-342900" eaLnBrk="1" hangingPunct="1">
              <a:lnSpc>
                <a:spcPct val="90000"/>
              </a:lnSpc>
            </a:pPr>
            <a:r>
              <a:rPr lang="en-US"/>
              <a:t>In the action table, this translates to no reduce/reduce conflict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/>
              <a:t>Compare with the SLR grammar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sz="1800"/>
              <a:t>For any item A</a:t>
            </a:r>
            <a:r>
              <a:rPr lang="en-US" sz="1800">
                <a:sym typeface="Wingdings" charset="2"/>
              </a:rPr>
              <a:t></a:t>
            </a:r>
            <a:r>
              <a:rPr lang="en-US" sz="1800"/>
              <a:t>α</a:t>
            </a:r>
            <a:r>
              <a:rPr lang="en-US" sz="1800">
                <a:sym typeface="Symbol" charset="2"/>
              </a:rPr>
              <a:t></a:t>
            </a:r>
            <a:r>
              <a:rPr lang="en-US" sz="1800"/>
              <a:t>aβ  in the set, with terminal a, there is no complete item B</a:t>
            </a:r>
            <a:r>
              <a:rPr lang="en-US" sz="1800">
                <a:sym typeface="Wingdings" charset="2"/>
              </a:rPr>
              <a:t></a:t>
            </a:r>
            <a:r>
              <a:rPr lang="en-US" sz="1800"/>
              <a:t>γ</a:t>
            </a:r>
            <a:r>
              <a:rPr lang="en-US" sz="1800">
                <a:sym typeface="Symbol" charset="2"/>
              </a:rPr>
              <a:t></a:t>
            </a:r>
            <a:r>
              <a:rPr lang="en-US" sz="1800"/>
              <a:t> in that set with a in Follow(B).  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sz="1800"/>
              <a:t>For any two complete items A</a:t>
            </a:r>
            <a:r>
              <a:rPr lang="en-US" sz="1800">
                <a:sym typeface="Wingdings" charset="2"/>
              </a:rPr>
              <a:t></a:t>
            </a:r>
            <a:r>
              <a:rPr lang="en-US" sz="1800"/>
              <a:t>α</a:t>
            </a:r>
            <a:r>
              <a:rPr lang="en-US" sz="1800">
                <a:sym typeface="Symbol" charset="2"/>
              </a:rPr>
              <a:t></a:t>
            </a:r>
            <a:r>
              <a:rPr lang="en-US" sz="1800"/>
              <a:t> and B</a:t>
            </a:r>
            <a:r>
              <a:rPr lang="en-US" sz="1800">
                <a:sym typeface="Wingdings" charset="2"/>
              </a:rPr>
              <a:t></a:t>
            </a:r>
            <a:r>
              <a:rPr lang="en-US" sz="1800"/>
              <a:t>β</a:t>
            </a:r>
            <a:r>
              <a:rPr lang="en-US" sz="1800">
                <a:sym typeface="Symbol" charset="2"/>
              </a:rPr>
              <a:t></a:t>
            </a:r>
            <a:r>
              <a:rPr lang="en-US" sz="1800"/>
              <a:t> in the set, the Follow sets must be disjoint.  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/>
              <a:t>Note that SLR(1) </a:t>
            </a:r>
            <a:r>
              <a:rPr lang="en-US" sz="2000" b="1">
                <a:latin typeface="Symbol" charset="2"/>
                <a:sym typeface="Symbol" charset="2"/>
              </a:rPr>
              <a:t> </a:t>
            </a:r>
            <a:r>
              <a:rPr lang="en-US"/>
              <a:t>LR(1)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/>
              <a:t>LR(0) </a:t>
            </a:r>
            <a:r>
              <a:rPr lang="en-US" sz="2000" b="1">
                <a:latin typeface="Symbol" charset="2"/>
                <a:sym typeface="Symbol" charset="2"/>
              </a:rPr>
              <a:t> </a:t>
            </a:r>
            <a:r>
              <a:rPr lang="en-US"/>
              <a:t>SLR(1) </a:t>
            </a:r>
            <a:r>
              <a:rPr lang="en-US" sz="2000" b="1">
                <a:latin typeface="Symbol" charset="2"/>
                <a:sym typeface="Symbol" charset="2"/>
              </a:rPr>
              <a:t> </a:t>
            </a:r>
            <a:r>
              <a:rPr lang="en-US"/>
              <a:t>LR(1)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AE82C6A-DF1A-DA45-BE99-5086F23D68E6}" type="slidenum">
              <a:rPr lang="en-US" smtClean="0"/>
              <a:pPr/>
              <a:t>59</a:t>
            </a:fld>
            <a:endParaRPr lang="en-US" smtClean="0"/>
          </a:p>
        </p:txBody>
      </p:sp>
      <p:sp>
        <p:nvSpPr>
          <p:cNvPr id="133123" name="Rectangle 2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LR(1) tables continued</a:t>
            </a:r>
          </a:p>
        </p:txBody>
      </p:sp>
      <p:sp>
        <p:nvSpPr>
          <p:cNvPr id="133124" name="Rectangle 3"/>
          <p:cNvSpPr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LR(1) tables can get big – exponential in size of rules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Can we keep the additional power we got from going SLR </a:t>
            </a:r>
            <a:r>
              <a:rPr lang="en-US" sz="2000">
                <a:solidFill>
                  <a:srgbClr val="800000"/>
                </a:solidFill>
                <a:sym typeface="Wingdings" charset="2"/>
              </a:rPr>
              <a:t></a:t>
            </a:r>
            <a:r>
              <a:rPr lang="en-US" sz="2000">
                <a:solidFill>
                  <a:srgbClr val="800000"/>
                </a:solidFill>
              </a:rPr>
              <a:t> LR without table explosion?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LALR!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We split SLR(1) states to get LR(1) states, maybe too aggressively.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Try to merge item sets that are </a:t>
            </a:r>
            <a:r>
              <a:rPr lang="en-US" sz="2000" i="1">
                <a:solidFill>
                  <a:srgbClr val="800000"/>
                </a:solidFill>
              </a:rPr>
              <a:t>almost</a:t>
            </a:r>
            <a:r>
              <a:rPr lang="en-US" sz="2000">
                <a:solidFill>
                  <a:srgbClr val="800000"/>
                </a:solidFill>
              </a:rPr>
              <a:t> identical.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Tricky bit: Don’t introduce shift-reduce or reduce-reduce conflicts.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49DF55-4D1C-A04F-9F20-111F89A071DA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Handles in expression example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86800" cy="5791200"/>
          </a:xfrm>
        </p:spPr>
        <p:txBody>
          <a:bodyPr/>
          <a:lstStyle/>
          <a:p>
            <a:pPr lvl="2" eaLnBrk="1" hangingPunct="1">
              <a:buFontTx/>
              <a:buNone/>
            </a:pPr>
            <a:r>
              <a:rPr lang="en-US" sz="2000"/>
              <a:t>E </a:t>
            </a:r>
            <a:r>
              <a:rPr lang="en-US" sz="2000">
                <a:sym typeface="Symbol" charset="2"/>
              </a:rPr>
              <a:t> T + E | T</a:t>
            </a:r>
          </a:p>
          <a:p>
            <a:pPr lvl="2" eaLnBrk="1" hangingPunct="1">
              <a:buFontTx/>
              <a:buNone/>
            </a:pPr>
            <a:r>
              <a:rPr lang="en-US" sz="2000">
                <a:sym typeface="Symbol" charset="2"/>
              </a:rPr>
              <a:t>T  int * T | int | (E)</a:t>
            </a:r>
            <a:endParaRPr lang="en-US" sz="2000"/>
          </a:p>
          <a:p>
            <a:pPr eaLnBrk="1" hangingPunct="1"/>
            <a:r>
              <a:rPr lang="en-US"/>
              <a:t>Consider the string: </a:t>
            </a:r>
            <a:r>
              <a:rPr lang="en-US">
                <a:solidFill>
                  <a:schemeClr val="tx1"/>
                </a:solidFill>
              </a:rPr>
              <a:t>int * int + int</a:t>
            </a:r>
          </a:p>
          <a:p>
            <a:pPr eaLnBrk="1" hangingPunct="1"/>
            <a:r>
              <a:rPr lang="en-US"/>
              <a:t>The rightmost derivation</a:t>
            </a:r>
          </a:p>
          <a:p>
            <a:pPr lvl="1" eaLnBrk="1" hangingPunct="1">
              <a:buFontTx/>
              <a:buNone/>
            </a:pPr>
            <a:r>
              <a:rPr lang="en-US"/>
              <a:t>E </a:t>
            </a:r>
            <a:r>
              <a:rPr lang="en-US">
                <a:sym typeface="Symbol" charset="2"/>
              </a:rPr>
              <a:t></a:t>
            </a:r>
            <a:r>
              <a:rPr lang="en-US" baseline="-25000">
                <a:sym typeface="Symbol" charset="2"/>
              </a:rPr>
              <a:t>rm </a:t>
            </a:r>
            <a:r>
              <a:rPr lang="en-US"/>
              <a:t>T+E</a:t>
            </a:r>
          </a:p>
          <a:p>
            <a:pPr lvl="1" eaLnBrk="1" hangingPunct="1">
              <a:buFontTx/>
              <a:buNone/>
            </a:pPr>
            <a:r>
              <a:rPr lang="en-US">
                <a:sym typeface="Symbol" charset="2"/>
              </a:rPr>
              <a:t></a:t>
            </a:r>
            <a:r>
              <a:rPr lang="en-US" baseline="-25000">
                <a:sym typeface="Symbol" charset="2"/>
              </a:rPr>
              <a:t>rm </a:t>
            </a:r>
            <a:r>
              <a:rPr lang="en-US"/>
              <a:t>T+T</a:t>
            </a:r>
          </a:p>
          <a:p>
            <a:pPr lvl="1" eaLnBrk="1" hangingPunct="1">
              <a:buFontTx/>
              <a:buNone/>
            </a:pPr>
            <a:r>
              <a:rPr lang="en-US">
                <a:sym typeface="Symbol" charset="2"/>
              </a:rPr>
              <a:t></a:t>
            </a:r>
            <a:r>
              <a:rPr lang="en-US" baseline="-25000">
                <a:sym typeface="Symbol" charset="2"/>
              </a:rPr>
              <a:t>rm </a:t>
            </a:r>
            <a:r>
              <a:rPr lang="en-US"/>
              <a:t>T+int</a:t>
            </a:r>
          </a:p>
          <a:p>
            <a:pPr lvl="1" eaLnBrk="1" hangingPunct="1">
              <a:buFontTx/>
              <a:buNone/>
            </a:pPr>
            <a:r>
              <a:rPr lang="en-US">
                <a:sym typeface="Symbol" charset="2"/>
              </a:rPr>
              <a:t></a:t>
            </a:r>
            <a:r>
              <a:rPr lang="en-US" baseline="-25000">
                <a:sym typeface="Symbol" charset="2"/>
              </a:rPr>
              <a:t>rm  </a:t>
            </a:r>
            <a:r>
              <a:rPr lang="en-US"/>
              <a:t>int*T +int</a:t>
            </a:r>
          </a:p>
          <a:p>
            <a:pPr lvl="1" eaLnBrk="1" hangingPunct="1">
              <a:buFontTx/>
              <a:buNone/>
            </a:pPr>
            <a:r>
              <a:rPr lang="en-US">
                <a:sym typeface="Symbol" charset="2"/>
              </a:rPr>
              <a:t></a:t>
            </a:r>
            <a:r>
              <a:rPr lang="en-US" baseline="-25000">
                <a:sym typeface="Symbol" charset="2"/>
              </a:rPr>
              <a:t>rm </a:t>
            </a:r>
            <a:r>
              <a:rPr lang="en-US"/>
              <a:t>int*int +int</a:t>
            </a:r>
            <a:endParaRPr lang="en-US" baseline="-25000">
              <a:sym typeface="Symbol" charset="2"/>
            </a:endParaRPr>
          </a:p>
          <a:p>
            <a:pPr eaLnBrk="1" hangingPunct="1"/>
            <a:r>
              <a:rPr lang="en-US"/>
              <a:t>For unambiguous grammar, there is exactly one handle for each right-sentential form.</a:t>
            </a:r>
          </a:p>
          <a:p>
            <a:pPr eaLnBrk="1" hangingPunct="1"/>
            <a:r>
              <a:rPr lang="en-US"/>
              <a:t>The question is, how to find the handle? </a:t>
            </a:r>
          </a:p>
          <a:p>
            <a:pPr eaLnBrk="1" hangingPunct="1"/>
            <a:r>
              <a:rPr lang="en-US"/>
              <a:t>Observation: The substring to the right of a handle contains only terminal symbols.</a:t>
            </a:r>
            <a:endParaRPr lang="en-US" baseline="-25000">
              <a:sym typeface="Symbol" charset="2"/>
            </a:endParaRPr>
          </a:p>
        </p:txBody>
      </p:sp>
      <p:sp>
        <p:nvSpPr>
          <p:cNvPr id="268322" name="Oval 34"/>
          <p:cNvSpPr>
            <a:spLocks noChangeArrowheads="1"/>
          </p:cNvSpPr>
          <p:nvPr/>
        </p:nvSpPr>
        <p:spPr bwMode="auto">
          <a:xfrm>
            <a:off x="1828800" y="4267200"/>
            <a:ext cx="457200" cy="3810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68323" name="Oval 35"/>
          <p:cNvSpPr>
            <a:spLocks noChangeArrowheads="1"/>
          </p:cNvSpPr>
          <p:nvPr/>
        </p:nvSpPr>
        <p:spPr bwMode="auto">
          <a:xfrm>
            <a:off x="1524000" y="3962400"/>
            <a:ext cx="609600" cy="3810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68324" name="Oval 36"/>
          <p:cNvSpPr>
            <a:spLocks noChangeArrowheads="1"/>
          </p:cNvSpPr>
          <p:nvPr/>
        </p:nvSpPr>
        <p:spPr bwMode="auto">
          <a:xfrm>
            <a:off x="1676400" y="3581400"/>
            <a:ext cx="457200" cy="3810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68325" name="Oval 37"/>
          <p:cNvSpPr>
            <a:spLocks noChangeArrowheads="1"/>
          </p:cNvSpPr>
          <p:nvPr/>
        </p:nvSpPr>
        <p:spPr bwMode="auto">
          <a:xfrm>
            <a:off x="1752600" y="3200400"/>
            <a:ext cx="304800" cy="3810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68326" name="Oval 38"/>
          <p:cNvSpPr>
            <a:spLocks noChangeArrowheads="1"/>
          </p:cNvSpPr>
          <p:nvPr/>
        </p:nvSpPr>
        <p:spPr bwMode="auto">
          <a:xfrm>
            <a:off x="1752600" y="2895600"/>
            <a:ext cx="457200" cy="3810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8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8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8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8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8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8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8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8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68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322" grpId="0" animBg="1"/>
      <p:bldP spid="268323" grpId="0" animBg="1"/>
      <p:bldP spid="268324" grpId="0" animBg="1"/>
      <p:bldP spid="268325" grpId="0" animBg="1"/>
      <p:bldP spid="268326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D71197-30FE-D349-AB44-092278E10FF5}" type="slidenum">
              <a:rPr lang="en-US" smtClean="0"/>
              <a:pPr/>
              <a:t>60</a:t>
            </a:fld>
            <a:endParaRPr lang="en-US" smtClean="0"/>
          </a:p>
        </p:txBody>
      </p:sp>
      <p:sp>
        <p:nvSpPr>
          <p:cNvPr id="135171" name="Rectangle 2"/>
          <p:cNvSpPr>
            <a:spLocks noChangeArrowheads="1"/>
          </p:cNvSpPr>
          <p:nvPr/>
        </p:nvSpPr>
        <p:spPr bwMode="auto">
          <a:xfrm>
            <a:off x="6096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LALR approach </a:t>
            </a:r>
          </a:p>
        </p:txBody>
      </p:sp>
      <p:sp>
        <p:nvSpPr>
          <p:cNvPr id="135172" name="Rectangle 3"/>
          <p:cNvSpPr>
            <a:spLocks noChangeArrowheads="1"/>
          </p:cNvSpPr>
          <p:nvPr/>
        </p:nvSpPr>
        <p:spPr bwMode="auto">
          <a:xfrm>
            <a:off x="6858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Just say LALR (it’s always 1 in practice)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Given the numerous LR(1) states for grammar G, consider merging similar states, to get fewer states.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Candidates for merging: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same core (LR(0) item)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only differences in lookaheads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Example: </a:t>
            </a:r>
          </a:p>
        </p:txBody>
      </p:sp>
      <p:sp>
        <p:nvSpPr>
          <p:cNvPr id="135173" name="AutoShape 4"/>
          <p:cNvSpPr>
            <a:spLocks noChangeArrowheads="1"/>
          </p:cNvSpPr>
          <p:nvPr/>
        </p:nvSpPr>
        <p:spPr bwMode="auto">
          <a:xfrm>
            <a:off x="1219200" y="4038600"/>
            <a:ext cx="19939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S1:</a:t>
            </a:r>
          </a:p>
          <a:p>
            <a:r>
              <a:rPr lang="en-US"/>
              <a:t>X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α</a:t>
            </a:r>
            <a:r>
              <a:rPr lang="en-US">
                <a:sym typeface="Symbol" charset="2"/>
              </a:rPr>
              <a:t></a:t>
            </a:r>
            <a:r>
              <a:rPr lang="en-US"/>
              <a:t>β, a/b/c </a:t>
            </a:r>
            <a:endParaRPr lang="en-US">
              <a:latin typeface="Tahoma" charset="0"/>
            </a:endParaRPr>
          </a:p>
        </p:txBody>
      </p:sp>
      <p:sp>
        <p:nvSpPr>
          <p:cNvPr id="135174" name="AutoShape 5"/>
          <p:cNvSpPr>
            <a:spLocks noChangeArrowheads="1"/>
          </p:cNvSpPr>
          <p:nvPr/>
        </p:nvSpPr>
        <p:spPr bwMode="auto">
          <a:xfrm>
            <a:off x="1219200" y="5029200"/>
            <a:ext cx="19939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S2:</a:t>
            </a:r>
          </a:p>
          <a:p>
            <a:r>
              <a:rPr lang="en-US"/>
              <a:t>X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α</a:t>
            </a:r>
            <a:r>
              <a:rPr lang="en-US">
                <a:sym typeface="Symbol" charset="2"/>
              </a:rPr>
              <a:t></a:t>
            </a:r>
            <a:r>
              <a:rPr lang="en-US"/>
              <a:t>β, c/d </a:t>
            </a:r>
            <a:endParaRPr lang="en-US">
              <a:latin typeface="Tahoma" charset="0"/>
            </a:endParaRPr>
          </a:p>
        </p:txBody>
      </p:sp>
      <p:sp>
        <p:nvSpPr>
          <p:cNvPr id="135175" name="AutoShape 6"/>
          <p:cNvSpPr>
            <a:spLocks noChangeArrowheads="1"/>
          </p:cNvSpPr>
          <p:nvPr/>
        </p:nvSpPr>
        <p:spPr bwMode="auto">
          <a:xfrm>
            <a:off x="4876800" y="4419600"/>
            <a:ext cx="19939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S12:</a:t>
            </a:r>
          </a:p>
          <a:p>
            <a:r>
              <a:rPr lang="en-US"/>
              <a:t>X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α</a:t>
            </a:r>
            <a:r>
              <a:rPr lang="en-US">
                <a:sym typeface="Symbol" charset="2"/>
              </a:rPr>
              <a:t></a:t>
            </a:r>
            <a:r>
              <a:rPr lang="en-US"/>
              <a:t>β, a/b/c/d</a:t>
            </a:r>
            <a:endParaRPr lang="en-US">
              <a:latin typeface="Tahoma" charset="0"/>
            </a:endParaRPr>
          </a:p>
        </p:txBody>
      </p:sp>
      <p:sp>
        <p:nvSpPr>
          <p:cNvPr id="135176" name="AutoShape 7"/>
          <p:cNvSpPr>
            <a:spLocks noChangeArrowheads="1"/>
          </p:cNvSpPr>
          <p:nvPr/>
        </p:nvSpPr>
        <p:spPr bwMode="auto">
          <a:xfrm>
            <a:off x="3581400" y="4648200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9A0697-56D4-C142-9898-C49B647B9EEB}" type="slidenum">
              <a:rPr lang="en-US" smtClean="0"/>
              <a:pPr/>
              <a:t>61</a:t>
            </a:fld>
            <a:endParaRPr lang="en-US" smtClean="0"/>
          </a:p>
        </p:txBody>
      </p:sp>
      <p:sp>
        <p:nvSpPr>
          <p:cNvPr id="137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States with same core items </a:t>
            </a:r>
          </a:p>
        </p:txBody>
      </p:sp>
      <p:sp>
        <p:nvSpPr>
          <p:cNvPr id="137220" name="AutoShape 3"/>
          <p:cNvSpPr>
            <a:spLocks noChangeArrowheads="1"/>
          </p:cNvSpPr>
          <p:nvPr/>
        </p:nvSpPr>
        <p:spPr bwMode="auto">
          <a:xfrm>
            <a:off x="457200" y="2330450"/>
            <a:ext cx="1662113" cy="16240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S0:</a:t>
            </a:r>
          </a:p>
          <a:p>
            <a:r>
              <a:rPr lang="en-US">
                <a:latin typeface="Tahoma" charset="0"/>
              </a:rPr>
              <a:t>S' 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S,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AA</a:t>
            </a:r>
            <a:r>
              <a:rPr lang="en-US">
                <a:latin typeface="Tahoma" charset="0"/>
              </a:rPr>
              <a:t>, $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●aA, a/b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●b, a/b</a:t>
            </a:r>
            <a:endParaRPr lang="en-US"/>
          </a:p>
        </p:txBody>
      </p:sp>
      <p:sp>
        <p:nvSpPr>
          <p:cNvPr id="137221" name="AutoShape 4"/>
          <p:cNvSpPr>
            <a:spLocks noChangeArrowheads="1"/>
          </p:cNvSpPr>
          <p:nvPr/>
        </p:nvSpPr>
        <p:spPr bwMode="auto">
          <a:xfrm>
            <a:off x="2971800" y="2667000"/>
            <a:ext cx="1720850" cy="13208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S2: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A, $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a</a:t>
            </a:r>
            <a:r>
              <a:rPr lang="en-US">
                <a:latin typeface="Tahoma" charset="0"/>
              </a:rPr>
              <a:t>A, $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●b, $</a:t>
            </a:r>
            <a:endParaRPr lang="en-US"/>
          </a:p>
        </p:txBody>
      </p:sp>
      <p:cxnSp>
        <p:nvCxnSpPr>
          <p:cNvPr id="137222" name="AutoShape 5"/>
          <p:cNvCxnSpPr>
            <a:cxnSpLocks noChangeShapeType="1"/>
            <a:stCxn id="137220" idx="3"/>
            <a:endCxn id="137221" idx="1"/>
          </p:cNvCxnSpPr>
          <p:nvPr/>
        </p:nvCxnSpPr>
        <p:spPr bwMode="auto">
          <a:xfrm>
            <a:off x="2119313" y="3143250"/>
            <a:ext cx="852487" cy="1841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37223" name="Text Box 6"/>
          <p:cNvSpPr txBox="1">
            <a:spLocks noChangeArrowheads="1"/>
          </p:cNvSpPr>
          <p:nvPr/>
        </p:nvSpPr>
        <p:spPr bwMode="auto">
          <a:xfrm>
            <a:off x="2362200" y="28956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37224" name="AutoShape 7"/>
          <p:cNvSpPr>
            <a:spLocks noChangeArrowheads="1"/>
          </p:cNvSpPr>
          <p:nvPr/>
        </p:nvSpPr>
        <p:spPr bwMode="auto">
          <a:xfrm>
            <a:off x="3124200" y="1828800"/>
            <a:ext cx="1303338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S1:</a:t>
            </a:r>
          </a:p>
          <a:p>
            <a:r>
              <a:rPr lang="en-US">
                <a:latin typeface="Tahoma" charset="0"/>
              </a:rPr>
              <a:t>S’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S●, $ </a:t>
            </a:r>
            <a:endParaRPr lang="en-US"/>
          </a:p>
        </p:txBody>
      </p:sp>
      <p:cxnSp>
        <p:nvCxnSpPr>
          <p:cNvPr id="137225" name="AutoShape 8"/>
          <p:cNvCxnSpPr>
            <a:cxnSpLocks noChangeShapeType="1"/>
            <a:stCxn id="137220" idx="3"/>
            <a:endCxn id="137224" idx="1"/>
          </p:cNvCxnSpPr>
          <p:nvPr/>
        </p:nvCxnSpPr>
        <p:spPr bwMode="auto">
          <a:xfrm flipV="1">
            <a:off x="2119313" y="2184400"/>
            <a:ext cx="1004887" cy="9588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37226" name="Text Box 9"/>
          <p:cNvSpPr txBox="1">
            <a:spLocks noChangeArrowheads="1"/>
          </p:cNvSpPr>
          <p:nvPr/>
        </p:nvSpPr>
        <p:spPr bwMode="auto">
          <a:xfrm>
            <a:off x="2209800" y="20574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</a:t>
            </a:r>
            <a:endParaRPr lang="en-US"/>
          </a:p>
        </p:txBody>
      </p:sp>
      <p:sp>
        <p:nvSpPr>
          <p:cNvPr id="137227" name="AutoShape 10"/>
          <p:cNvSpPr>
            <a:spLocks noChangeArrowheads="1"/>
          </p:cNvSpPr>
          <p:nvPr/>
        </p:nvSpPr>
        <p:spPr bwMode="auto">
          <a:xfrm>
            <a:off x="5257800" y="2149475"/>
            <a:ext cx="1606550" cy="13208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ahoma" charset="0"/>
              </a:rPr>
              <a:t>S4: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</a:rPr>
              <a:t>A</a:t>
            </a:r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a</a:t>
            </a:r>
            <a:r>
              <a:rPr lang="en-US">
                <a:solidFill>
                  <a:srgbClr val="FF0000"/>
                </a:solidFill>
                <a:latin typeface="Tahoma" charset="0"/>
              </a:rPr>
              <a:t>●A,  $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</a:rPr>
              <a:t>A</a:t>
            </a:r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●aA, $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A●b, $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37228" name="Text Box 11"/>
          <p:cNvSpPr txBox="1">
            <a:spLocks noChangeArrowheads="1"/>
          </p:cNvSpPr>
          <p:nvPr/>
        </p:nvSpPr>
        <p:spPr bwMode="auto">
          <a:xfrm>
            <a:off x="4876800" y="29876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37229" name="AutoShape 12"/>
          <p:cNvSpPr>
            <a:spLocks noChangeArrowheads="1"/>
          </p:cNvSpPr>
          <p:nvPr/>
        </p:nvSpPr>
        <p:spPr bwMode="auto">
          <a:xfrm>
            <a:off x="5334000" y="1158875"/>
            <a:ext cx="16256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S3: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AA●, $</a:t>
            </a:r>
            <a:endParaRPr lang="en-US"/>
          </a:p>
        </p:txBody>
      </p:sp>
      <p:sp>
        <p:nvSpPr>
          <p:cNvPr id="137230" name="Text Box 13"/>
          <p:cNvSpPr txBox="1">
            <a:spLocks noChangeArrowheads="1"/>
          </p:cNvSpPr>
          <p:nvPr/>
        </p:nvSpPr>
        <p:spPr bwMode="auto">
          <a:xfrm>
            <a:off x="4572000" y="1692275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37231" name="AutoShape 14"/>
          <p:cNvSpPr>
            <a:spLocks noChangeArrowheads="1"/>
          </p:cNvSpPr>
          <p:nvPr/>
        </p:nvSpPr>
        <p:spPr bwMode="auto">
          <a:xfrm>
            <a:off x="7315200" y="2362200"/>
            <a:ext cx="16256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800000"/>
                </a:solidFill>
                <a:latin typeface="Tahoma" charset="0"/>
              </a:rPr>
              <a:t>S6:</a:t>
            </a:r>
          </a:p>
          <a:p>
            <a:r>
              <a:rPr lang="en-US">
                <a:solidFill>
                  <a:srgbClr val="800000"/>
                </a:solidFill>
                <a:latin typeface="Tahoma" charset="0"/>
              </a:rPr>
              <a:t>A</a:t>
            </a:r>
            <a:r>
              <a:rPr lang="en-US">
                <a:solidFill>
                  <a:srgbClr val="8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800000"/>
                </a:solidFill>
                <a:latin typeface="Tahoma" charset="0"/>
              </a:rPr>
              <a:t>aA●, $ </a:t>
            </a:r>
            <a:endParaRPr lang="en-US">
              <a:solidFill>
                <a:srgbClr val="800000"/>
              </a:solidFill>
            </a:endParaRPr>
          </a:p>
        </p:txBody>
      </p:sp>
      <p:cxnSp>
        <p:nvCxnSpPr>
          <p:cNvPr id="137232" name="AutoShape 15"/>
          <p:cNvCxnSpPr>
            <a:cxnSpLocks noChangeShapeType="1"/>
            <a:stCxn id="137227" idx="3"/>
            <a:endCxn id="137231" idx="1"/>
          </p:cNvCxnSpPr>
          <p:nvPr/>
        </p:nvCxnSpPr>
        <p:spPr bwMode="auto">
          <a:xfrm flipV="1">
            <a:off x="6864350" y="2717800"/>
            <a:ext cx="450850" cy="920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37233" name="Text Box 16"/>
          <p:cNvSpPr txBox="1">
            <a:spLocks noChangeArrowheads="1"/>
          </p:cNvSpPr>
          <p:nvPr/>
        </p:nvSpPr>
        <p:spPr bwMode="auto">
          <a:xfrm>
            <a:off x="6858000" y="23780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37234" name="AutoShape 17"/>
          <p:cNvSpPr>
            <a:spLocks noChangeArrowheads="1"/>
          </p:cNvSpPr>
          <p:nvPr/>
        </p:nvSpPr>
        <p:spPr bwMode="auto">
          <a:xfrm>
            <a:off x="2971800" y="4191000"/>
            <a:ext cx="1708150" cy="13208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ahoma" charset="0"/>
              </a:rPr>
              <a:t>S7: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</a:rPr>
              <a:t>A</a:t>
            </a:r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FF0000"/>
                </a:solidFill>
                <a:latin typeface="Tahoma" charset="0"/>
              </a:rPr>
              <a:t>a●A, a/b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</a:rPr>
              <a:t>A</a:t>
            </a:r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●aA, a/b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A●b, a/b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137235" name="AutoShape 18"/>
          <p:cNvCxnSpPr>
            <a:cxnSpLocks noChangeShapeType="1"/>
            <a:stCxn id="137220" idx="3"/>
            <a:endCxn id="137234" idx="1"/>
          </p:cNvCxnSpPr>
          <p:nvPr/>
        </p:nvCxnSpPr>
        <p:spPr bwMode="auto">
          <a:xfrm>
            <a:off x="2119313" y="3143250"/>
            <a:ext cx="852487" cy="17081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37236" name="Text Box 19"/>
          <p:cNvSpPr txBox="1">
            <a:spLocks noChangeArrowheads="1"/>
          </p:cNvSpPr>
          <p:nvPr/>
        </p:nvSpPr>
        <p:spPr bwMode="auto">
          <a:xfrm>
            <a:off x="2362200" y="38862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37237" name="AutoShape 20"/>
          <p:cNvSpPr>
            <a:spLocks noChangeArrowheads="1"/>
          </p:cNvSpPr>
          <p:nvPr/>
        </p:nvSpPr>
        <p:spPr bwMode="auto">
          <a:xfrm>
            <a:off x="1219200" y="4892675"/>
            <a:ext cx="1462088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accent2"/>
                </a:solidFill>
                <a:latin typeface="Tahoma" charset="0"/>
              </a:rPr>
              <a:t>S9:</a:t>
            </a:r>
          </a:p>
          <a:p>
            <a:r>
              <a:rPr lang="en-US">
                <a:solidFill>
                  <a:schemeClr val="accent2"/>
                </a:solidFill>
                <a:latin typeface="Tahoma" charset="0"/>
              </a:rPr>
              <a:t>A</a:t>
            </a:r>
            <a:r>
              <a:rPr lang="en-US">
                <a:solidFill>
                  <a:schemeClr val="accent2"/>
                </a:solidFill>
                <a:latin typeface="Tahoma" charset="0"/>
                <a:sym typeface="Wingdings" charset="2"/>
              </a:rPr>
              <a:t>b</a:t>
            </a:r>
            <a:r>
              <a:rPr lang="en-US">
                <a:solidFill>
                  <a:schemeClr val="accent2"/>
                </a:solidFill>
                <a:latin typeface="Tahoma" charset="0"/>
              </a:rPr>
              <a:t>●, a/b</a:t>
            </a:r>
            <a:endParaRPr lang="en-US">
              <a:solidFill>
                <a:schemeClr val="accent2"/>
              </a:solidFill>
            </a:endParaRPr>
          </a:p>
        </p:txBody>
      </p:sp>
      <p:cxnSp>
        <p:nvCxnSpPr>
          <p:cNvPr id="137238" name="AutoShape 21"/>
          <p:cNvCxnSpPr>
            <a:cxnSpLocks noChangeShapeType="1"/>
            <a:stCxn id="137220" idx="2"/>
            <a:endCxn id="137237" idx="1"/>
          </p:cNvCxnSpPr>
          <p:nvPr/>
        </p:nvCxnSpPr>
        <p:spPr bwMode="auto">
          <a:xfrm rot="5400000">
            <a:off x="607219" y="4566444"/>
            <a:ext cx="1293812" cy="69850"/>
          </a:xfrm>
          <a:prstGeom prst="curvedConnector4">
            <a:avLst>
              <a:gd name="adj1" fmla="val 36194"/>
              <a:gd name="adj2" fmla="val 427273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7239" name="Text Box 22"/>
          <p:cNvSpPr txBox="1">
            <a:spLocks noChangeArrowheads="1"/>
          </p:cNvSpPr>
          <p:nvPr/>
        </p:nvSpPr>
        <p:spPr bwMode="auto">
          <a:xfrm>
            <a:off x="1295400" y="42672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b</a:t>
            </a:r>
            <a:endParaRPr lang="en-US"/>
          </a:p>
        </p:txBody>
      </p:sp>
      <p:sp>
        <p:nvSpPr>
          <p:cNvPr id="137240" name="AutoShape 23"/>
          <p:cNvSpPr>
            <a:spLocks noChangeArrowheads="1"/>
          </p:cNvSpPr>
          <p:nvPr/>
        </p:nvSpPr>
        <p:spPr bwMode="auto">
          <a:xfrm>
            <a:off x="5334000" y="4816475"/>
            <a:ext cx="18288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800000"/>
                </a:solidFill>
                <a:latin typeface="Tahoma" charset="0"/>
              </a:rPr>
              <a:t>S8:</a:t>
            </a:r>
          </a:p>
          <a:p>
            <a:r>
              <a:rPr lang="en-US">
                <a:solidFill>
                  <a:srgbClr val="800000"/>
                </a:solidFill>
                <a:latin typeface="Tahoma" charset="0"/>
              </a:rPr>
              <a:t>A</a:t>
            </a:r>
            <a:r>
              <a:rPr lang="en-US">
                <a:solidFill>
                  <a:srgbClr val="8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800000"/>
                </a:solidFill>
                <a:latin typeface="Tahoma" charset="0"/>
              </a:rPr>
              <a:t>aA●, a/b </a:t>
            </a:r>
            <a:endParaRPr lang="en-US">
              <a:solidFill>
                <a:srgbClr val="800000"/>
              </a:solidFill>
            </a:endParaRPr>
          </a:p>
        </p:txBody>
      </p:sp>
      <p:cxnSp>
        <p:nvCxnSpPr>
          <p:cNvPr id="137241" name="AutoShape 24"/>
          <p:cNvCxnSpPr>
            <a:cxnSpLocks noChangeShapeType="1"/>
            <a:stCxn id="137234" idx="3"/>
            <a:endCxn id="137240" idx="1"/>
          </p:cNvCxnSpPr>
          <p:nvPr/>
        </p:nvCxnSpPr>
        <p:spPr bwMode="auto">
          <a:xfrm>
            <a:off x="4679950" y="4851400"/>
            <a:ext cx="654050" cy="32067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7242" name="Text Box 25"/>
          <p:cNvSpPr txBox="1">
            <a:spLocks noChangeArrowheads="1"/>
          </p:cNvSpPr>
          <p:nvPr/>
        </p:nvSpPr>
        <p:spPr bwMode="auto">
          <a:xfrm>
            <a:off x="4953000" y="45116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cxnSp>
        <p:nvCxnSpPr>
          <p:cNvPr id="137243" name="AutoShape 26"/>
          <p:cNvCxnSpPr>
            <a:cxnSpLocks noChangeShapeType="1"/>
            <a:stCxn id="137221" idx="3"/>
            <a:endCxn id="137229" idx="1"/>
          </p:cNvCxnSpPr>
          <p:nvPr/>
        </p:nvCxnSpPr>
        <p:spPr bwMode="auto">
          <a:xfrm flipV="1">
            <a:off x="4692650" y="1514475"/>
            <a:ext cx="641350" cy="181292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7244" name="AutoShape 27"/>
          <p:cNvCxnSpPr>
            <a:cxnSpLocks noChangeShapeType="1"/>
            <a:stCxn id="137221" idx="3"/>
            <a:endCxn id="137227" idx="1"/>
          </p:cNvCxnSpPr>
          <p:nvPr/>
        </p:nvCxnSpPr>
        <p:spPr bwMode="auto">
          <a:xfrm flipV="1">
            <a:off x="4692650" y="2809875"/>
            <a:ext cx="565150" cy="51752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7245" name="AutoShape 28"/>
          <p:cNvSpPr>
            <a:spLocks noChangeArrowheads="1"/>
          </p:cNvSpPr>
          <p:nvPr/>
        </p:nvSpPr>
        <p:spPr bwMode="auto">
          <a:xfrm>
            <a:off x="5410200" y="3902075"/>
            <a:ext cx="1462088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accent2"/>
                </a:solidFill>
                <a:latin typeface="Tahoma" charset="0"/>
              </a:rPr>
              <a:t>S5:</a:t>
            </a:r>
          </a:p>
          <a:p>
            <a:r>
              <a:rPr lang="en-US">
                <a:solidFill>
                  <a:schemeClr val="accent2"/>
                </a:solidFill>
                <a:latin typeface="Tahoma" charset="0"/>
              </a:rPr>
              <a:t>A</a:t>
            </a:r>
            <a:r>
              <a:rPr lang="en-US">
                <a:solidFill>
                  <a:schemeClr val="accent2"/>
                </a:solidFill>
                <a:latin typeface="Tahoma" charset="0"/>
                <a:sym typeface="Wingdings" charset="2"/>
              </a:rPr>
              <a:t>b</a:t>
            </a:r>
            <a:r>
              <a:rPr lang="en-US">
                <a:solidFill>
                  <a:schemeClr val="accent2"/>
                </a:solidFill>
                <a:latin typeface="Tahoma" charset="0"/>
              </a:rPr>
              <a:t>●, $</a:t>
            </a:r>
            <a:endParaRPr lang="en-US">
              <a:solidFill>
                <a:schemeClr val="accent2"/>
              </a:solidFill>
            </a:endParaRPr>
          </a:p>
        </p:txBody>
      </p:sp>
      <p:cxnSp>
        <p:nvCxnSpPr>
          <p:cNvPr id="137246" name="AutoShape 29"/>
          <p:cNvCxnSpPr>
            <a:cxnSpLocks noChangeShapeType="1"/>
            <a:stCxn id="137221" idx="3"/>
            <a:endCxn id="137245" idx="1"/>
          </p:cNvCxnSpPr>
          <p:nvPr/>
        </p:nvCxnSpPr>
        <p:spPr bwMode="auto">
          <a:xfrm>
            <a:off x="4692650" y="3327400"/>
            <a:ext cx="717550" cy="93027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7247" name="Text Box 30"/>
          <p:cNvSpPr txBox="1">
            <a:spLocks noChangeArrowheads="1"/>
          </p:cNvSpPr>
          <p:nvPr/>
        </p:nvSpPr>
        <p:spPr bwMode="auto">
          <a:xfrm>
            <a:off x="4724400" y="37496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b</a:t>
            </a:r>
            <a:endParaRPr lang="en-US"/>
          </a:p>
        </p:txBody>
      </p:sp>
      <p:cxnSp>
        <p:nvCxnSpPr>
          <p:cNvPr id="137248" name="AutoShape 31"/>
          <p:cNvCxnSpPr>
            <a:cxnSpLocks noChangeShapeType="1"/>
            <a:stCxn id="137227" idx="2"/>
            <a:endCxn id="137227" idx="3"/>
          </p:cNvCxnSpPr>
          <p:nvPr/>
        </p:nvCxnSpPr>
        <p:spPr bwMode="auto">
          <a:xfrm rot="5400000" flipH="1" flipV="1">
            <a:off x="6132513" y="2738437"/>
            <a:ext cx="660400" cy="803275"/>
          </a:xfrm>
          <a:prstGeom prst="curvedConnector4">
            <a:avLst>
              <a:gd name="adj1" fmla="val -34616"/>
              <a:gd name="adj2" fmla="val 128458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7249" name="Text Box 32"/>
          <p:cNvSpPr txBox="1">
            <a:spLocks noChangeArrowheads="1"/>
          </p:cNvSpPr>
          <p:nvPr/>
        </p:nvSpPr>
        <p:spPr bwMode="auto">
          <a:xfrm>
            <a:off x="7086600" y="32924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cxnSp>
        <p:nvCxnSpPr>
          <p:cNvPr id="137250" name="AutoShape 33"/>
          <p:cNvCxnSpPr>
            <a:cxnSpLocks noChangeShapeType="1"/>
            <a:stCxn id="137234" idx="2"/>
            <a:endCxn id="137237" idx="3"/>
          </p:cNvCxnSpPr>
          <p:nvPr/>
        </p:nvCxnSpPr>
        <p:spPr bwMode="auto">
          <a:xfrm rot="16200000" flipV="1">
            <a:off x="3121819" y="4807744"/>
            <a:ext cx="263525" cy="1144587"/>
          </a:xfrm>
          <a:prstGeom prst="curvedConnector4">
            <a:avLst>
              <a:gd name="adj1" fmla="val -86745"/>
              <a:gd name="adj2" fmla="val 87241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7251" name="Text Box 34"/>
          <p:cNvSpPr txBox="1">
            <a:spLocks noChangeArrowheads="1"/>
          </p:cNvSpPr>
          <p:nvPr/>
        </p:nvSpPr>
        <p:spPr bwMode="auto">
          <a:xfrm>
            <a:off x="3581400" y="55022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b</a:t>
            </a:r>
            <a:endParaRPr lang="en-US"/>
          </a:p>
        </p:txBody>
      </p:sp>
      <p:cxnSp>
        <p:nvCxnSpPr>
          <p:cNvPr id="137252" name="AutoShape 35"/>
          <p:cNvCxnSpPr>
            <a:cxnSpLocks noChangeShapeType="1"/>
            <a:stCxn id="137234" idx="2"/>
            <a:endCxn id="137234" idx="3"/>
          </p:cNvCxnSpPr>
          <p:nvPr/>
        </p:nvCxnSpPr>
        <p:spPr bwMode="auto">
          <a:xfrm rot="5400000" flipH="1" flipV="1">
            <a:off x="3922713" y="4754562"/>
            <a:ext cx="660400" cy="854075"/>
          </a:xfrm>
          <a:prstGeom prst="curvedConnector4">
            <a:avLst>
              <a:gd name="adj1" fmla="val -34616"/>
              <a:gd name="adj2" fmla="val 126764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7253" name="Text Box 36"/>
          <p:cNvSpPr txBox="1">
            <a:spLocks noChangeArrowheads="1"/>
          </p:cNvSpPr>
          <p:nvPr/>
        </p:nvSpPr>
        <p:spPr bwMode="auto">
          <a:xfrm>
            <a:off x="4419600" y="54260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cxnSp>
        <p:nvCxnSpPr>
          <p:cNvPr id="137254" name="AutoShape 37"/>
          <p:cNvCxnSpPr>
            <a:cxnSpLocks noChangeShapeType="1"/>
            <a:stCxn id="137227" idx="2"/>
            <a:endCxn id="137245" idx="0"/>
          </p:cNvCxnSpPr>
          <p:nvPr/>
        </p:nvCxnSpPr>
        <p:spPr bwMode="auto">
          <a:xfrm rot="16200000" flipH="1">
            <a:off x="5885657" y="3645693"/>
            <a:ext cx="431800" cy="80963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7255" name="Text Box 38"/>
          <p:cNvSpPr txBox="1">
            <a:spLocks noChangeArrowheads="1"/>
          </p:cNvSpPr>
          <p:nvPr/>
        </p:nvSpPr>
        <p:spPr bwMode="auto">
          <a:xfrm>
            <a:off x="5638800" y="35210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b</a:t>
            </a:r>
            <a:endParaRPr lang="en-US"/>
          </a:p>
        </p:txBody>
      </p:sp>
      <p:sp>
        <p:nvSpPr>
          <p:cNvPr id="137256" name="Text Box 39"/>
          <p:cNvSpPr txBox="1">
            <a:spLocks noChangeArrowheads="1"/>
          </p:cNvSpPr>
          <p:nvPr/>
        </p:nvSpPr>
        <p:spPr bwMode="auto">
          <a:xfrm>
            <a:off x="7162800" y="304800"/>
            <a:ext cx="1828800" cy="1287463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0)  S'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S</a:t>
            </a:r>
          </a:p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1)  S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AA</a:t>
            </a:r>
          </a:p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2)  A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aA </a:t>
            </a:r>
          </a:p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3)  A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b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9B0F37-CC73-9E40-84CE-BE2BDF2A6642}" type="slidenum">
              <a:rPr lang="en-US" smtClean="0"/>
              <a:pPr/>
              <a:t>62</a:t>
            </a:fld>
            <a:endParaRPr lang="en-US" smtClean="0"/>
          </a:p>
        </p:txBody>
      </p:sp>
      <p:sp>
        <p:nvSpPr>
          <p:cNvPr id="139267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Merge the states </a:t>
            </a:r>
          </a:p>
        </p:txBody>
      </p:sp>
      <p:sp>
        <p:nvSpPr>
          <p:cNvPr id="139268" name="AutoShape 3"/>
          <p:cNvSpPr>
            <a:spLocks noChangeArrowheads="1"/>
          </p:cNvSpPr>
          <p:nvPr/>
        </p:nvSpPr>
        <p:spPr bwMode="auto">
          <a:xfrm>
            <a:off x="457200" y="2330450"/>
            <a:ext cx="1662113" cy="16240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S0:</a:t>
            </a:r>
          </a:p>
          <a:p>
            <a:r>
              <a:rPr lang="en-US">
                <a:latin typeface="Tahoma" charset="0"/>
              </a:rPr>
              <a:t>S' 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S,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AA</a:t>
            </a:r>
            <a:r>
              <a:rPr lang="en-US">
                <a:latin typeface="Tahoma" charset="0"/>
              </a:rPr>
              <a:t>, $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●aA, a/b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●b, a/b</a:t>
            </a:r>
            <a:endParaRPr lang="en-US"/>
          </a:p>
        </p:txBody>
      </p:sp>
      <p:sp>
        <p:nvSpPr>
          <p:cNvPr id="139269" name="AutoShape 4"/>
          <p:cNvSpPr>
            <a:spLocks noChangeArrowheads="1"/>
          </p:cNvSpPr>
          <p:nvPr/>
        </p:nvSpPr>
        <p:spPr bwMode="auto">
          <a:xfrm>
            <a:off x="2971800" y="2667000"/>
            <a:ext cx="1720850" cy="13208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S2: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A, $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a</a:t>
            </a:r>
            <a:r>
              <a:rPr lang="en-US">
                <a:latin typeface="Tahoma" charset="0"/>
              </a:rPr>
              <a:t>A, $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●b, $</a:t>
            </a:r>
            <a:endParaRPr lang="en-US"/>
          </a:p>
        </p:txBody>
      </p:sp>
      <p:cxnSp>
        <p:nvCxnSpPr>
          <p:cNvPr id="139270" name="AutoShape 5"/>
          <p:cNvCxnSpPr>
            <a:cxnSpLocks noChangeShapeType="1"/>
            <a:stCxn id="139268" idx="3"/>
            <a:endCxn id="139269" idx="1"/>
          </p:cNvCxnSpPr>
          <p:nvPr/>
        </p:nvCxnSpPr>
        <p:spPr bwMode="auto">
          <a:xfrm>
            <a:off x="2119313" y="3143250"/>
            <a:ext cx="852487" cy="1841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39271" name="Text Box 6"/>
          <p:cNvSpPr txBox="1">
            <a:spLocks noChangeArrowheads="1"/>
          </p:cNvSpPr>
          <p:nvPr/>
        </p:nvSpPr>
        <p:spPr bwMode="auto">
          <a:xfrm>
            <a:off x="2362200" y="28956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39272" name="AutoShape 7"/>
          <p:cNvSpPr>
            <a:spLocks noChangeArrowheads="1"/>
          </p:cNvSpPr>
          <p:nvPr/>
        </p:nvSpPr>
        <p:spPr bwMode="auto">
          <a:xfrm>
            <a:off x="3124200" y="1828800"/>
            <a:ext cx="1303338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S1:</a:t>
            </a:r>
          </a:p>
          <a:p>
            <a:r>
              <a:rPr lang="en-US">
                <a:latin typeface="Tahoma" charset="0"/>
              </a:rPr>
              <a:t>S’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S●, $ </a:t>
            </a:r>
            <a:endParaRPr lang="en-US"/>
          </a:p>
        </p:txBody>
      </p:sp>
      <p:cxnSp>
        <p:nvCxnSpPr>
          <p:cNvPr id="139273" name="AutoShape 8"/>
          <p:cNvCxnSpPr>
            <a:cxnSpLocks noChangeShapeType="1"/>
            <a:stCxn id="139268" idx="3"/>
            <a:endCxn id="139272" idx="1"/>
          </p:cNvCxnSpPr>
          <p:nvPr/>
        </p:nvCxnSpPr>
        <p:spPr bwMode="auto">
          <a:xfrm flipV="1">
            <a:off x="2119313" y="2184400"/>
            <a:ext cx="1004887" cy="9588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39274" name="Text Box 9"/>
          <p:cNvSpPr txBox="1">
            <a:spLocks noChangeArrowheads="1"/>
          </p:cNvSpPr>
          <p:nvPr/>
        </p:nvSpPr>
        <p:spPr bwMode="auto">
          <a:xfrm>
            <a:off x="2209800" y="20574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</a:t>
            </a:r>
            <a:endParaRPr lang="en-US"/>
          </a:p>
        </p:txBody>
      </p:sp>
      <p:sp>
        <p:nvSpPr>
          <p:cNvPr id="139275" name="AutoShape 10"/>
          <p:cNvSpPr>
            <a:spLocks noChangeArrowheads="1"/>
          </p:cNvSpPr>
          <p:nvPr/>
        </p:nvSpPr>
        <p:spPr bwMode="auto">
          <a:xfrm>
            <a:off x="5257800" y="2149475"/>
            <a:ext cx="1606550" cy="13208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ahoma" charset="0"/>
              </a:rPr>
              <a:t>S4: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</a:rPr>
              <a:t>A</a:t>
            </a:r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a</a:t>
            </a:r>
            <a:r>
              <a:rPr lang="en-US">
                <a:solidFill>
                  <a:srgbClr val="FF0000"/>
                </a:solidFill>
                <a:latin typeface="Tahoma" charset="0"/>
              </a:rPr>
              <a:t>●A,  $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</a:rPr>
              <a:t>A</a:t>
            </a:r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●aA, $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A●b, $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39276" name="Text Box 11"/>
          <p:cNvSpPr txBox="1">
            <a:spLocks noChangeArrowheads="1"/>
          </p:cNvSpPr>
          <p:nvPr/>
        </p:nvSpPr>
        <p:spPr bwMode="auto">
          <a:xfrm>
            <a:off x="4267200" y="39624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39277" name="AutoShape 12"/>
          <p:cNvSpPr>
            <a:spLocks noChangeArrowheads="1"/>
          </p:cNvSpPr>
          <p:nvPr/>
        </p:nvSpPr>
        <p:spPr bwMode="auto">
          <a:xfrm>
            <a:off x="5334000" y="1158875"/>
            <a:ext cx="16256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S3: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AA●, $</a:t>
            </a:r>
            <a:endParaRPr lang="en-US"/>
          </a:p>
        </p:txBody>
      </p:sp>
      <p:sp>
        <p:nvSpPr>
          <p:cNvPr id="139278" name="Text Box 13"/>
          <p:cNvSpPr txBox="1">
            <a:spLocks noChangeArrowheads="1"/>
          </p:cNvSpPr>
          <p:nvPr/>
        </p:nvSpPr>
        <p:spPr bwMode="auto">
          <a:xfrm>
            <a:off x="4572000" y="1692275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39279" name="AutoShape 14"/>
          <p:cNvSpPr>
            <a:spLocks noChangeArrowheads="1"/>
          </p:cNvSpPr>
          <p:nvPr/>
        </p:nvSpPr>
        <p:spPr bwMode="auto">
          <a:xfrm>
            <a:off x="7315200" y="2362200"/>
            <a:ext cx="16256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800000"/>
                </a:solidFill>
                <a:latin typeface="Tahoma" charset="0"/>
              </a:rPr>
              <a:t>S6:</a:t>
            </a:r>
          </a:p>
          <a:p>
            <a:r>
              <a:rPr lang="en-US">
                <a:solidFill>
                  <a:srgbClr val="800000"/>
                </a:solidFill>
                <a:latin typeface="Tahoma" charset="0"/>
              </a:rPr>
              <a:t>A</a:t>
            </a:r>
            <a:r>
              <a:rPr lang="en-US">
                <a:solidFill>
                  <a:srgbClr val="8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800000"/>
                </a:solidFill>
                <a:latin typeface="Tahoma" charset="0"/>
              </a:rPr>
              <a:t>aA●, $ </a:t>
            </a:r>
            <a:endParaRPr lang="en-US">
              <a:solidFill>
                <a:srgbClr val="800000"/>
              </a:solidFill>
            </a:endParaRPr>
          </a:p>
        </p:txBody>
      </p:sp>
      <p:cxnSp>
        <p:nvCxnSpPr>
          <p:cNvPr id="139280" name="AutoShape 15"/>
          <p:cNvCxnSpPr>
            <a:cxnSpLocks noChangeShapeType="1"/>
            <a:stCxn id="139275" idx="3"/>
            <a:endCxn id="139279" idx="1"/>
          </p:cNvCxnSpPr>
          <p:nvPr/>
        </p:nvCxnSpPr>
        <p:spPr bwMode="auto">
          <a:xfrm flipV="1">
            <a:off x="6864350" y="2717800"/>
            <a:ext cx="450850" cy="920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39281" name="Text Box 16"/>
          <p:cNvSpPr txBox="1">
            <a:spLocks noChangeArrowheads="1"/>
          </p:cNvSpPr>
          <p:nvPr/>
        </p:nvSpPr>
        <p:spPr bwMode="auto">
          <a:xfrm>
            <a:off x="6858000" y="23780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39282" name="AutoShape 17"/>
          <p:cNvSpPr>
            <a:spLocks noChangeArrowheads="1"/>
          </p:cNvSpPr>
          <p:nvPr/>
        </p:nvSpPr>
        <p:spPr bwMode="auto">
          <a:xfrm>
            <a:off x="2967038" y="4186238"/>
            <a:ext cx="1819275" cy="13208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ahoma" charset="0"/>
              </a:rPr>
              <a:t>S47: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</a:rPr>
              <a:t>A</a:t>
            </a:r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FF0000"/>
                </a:solidFill>
                <a:latin typeface="Tahoma" charset="0"/>
              </a:rPr>
              <a:t>a●A, a/b/$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</a:rPr>
              <a:t>A</a:t>
            </a:r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●aA, a/b/$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A●b, a/b/$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139283" name="AutoShape 18"/>
          <p:cNvCxnSpPr>
            <a:cxnSpLocks noChangeShapeType="1"/>
            <a:stCxn id="139268" idx="3"/>
            <a:endCxn id="139282" idx="1"/>
          </p:cNvCxnSpPr>
          <p:nvPr/>
        </p:nvCxnSpPr>
        <p:spPr bwMode="auto">
          <a:xfrm>
            <a:off x="2119313" y="3143250"/>
            <a:ext cx="847725" cy="17033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39284" name="Text Box 19"/>
          <p:cNvSpPr txBox="1">
            <a:spLocks noChangeArrowheads="1"/>
          </p:cNvSpPr>
          <p:nvPr/>
        </p:nvSpPr>
        <p:spPr bwMode="auto">
          <a:xfrm>
            <a:off x="2362200" y="38862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39285" name="AutoShape 20"/>
          <p:cNvSpPr>
            <a:spLocks noChangeArrowheads="1"/>
          </p:cNvSpPr>
          <p:nvPr/>
        </p:nvSpPr>
        <p:spPr bwMode="auto">
          <a:xfrm>
            <a:off x="990600" y="4892675"/>
            <a:ext cx="1690688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accent2"/>
                </a:solidFill>
                <a:latin typeface="Tahoma" charset="0"/>
              </a:rPr>
              <a:t>S59:</a:t>
            </a:r>
          </a:p>
          <a:p>
            <a:r>
              <a:rPr lang="en-US">
                <a:solidFill>
                  <a:schemeClr val="accent2"/>
                </a:solidFill>
                <a:latin typeface="Tahoma" charset="0"/>
              </a:rPr>
              <a:t>A</a:t>
            </a:r>
            <a:r>
              <a:rPr lang="en-US">
                <a:solidFill>
                  <a:schemeClr val="accent2"/>
                </a:solidFill>
                <a:latin typeface="Tahoma" charset="0"/>
                <a:sym typeface="Wingdings" charset="2"/>
              </a:rPr>
              <a:t>b</a:t>
            </a:r>
            <a:r>
              <a:rPr lang="en-US">
                <a:solidFill>
                  <a:schemeClr val="accent2"/>
                </a:solidFill>
                <a:latin typeface="Tahoma" charset="0"/>
              </a:rPr>
              <a:t>●, a/b/$</a:t>
            </a:r>
            <a:endParaRPr lang="en-US">
              <a:solidFill>
                <a:schemeClr val="accent2"/>
              </a:solidFill>
            </a:endParaRPr>
          </a:p>
        </p:txBody>
      </p:sp>
      <p:cxnSp>
        <p:nvCxnSpPr>
          <p:cNvPr id="139286" name="AutoShape 21"/>
          <p:cNvCxnSpPr>
            <a:cxnSpLocks noChangeShapeType="1"/>
            <a:stCxn id="139268" idx="2"/>
            <a:endCxn id="139285" idx="1"/>
          </p:cNvCxnSpPr>
          <p:nvPr/>
        </p:nvCxnSpPr>
        <p:spPr bwMode="auto">
          <a:xfrm rot="5400000">
            <a:off x="492919" y="4452144"/>
            <a:ext cx="1293812" cy="298450"/>
          </a:xfrm>
          <a:prstGeom prst="curvedConnector4">
            <a:avLst>
              <a:gd name="adj1" fmla="val 36194"/>
              <a:gd name="adj2" fmla="val 176597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9287" name="Text Box 22"/>
          <p:cNvSpPr txBox="1">
            <a:spLocks noChangeArrowheads="1"/>
          </p:cNvSpPr>
          <p:nvPr/>
        </p:nvSpPr>
        <p:spPr bwMode="auto">
          <a:xfrm>
            <a:off x="1295400" y="42672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b</a:t>
            </a:r>
            <a:endParaRPr lang="en-US"/>
          </a:p>
        </p:txBody>
      </p:sp>
      <p:sp>
        <p:nvSpPr>
          <p:cNvPr id="139288" name="AutoShape 23"/>
          <p:cNvSpPr>
            <a:spLocks noChangeArrowheads="1"/>
          </p:cNvSpPr>
          <p:nvPr/>
        </p:nvSpPr>
        <p:spPr bwMode="auto">
          <a:xfrm>
            <a:off x="5334000" y="4816475"/>
            <a:ext cx="18288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800000"/>
                </a:solidFill>
                <a:latin typeface="Tahoma" charset="0"/>
              </a:rPr>
              <a:t>S68:</a:t>
            </a:r>
          </a:p>
          <a:p>
            <a:r>
              <a:rPr lang="en-US">
                <a:solidFill>
                  <a:srgbClr val="800000"/>
                </a:solidFill>
                <a:latin typeface="Tahoma" charset="0"/>
              </a:rPr>
              <a:t>A</a:t>
            </a:r>
            <a:r>
              <a:rPr lang="en-US">
                <a:solidFill>
                  <a:srgbClr val="8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800000"/>
                </a:solidFill>
                <a:latin typeface="Tahoma" charset="0"/>
              </a:rPr>
              <a:t>aA●, a/b/$ </a:t>
            </a:r>
            <a:endParaRPr lang="en-US">
              <a:solidFill>
                <a:srgbClr val="800000"/>
              </a:solidFill>
            </a:endParaRPr>
          </a:p>
        </p:txBody>
      </p:sp>
      <p:cxnSp>
        <p:nvCxnSpPr>
          <p:cNvPr id="139289" name="AutoShape 24"/>
          <p:cNvCxnSpPr>
            <a:cxnSpLocks noChangeShapeType="1"/>
            <a:stCxn id="139282" idx="3"/>
            <a:endCxn id="139288" idx="1"/>
          </p:cNvCxnSpPr>
          <p:nvPr/>
        </p:nvCxnSpPr>
        <p:spPr bwMode="auto">
          <a:xfrm>
            <a:off x="4786313" y="4846638"/>
            <a:ext cx="547687" cy="325437"/>
          </a:xfrm>
          <a:prstGeom prst="curvedConnector3">
            <a:avLst>
              <a:gd name="adj1" fmla="val 49856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9290" name="Text Box 25"/>
          <p:cNvSpPr txBox="1">
            <a:spLocks noChangeArrowheads="1"/>
          </p:cNvSpPr>
          <p:nvPr/>
        </p:nvSpPr>
        <p:spPr bwMode="auto">
          <a:xfrm>
            <a:off x="4953000" y="45116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cxnSp>
        <p:nvCxnSpPr>
          <p:cNvPr id="139291" name="AutoShape 26"/>
          <p:cNvCxnSpPr>
            <a:cxnSpLocks noChangeShapeType="1"/>
            <a:stCxn id="139269" idx="3"/>
            <a:endCxn id="139277" idx="1"/>
          </p:cNvCxnSpPr>
          <p:nvPr/>
        </p:nvCxnSpPr>
        <p:spPr bwMode="auto">
          <a:xfrm flipV="1">
            <a:off x="4692650" y="1514475"/>
            <a:ext cx="641350" cy="181292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9292" name="AutoShape 27"/>
          <p:cNvCxnSpPr>
            <a:cxnSpLocks noChangeShapeType="1"/>
            <a:stCxn id="139269" idx="3"/>
            <a:endCxn id="139282" idx="0"/>
          </p:cNvCxnSpPr>
          <p:nvPr/>
        </p:nvCxnSpPr>
        <p:spPr bwMode="auto">
          <a:xfrm flipH="1">
            <a:off x="3876675" y="3327400"/>
            <a:ext cx="815975" cy="858838"/>
          </a:xfrm>
          <a:prstGeom prst="curvedConnector4">
            <a:avLst>
              <a:gd name="adj1" fmla="val -28014"/>
              <a:gd name="adj2" fmla="val 88356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9293" name="AutoShape 28"/>
          <p:cNvSpPr>
            <a:spLocks noChangeArrowheads="1"/>
          </p:cNvSpPr>
          <p:nvPr/>
        </p:nvSpPr>
        <p:spPr bwMode="auto">
          <a:xfrm>
            <a:off x="5410200" y="3902075"/>
            <a:ext cx="1462088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accent2"/>
                </a:solidFill>
                <a:latin typeface="Tahoma" charset="0"/>
              </a:rPr>
              <a:t>S5:</a:t>
            </a:r>
          </a:p>
          <a:p>
            <a:r>
              <a:rPr lang="en-US">
                <a:solidFill>
                  <a:schemeClr val="accent2"/>
                </a:solidFill>
                <a:latin typeface="Tahoma" charset="0"/>
              </a:rPr>
              <a:t>A</a:t>
            </a:r>
            <a:r>
              <a:rPr lang="en-US">
                <a:solidFill>
                  <a:schemeClr val="accent2"/>
                </a:solidFill>
                <a:latin typeface="Tahoma" charset="0"/>
                <a:sym typeface="Wingdings" charset="2"/>
              </a:rPr>
              <a:t>b</a:t>
            </a:r>
            <a:r>
              <a:rPr lang="en-US">
                <a:solidFill>
                  <a:schemeClr val="accent2"/>
                </a:solidFill>
                <a:latin typeface="Tahoma" charset="0"/>
              </a:rPr>
              <a:t>●, $</a:t>
            </a:r>
            <a:endParaRPr lang="en-US">
              <a:solidFill>
                <a:schemeClr val="accent2"/>
              </a:solidFill>
            </a:endParaRPr>
          </a:p>
        </p:txBody>
      </p:sp>
      <p:cxnSp>
        <p:nvCxnSpPr>
          <p:cNvPr id="139294" name="AutoShape 29"/>
          <p:cNvCxnSpPr>
            <a:cxnSpLocks noChangeShapeType="1"/>
            <a:stCxn id="139269" idx="1"/>
            <a:endCxn id="139285" idx="0"/>
          </p:cNvCxnSpPr>
          <p:nvPr/>
        </p:nvCxnSpPr>
        <p:spPr bwMode="auto">
          <a:xfrm rot="10800000" flipV="1">
            <a:off x="1836738" y="3327400"/>
            <a:ext cx="1135062" cy="156527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9295" name="Text Box 30"/>
          <p:cNvSpPr txBox="1">
            <a:spLocks noChangeArrowheads="1"/>
          </p:cNvSpPr>
          <p:nvPr/>
        </p:nvSpPr>
        <p:spPr bwMode="auto">
          <a:xfrm>
            <a:off x="1981200" y="42672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b</a:t>
            </a:r>
            <a:endParaRPr lang="en-US"/>
          </a:p>
        </p:txBody>
      </p:sp>
      <p:cxnSp>
        <p:nvCxnSpPr>
          <p:cNvPr id="139296" name="AutoShape 31"/>
          <p:cNvCxnSpPr>
            <a:cxnSpLocks noChangeShapeType="1"/>
            <a:stCxn id="139275" idx="2"/>
            <a:endCxn id="139275" idx="3"/>
          </p:cNvCxnSpPr>
          <p:nvPr/>
        </p:nvCxnSpPr>
        <p:spPr bwMode="auto">
          <a:xfrm rot="5400000" flipH="1" flipV="1">
            <a:off x="6132513" y="2738437"/>
            <a:ext cx="660400" cy="803275"/>
          </a:xfrm>
          <a:prstGeom prst="curvedConnector4">
            <a:avLst>
              <a:gd name="adj1" fmla="val -34616"/>
              <a:gd name="adj2" fmla="val 128458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9297" name="Text Box 32"/>
          <p:cNvSpPr txBox="1">
            <a:spLocks noChangeArrowheads="1"/>
          </p:cNvSpPr>
          <p:nvPr/>
        </p:nvSpPr>
        <p:spPr bwMode="auto">
          <a:xfrm>
            <a:off x="7086600" y="32924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cxnSp>
        <p:nvCxnSpPr>
          <p:cNvPr id="139298" name="AutoShape 33"/>
          <p:cNvCxnSpPr>
            <a:cxnSpLocks noChangeShapeType="1"/>
            <a:stCxn id="139282" idx="2"/>
            <a:endCxn id="139285" idx="3"/>
          </p:cNvCxnSpPr>
          <p:nvPr/>
        </p:nvCxnSpPr>
        <p:spPr bwMode="auto">
          <a:xfrm rot="16200000" flipV="1">
            <a:off x="3149600" y="4779963"/>
            <a:ext cx="258763" cy="1195387"/>
          </a:xfrm>
          <a:prstGeom prst="curvedConnector4">
            <a:avLst>
              <a:gd name="adj1" fmla="val -88343"/>
              <a:gd name="adj2" fmla="val 88046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9299" name="Text Box 34"/>
          <p:cNvSpPr txBox="1">
            <a:spLocks noChangeArrowheads="1"/>
          </p:cNvSpPr>
          <p:nvPr/>
        </p:nvSpPr>
        <p:spPr bwMode="auto">
          <a:xfrm>
            <a:off x="3581400" y="55022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b</a:t>
            </a:r>
            <a:endParaRPr lang="en-US"/>
          </a:p>
        </p:txBody>
      </p:sp>
      <p:cxnSp>
        <p:nvCxnSpPr>
          <p:cNvPr id="139300" name="AutoShape 35"/>
          <p:cNvCxnSpPr>
            <a:cxnSpLocks noChangeShapeType="1"/>
            <a:stCxn id="139282" idx="2"/>
            <a:endCxn id="139282" idx="3"/>
          </p:cNvCxnSpPr>
          <p:nvPr/>
        </p:nvCxnSpPr>
        <p:spPr bwMode="auto">
          <a:xfrm rot="5400000" flipH="1" flipV="1">
            <a:off x="4001294" y="4722019"/>
            <a:ext cx="660400" cy="909638"/>
          </a:xfrm>
          <a:prstGeom prst="curvedConnector4">
            <a:avLst>
              <a:gd name="adj1" fmla="val -34616"/>
              <a:gd name="adj2" fmla="val 12513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9301" name="Text Box 36"/>
          <p:cNvSpPr txBox="1">
            <a:spLocks noChangeArrowheads="1"/>
          </p:cNvSpPr>
          <p:nvPr/>
        </p:nvSpPr>
        <p:spPr bwMode="auto">
          <a:xfrm>
            <a:off x="4419600" y="54260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39302" name="Text Box 37"/>
          <p:cNvSpPr txBox="1">
            <a:spLocks noChangeArrowheads="1"/>
          </p:cNvSpPr>
          <p:nvPr/>
        </p:nvSpPr>
        <p:spPr bwMode="auto">
          <a:xfrm>
            <a:off x="5638800" y="35210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b</a:t>
            </a:r>
            <a:endParaRPr lang="en-US"/>
          </a:p>
        </p:txBody>
      </p:sp>
      <p:sp>
        <p:nvSpPr>
          <p:cNvPr id="139303" name="Text Box 38"/>
          <p:cNvSpPr txBox="1">
            <a:spLocks noChangeArrowheads="1"/>
          </p:cNvSpPr>
          <p:nvPr/>
        </p:nvSpPr>
        <p:spPr bwMode="auto">
          <a:xfrm>
            <a:off x="7162800" y="304800"/>
            <a:ext cx="1828800" cy="1287463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0)  S'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S</a:t>
            </a:r>
          </a:p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1)  S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AA</a:t>
            </a:r>
          </a:p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2)  A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aA </a:t>
            </a:r>
          </a:p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3)  A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b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C3EF0A-EF14-504D-9908-5064FE8BEBC9}" type="slidenum">
              <a:rPr lang="en-US" smtClean="0"/>
              <a:pPr/>
              <a:t>63</a:t>
            </a:fld>
            <a:endParaRPr lang="en-US" smtClean="0"/>
          </a:p>
        </p:txBody>
      </p:sp>
      <p:sp>
        <p:nvSpPr>
          <p:cNvPr id="141315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Merge the states </a:t>
            </a:r>
          </a:p>
        </p:txBody>
      </p:sp>
      <p:sp>
        <p:nvSpPr>
          <p:cNvPr id="141316" name="AutoShape 3"/>
          <p:cNvSpPr>
            <a:spLocks noChangeArrowheads="1"/>
          </p:cNvSpPr>
          <p:nvPr/>
        </p:nvSpPr>
        <p:spPr bwMode="auto">
          <a:xfrm>
            <a:off x="457200" y="2330450"/>
            <a:ext cx="1662113" cy="16240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S0:</a:t>
            </a:r>
          </a:p>
          <a:p>
            <a:r>
              <a:rPr lang="en-US">
                <a:latin typeface="Tahoma" charset="0"/>
              </a:rPr>
              <a:t>S' 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S,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AA</a:t>
            </a:r>
            <a:r>
              <a:rPr lang="en-US">
                <a:latin typeface="Tahoma" charset="0"/>
              </a:rPr>
              <a:t>, $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●aA, a/b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●b, a/b</a:t>
            </a:r>
            <a:endParaRPr lang="en-US"/>
          </a:p>
        </p:txBody>
      </p:sp>
      <p:sp>
        <p:nvSpPr>
          <p:cNvPr id="141317" name="AutoShape 4"/>
          <p:cNvSpPr>
            <a:spLocks noChangeArrowheads="1"/>
          </p:cNvSpPr>
          <p:nvPr/>
        </p:nvSpPr>
        <p:spPr bwMode="auto">
          <a:xfrm>
            <a:off x="2971800" y="2667000"/>
            <a:ext cx="1720850" cy="13208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S2: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A, $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a</a:t>
            </a:r>
            <a:r>
              <a:rPr lang="en-US">
                <a:latin typeface="Tahoma" charset="0"/>
              </a:rPr>
              <a:t>A, $</a:t>
            </a:r>
          </a:p>
          <a:p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●b, $</a:t>
            </a:r>
            <a:endParaRPr lang="en-US"/>
          </a:p>
        </p:txBody>
      </p:sp>
      <p:cxnSp>
        <p:nvCxnSpPr>
          <p:cNvPr id="141318" name="AutoShape 5"/>
          <p:cNvCxnSpPr>
            <a:cxnSpLocks noChangeShapeType="1"/>
            <a:stCxn id="141316" idx="3"/>
            <a:endCxn id="141317" idx="1"/>
          </p:cNvCxnSpPr>
          <p:nvPr/>
        </p:nvCxnSpPr>
        <p:spPr bwMode="auto">
          <a:xfrm>
            <a:off x="2119313" y="3143250"/>
            <a:ext cx="852487" cy="1841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41319" name="Text Box 6"/>
          <p:cNvSpPr txBox="1">
            <a:spLocks noChangeArrowheads="1"/>
          </p:cNvSpPr>
          <p:nvPr/>
        </p:nvSpPr>
        <p:spPr bwMode="auto">
          <a:xfrm>
            <a:off x="2362200" y="28956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41320" name="AutoShape 7"/>
          <p:cNvSpPr>
            <a:spLocks noChangeArrowheads="1"/>
          </p:cNvSpPr>
          <p:nvPr/>
        </p:nvSpPr>
        <p:spPr bwMode="auto">
          <a:xfrm>
            <a:off x="3124200" y="1828800"/>
            <a:ext cx="1303338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S1:</a:t>
            </a:r>
          </a:p>
          <a:p>
            <a:r>
              <a:rPr lang="en-US">
                <a:latin typeface="Tahoma" charset="0"/>
              </a:rPr>
              <a:t>S’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S●, $ </a:t>
            </a:r>
            <a:endParaRPr lang="en-US"/>
          </a:p>
        </p:txBody>
      </p:sp>
      <p:cxnSp>
        <p:nvCxnSpPr>
          <p:cNvPr id="141321" name="AutoShape 8"/>
          <p:cNvCxnSpPr>
            <a:cxnSpLocks noChangeShapeType="1"/>
            <a:stCxn id="141316" idx="3"/>
            <a:endCxn id="141320" idx="1"/>
          </p:cNvCxnSpPr>
          <p:nvPr/>
        </p:nvCxnSpPr>
        <p:spPr bwMode="auto">
          <a:xfrm flipV="1">
            <a:off x="2119313" y="2184400"/>
            <a:ext cx="1004887" cy="9588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41322" name="Text Box 9"/>
          <p:cNvSpPr txBox="1">
            <a:spLocks noChangeArrowheads="1"/>
          </p:cNvSpPr>
          <p:nvPr/>
        </p:nvSpPr>
        <p:spPr bwMode="auto">
          <a:xfrm>
            <a:off x="2209800" y="20574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</a:t>
            </a:r>
            <a:endParaRPr lang="en-US"/>
          </a:p>
        </p:txBody>
      </p:sp>
      <p:sp>
        <p:nvSpPr>
          <p:cNvPr id="141323" name="Text Box 10"/>
          <p:cNvSpPr txBox="1">
            <a:spLocks noChangeArrowheads="1"/>
          </p:cNvSpPr>
          <p:nvPr/>
        </p:nvSpPr>
        <p:spPr bwMode="auto">
          <a:xfrm>
            <a:off x="4267200" y="39624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41324" name="AutoShape 11"/>
          <p:cNvSpPr>
            <a:spLocks noChangeArrowheads="1"/>
          </p:cNvSpPr>
          <p:nvPr/>
        </p:nvSpPr>
        <p:spPr bwMode="auto">
          <a:xfrm>
            <a:off x="5334000" y="1158875"/>
            <a:ext cx="16256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S3: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AA●, $</a:t>
            </a:r>
            <a:endParaRPr lang="en-US"/>
          </a:p>
        </p:txBody>
      </p:sp>
      <p:sp>
        <p:nvSpPr>
          <p:cNvPr id="141325" name="Text Box 12"/>
          <p:cNvSpPr txBox="1">
            <a:spLocks noChangeArrowheads="1"/>
          </p:cNvSpPr>
          <p:nvPr/>
        </p:nvSpPr>
        <p:spPr bwMode="auto">
          <a:xfrm>
            <a:off x="4572000" y="1692275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41326" name="AutoShape 13"/>
          <p:cNvSpPr>
            <a:spLocks noChangeArrowheads="1"/>
          </p:cNvSpPr>
          <p:nvPr/>
        </p:nvSpPr>
        <p:spPr bwMode="auto">
          <a:xfrm>
            <a:off x="2967038" y="4186238"/>
            <a:ext cx="1819275" cy="13208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ahoma" charset="0"/>
              </a:rPr>
              <a:t>S47: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</a:rPr>
              <a:t>A</a:t>
            </a:r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FF0000"/>
                </a:solidFill>
                <a:latin typeface="Tahoma" charset="0"/>
              </a:rPr>
              <a:t>a●A, a/b/$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</a:rPr>
              <a:t>A</a:t>
            </a:r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●aA, a/b/$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A●b, a/b/$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141327" name="AutoShape 14"/>
          <p:cNvCxnSpPr>
            <a:cxnSpLocks noChangeShapeType="1"/>
            <a:stCxn id="141316" idx="3"/>
            <a:endCxn id="141326" idx="1"/>
          </p:cNvCxnSpPr>
          <p:nvPr/>
        </p:nvCxnSpPr>
        <p:spPr bwMode="auto">
          <a:xfrm>
            <a:off x="2119313" y="3143250"/>
            <a:ext cx="847725" cy="17033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41328" name="Text Box 15"/>
          <p:cNvSpPr txBox="1">
            <a:spLocks noChangeArrowheads="1"/>
          </p:cNvSpPr>
          <p:nvPr/>
        </p:nvSpPr>
        <p:spPr bwMode="auto">
          <a:xfrm>
            <a:off x="2362200" y="38862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41329" name="AutoShape 16"/>
          <p:cNvSpPr>
            <a:spLocks noChangeArrowheads="1"/>
          </p:cNvSpPr>
          <p:nvPr/>
        </p:nvSpPr>
        <p:spPr bwMode="auto">
          <a:xfrm>
            <a:off x="1066800" y="4892675"/>
            <a:ext cx="1614488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accent2"/>
                </a:solidFill>
                <a:latin typeface="Tahoma" charset="0"/>
              </a:rPr>
              <a:t>S59:</a:t>
            </a:r>
          </a:p>
          <a:p>
            <a:r>
              <a:rPr lang="en-US">
                <a:solidFill>
                  <a:schemeClr val="accent2"/>
                </a:solidFill>
                <a:latin typeface="Tahoma" charset="0"/>
              </a:rPr>
              <a:t>A</a:t>
            </a:r>
            <a:r>
              <a:rPr lang="en-US">
                <a:solidFill>
                  <a:schemeClr val="accent2"/>
                </a:solidFill>
                <a:latin typeface="Tahoma" charset="0"/>
                <a:sym typeface="Wingdings" charset="2"/>
              </a:rPr>
              <a:t>b</a:t>
            </a:r>
            <a:r>
              <a:rPr lang="en-US">
                <a:solidFill>
                  <a:schemeClr val="accent2"/>
                </a:solidFill>
                <a:latin typeface="Tahoma" charset="0"/>
              </a:rPr>
              <a:t>●, a/b/$</a:t>
            </a:r>
            <a:endParaRPr lang="en-US">
              <a:solidFill>
                <a:schemeClr val="accent2"/>
              </a:solidFill>
            </a:endParaRPr>
          </a:p>
        </p:txBody>
      </p:sp>
      <p:cxnSp>
        <p:nvCxnSpPr>
          <p:cNvPr id="141330" name="AutoShape 17"/>
          <p:cNvCxnSpPr>
            <a:cxnSpLocks noChangeShapeType="1"/>
            <a:stCxn id="141316" idx="2"/>
            <a:endCxn id="141329" idx="1"/>
          </p:cNvCxnSpPr>
          <p:nvPr/>
        </p:nvCxnSpPr>
        <p:spPr bwMode="auto">
          <a:xfrm rot="5400000">
            <a:off x="531019" y="4490244"/>
            <a:ext cx="1293812" cy="222250"/>
          </a:xfrm>
          <a:prstGeom prst="curvedConnector4">
            <a:avLst>
              <a:gd name="adj1" fmla="val 36194"/>
              <a:gd name="adj2" fmla="val 202856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1331" name="Text Box 18"/>
          <p:cNvSpPr txBox="1">
            <a:spLocks noChangeArrowheads="1"/>
          </p:cNvSpPr>
          <p:nvPr/>
        </p:nvSpPr>
        <p:spPr bwMode="auto">
          <a:xfrm>
            <a:off x="1295400" y="42672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b</a:t>
            </a:r>
            <a:endParaRPr lang="en-US"/>
          </a:p>
        </p:txBody>
      </p:sp>
      <p:sp>
        <p:nvSpPr>
          <p:cNvPr id="141332" name="AutoShape 19"/>
          <p:cNvSpPr>
            <a:spLocks noChangeArrowheads="1"/>
          </p:cNvSpPr>
          <p:nvPr/>
        </p:nvSpPr>
        <p:spPr bwMode="auto">
          <a:xfrm>
            <a:off x="5334000" y="4816475"/>
            <a:ext cx="18288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800000"/>
                </a:solidFill>
                <a:latin typeface="Tahoma" charset="0"/>
              </a:rPr>
              <a:t>S68:</a:t>
            </a:r>
          </a:p>
          <a:p>
            <a:r>
              <a:rPr lang="en-US">
                <a:solidFill>
                  <a:srgbClr val="800000"/>
                </a:solidFill>
                <a:latin typeface="Tahoma" charset="0"/>
              </a:rPr>
              <a:t>A</a:t>
            </a:r>
            <a:r>
              <a:rPr lang="en-US">
                <a:solidFill>
                  <a:srgbClr val="80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800000"/>
                </a:solidFill>
                <a:latin typeface="Tahoma" charset="0"/>
              </a:rPr>
              <a:t>aA●, a/b/$ </a:t>
            </a:r>
            <a:endParaRPr lang="en-US">
              <a:solidFill>
                <a:srgbClr val="800000"/>
              </a:solidFill>
            </a:endParaRPr>
          </a:p>
        </p:txBody>
      </p:sp>
      <p:cxnSp>
        <p:nvCxnSpPr>
          <p:cNvPr id="141333" name="AutoShape 20"/>
          <p:cNvCxnSpPr>
            <a:cxnSpLocks noChangeShapeType="1"/>
            <a:stCxn id="141326" idx="3"/>
            <a:endCxn id="141332" idx="1"/>
          </p:cNvCxnSpPr>
          <p:nvPr/>
        </p:nvCxnSpPr>
        <p:spPr bwMode="auto">
          <a:xfrm>
            <a:off x="4786313" y="4846638"/>
            <a:ext cx="547687" cy="325437"/>
          </a:xfrm>
          <a:prstGeom prst="curvedConnector3">
            <a:avLst>
              <a:gd name="adj1" fmla="val 49856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1334" name="Text Box 21"/>
          <p:cNvSpPr txBox="1">
            <a:spLocks noChangeArrowheads="1"/>
          </p:cNvSpPr>
          <p:nvPr/>
        </p:nvSpPr>
        <p:spPr bwMode="auto">
          <a:xfrm>
            <a:off x="4953000" y="45116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cxnSp>
        <p:nvCxnSpPr>
          <p:cNvPr id="141335" name="AutoShape 22"/>
          <p:cNvCxnSpPr>
            <a:cxnSpLocks noChangeShapeType="1"/>
            <a:stCxn id="141317" idx="3"/>
            <a:endCxn id="141324" idx="1"/>
          </p:cNvCxnSpPr>
          <p:nvPr/>
        </p:nvCxnSpPr>
        <p:spPr bwMode="auto">
          <a:xfrm flipV="1">
            <a:off x="4692650" y="1514475"/>
            <a:ext cx="641350" cy="181292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1336" name="AutoShape 23"/>
          <p:cNvCxnSpPr>
            <a:cxnSpLocks noChangeShapeType="1"/>
            <a:stCxn id="141317" idx="3"/>
            <a:endCxn id="141326" idx="0"/>
          </p:cNvCxnSpPr>
          <p:nvPr/>
        </p:nvCxnSpPr>
        <p:spPr bwMode="auto">
          <a:xfrm flipH="1">
            <a:off x="3876675" y="3327400"/>
            <a:ext cx="815975" cy="858838"/>
          </a:xfrm>
          <a:prstGeom prst="curvedConnector4">
            <a:avLst>
              <a:gd name="adj1" fmla="val -28014"/>
              <a:gd name="adj2" fmla="val 88356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1337" name="AutoShape 24"/>
          <p:cNvCxnSpPr>
            <a:cxnSpLocks noChangeShapeType="1"/>
            <a:stCxn id="141317" idx="1"/>
            <a:endCxn id="141329" idx="0"/>
          </p:cNvCxnSpPr>
          <p:nvPr/>
        </p:nvCxnSpPr>
        <p:spPr bwMode="auto">
          <a:xfrm rot="10800000" flipV="1">
            <a:off x="1874838" y="3327400"/>
            <a:ext cx="1096962" cy="156527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1338" name="Text Box 25"/>
          <p:cNvSpPr txBox="1">
            <a:spLocks noChangeArrowheads="1"/>
          </p:cNvSpPr>
          <p:nvPr/>
        </p:nvSpPr>
        <p:spPr bwMode="auto">
          <a:xfrm>
            <a:off x="1981200" y="42672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b</a:t>
            </a:r>
            <a:endParaRPr lang="en-US"/>
          </a:p>
        </p:txBody>
      </p:sp>
      <p:cxnSp>
        <p:nvCxnSpPr>
          <p:cNvPr id="141339" name="AutoShape 26"/>
          <p:cNvCxnSpPr>
            <a:cxnSpLocks noChangeShapeType="1"/>
            <a:stCxn id="141326" idx="2"/>
            <a:endCxn id="141329" idx="3"/>
          </p:cNvCxnSpPr>
          <p:nvPr/>
        </p:nvCxnSpPr>
        <p:spPr bwMode="auto">
          <a:xfrm rot="16200000" flipV="1">
            <a:off x="3149600" y="4779963"/>
            <a:ext cx="258763" cy="1195387"/>
          </a:xfrm>
          <a:prstGeom prst="curvedConnector4">
            <a:avLst>
              <a:gd name="adj1" fmla="val -88343"/>
              <a:gd name="adj2" fmla="val 88046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1340" name="Text Box 27"/>
          <p:cNvSpPr txBox="1">
            <a:spLocks noChangeArrowheads="1"/>
          </p:cNvSpPr>
          <p:nvPr/>
        </p:nvSpPr>
        <p:spPr bwMode="auto">
          <a:xfrm>
            <a:off x="3581400" y="55022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b</a:t>
            </a:r>
            <a:endParaRPr lang="en-US"/>
          </a:p>
        </p:txBody>
      </p:sp>
      <p:cxnSp>
        <p:nvCxnSpPr>
          <p:cNvPr id="141341" name="AutoShape 28"/>
          <p:cNvCxnSpPr>
            <a:cxnSpLocks noChangeShapeType="1"/>
            <a:stCxn id="141326" idx="2"/>
            <a:endCxn id="141326" idx="3"/>
          </p:cNvCxnSpPr>
          <p:nvPr/>
        </p:nvCxnSpPr>
        <p:spPr bwMode="auto">
          <a:xfrm rot="5400000" flipH="1" flipV="1">
            <a:off x="4001294" y="4722019"/>
            <a:ext cx="660400" cy="909638"/>
          </a:xfrm>
          <a:prstGeom prst="curvedConnector4">
            <a:avLst>
              <a:gd name="adj1" fmla="val -34616"/>
              <a:gd name="adj2" fmla="val 12513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1342" name="Text Box 29"/>
          <p:cNvSpPr txBox="1">
            <a:spLocks noChangeArrowheads="1"/>
          </p:cNvSpPr>
          <p:nvPr/>
        </p:nvSpPr>
        <p:spPr bwMode="auto">
          <a:xfrm>
            <a:off x="4419600" y="54260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41343" name="Text Box 30"/>
          <p:cNvSpPr txBox="1">
            <a:spLocks noChangeArrowheads="1"/>
          </p:cNvSpPr>
          <p:nvPr/>
        </p:nvSpPr>
        <p:spPr bwMode="auto">
          <a:xfrm>
            <a:off x="7162800" y="304800"/>
            <a:ext cx="1828800" cy="1287463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0)  S'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S</a:t>
            </a:r>
          </a:p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1)  S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AA</a:t>
            </a:r>
          </a:p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2)  A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aA </a:t>
            </a:r>
          </a:p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3)  A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b </a:t>
            </a:r>
            <a:endParaRPr lang="en-US"/>
          </a:p>
        </p:txBody>
      </p:sp>
      <p:sp>
        <p:nvSpPr>
          <p:cNvPr id="141344" name="Text Box 31"/>
          <p:cNvSpPr txBox="1">
            <a:spLocks noChangeArrowheads="1"/>
          </p:cNvSpPr>
          <p:nvPr/>
        </p:nvSpPr>
        <p:spPr bwMode="auto">
          <a:xfrm>
            <a:off x="6400800" y="2743200"/>
            <a:ext cx="2362200" cy="38258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Follow(A)={a b $ }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D1015D-7BD2-6542-A985-E9C97A01CB28}" type="slidenum">
              <a:rPr lang="en-US" smtClean="0"/>
              <a:pPr/>
              <a:t>64</a:t>
            </a:fld>
            <a:endParaRPr lang="en-US" smtClean="0"/>
          </a:p>
        </p:txBody>
      </p:sp>
      <p:sp>
        <p:nvSpPr>
          <p:cNvPr id="143363" name="Rectangle 2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After the merge</a:t>
            </a:r>
          </a:p>
        </p:txBody>
      </p:sp>
      <p:sp>
        <p:nvSpPr>
          <p:cNvPr id="143364" name="Rectangle 3"/>
          <p:cNvSpPr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What happened when we merged?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Three fewer states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Lookahead on items merged.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In this case, lookahead in merged sets constitutes entire Follow set.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So, we made SLR(1) grammar by merging.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>
                <a:solidFill>
                  <a:srgbClr val="800000"/>
                </a:solidFill>
              </a:rPr>
              <a:t>Result of merge usually not SLR(1).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881BB8-8641-604F-A133-FB4B049F0344}" type="slidenum">
              <a:rPr lang="en-US" smtClean="0"/>
              <a:pPr/>
              <a:t>65</a:t>
            </a:fld>
            <a:endParaRPr lang="en-US" smtClean="0"/>
          </a:p>
        </p:txBody>
      </p:sp>
      <p:sp>
        <p:nvSpPr>
          <p:cNvPr id="14541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229600" cy="715963"/>
          </a:xfrm>
        </p:spPr>
        <p:txBody>
          <a:bodyPr/>
          <a:lstStyle/>
          <a:p>
            <a:pPr eaLnBrk="1" hangingPunct="1"/>
            <a:r>
              <a:rPr lang="en-US"/>
              <a:t>conflict after merging</a:t>
            </a:r>
          </a:p>
        </p:txBody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145413" name="AutoShape 5"/>
          <p:cNvSpPr>
            <a:spLocks noChangeArrowheads="1"/>
          </p:cNvSpPr>
          <p:nvPr/>
        </p:nvSpPr>
        <p:spPr bwMode="auto">
          <a:xfrm>
            <a:off x="457200" y="2330450"/>
            <a:ext cx="1662113" cy="18923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S0:</a:t>
            </a:r>
          </a:p>
          <a:p>
            <a:r>
              <a:rPr lang="en-US">
                <a:latin typeface="Tahoma" charset="0"/>
              </a:rPr>
              <a:t>S' 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S,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aBc</a:t>
            </a:r>
            <a:r>
              <a:rPr lang="en-US">
                <a:latin typeface="Tahoma" charset="0"/>
              </a:rPr>
              <a:t>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●aCd,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●bBd, $</a:t>
            </a:r>
          </a:p>
          <a:p>
            <a:r>
              <a:rPr lang="en-US">
                <a:latin typeface="Tahoma" charset="0"/>
                <a:sym typeface="Wingdings" charset="2"/>
              </a:rPr>
              <a:t>S bCc,$</a:t>
            </a:r>
            <a:endParaRPr lang="en-US"/>
          </a:p>
        </p:txBody>
      </p:sp>
      <p:sp>
        <p:nvSpPr>
          <p:cNvPr id="145414" name="AutoShape 6"/>
          <p:cNvSpPr>
            <a:spLocks noChangeArrowheads="1"/>
          </p:cNvSpPr>
          <p:nvPr/>
        </p:nvSpPr>
        <p:spPr bwMode="auto">
          <a:xfrm>
            <a:off x="2957513" y="2652713"/>
            <a:ext cx="1751012" cy="162401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S2: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a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Bc,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a</a:t>
            </a:r>
            <a:r>
              <a:rPr lang="en-US">
                <a:latin typeface="Tahoma" charset="0"/>
                <a:sym typeface="Symbol" charset="2"/>
              </a:rPr>
              <a:t>C</a:t>
            </a:r>
            <a:r>
              <a:rPr lang="en-US">
                <a:latin typeface="Tahoma" charset="0"/>
              </a:rPr>
              <a:t>d, $</a:t>
            </a:r>
          </a:p>
          <a:p>
            <a:r>
              <a:rPr lang="en-US">
                <a:latin typeface="Tahoma" charset="0"/>
              </a:rPr>
              <a:t>B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●e, c</a:t>
            </a:r>
          </a:p>
          <a:p>
            <a:r>
              <a:rPr lang="en-US">
                <a:latin typeface="Tahoma" charset="0"/>
              </a:rPr>
              <a:t>C</a:t>
            </a:r>
            <a:r>
              <a:rPr lang="en-US">
                <a:latin typeface="Tahoma" charset="0"/>
                <a:sym typeface="Wingdings" charset="2"/>
              </a:rPr>
              <a:t>e,d</a:t>
            </a:r>
            <a:endParaRPr lang="en-US"/>
          </a:p>
        </p:txBody>
      </p:sp>
      <p:cxnSp>
        <p:nvCxnSpPr>
          <p:cNvPr id="145415" name="AutoShape 7"/>
          <p:cNvCxnSpPr>
            <a:cxnSpLocks noChangeShapeType="1"/>
            <a:stCxn id="145413" idx="3"/>
            <a:endCxn id="145414" idx="1"/>
          </p:cNvCxnSpPr>
          <p:nvPr/>
        </p:nvCxnSpPr>
        <p:spPr bwMode="auto">
          <a:xfrm>
            <a:off x="2119313" y="3276600"/>
            <a:ext cx="838200" cy="1889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45416" name="Text Box 8"/>
          <p:cNvSpPr txBox="1">
            <a:spLocks noChangeArrowheads="1"/>
          </p:cNvSpPr>
          <p:nvPr/>
        </p:nvSpPr>
        <p:spPr bwMode="auto">
          <a:xfrm>
            <a:off x="2362200" y="28956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a</a:t>
            </a:r>
            <a:endParaRPr lang="en-US"/>
          </a:p>
        </p:txBody>
      </p:sp>
      <p:sp>
        <p:nvSpPr>
          <p:cNvPr id="145417" name="AutoShape 9"/>
          <p:cNvSpPr>
            <a:spLocks noChangeArrowheads="1"/>
          </p:cNvSpPr>
          <p:nvPr/>
        </p:nvSpPr>
        <p:spPr bwMode="auto">
          <a:xfrm>
            <a:off x="3124200" y="1828800"/>
            <a:ext cx="1303338" cy="7096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S1:</a:t>
            </a:r>
          </a:p>
          <a:p>
            <a:r>
              <a:rPr lang="en-US">
                <a:latin typeface="Tahoma" charset="0"/>
              </a:rPr>
              <a:t>S’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S●, $ </a:t>
            </a:r>
            <a:endParaRPr lang="en-US"/>
          </a:p>
        </p:txBody>
      </p:sp>
      <p:cxnSp>
        <p:nvCxnSpPr>
          <p:cNvPr id="145418" name="AutoShape 10"/>
          <p:cNvCxnSpPr>
            <a:cxnSpLocks noChangeShapeType="1"/>
            <a:stCxn id="145413" idx="3"/>
            <a:endCxn id="145417" idx="1"/>
          </p:cNvCxnSpPr>
          <p:nvPr/>
        </p:nvCxnSpPr>
        <p:spPr bwMode="auto">
          <a:xfrm flipV="1">
            <a:off x="2119313" y="2184400"/>
            <a:ext cx="1004887" cy="1092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45419" name="Text Box 11"/>
          <p:cNvSpPr txBox="1">
            <a:spLocks noChangeArrowheads="1"/>
          </p:cNvSpPr>
          <p:nvPr/>
        </p:nvSpPr>
        <p:spPr bwMode="auto">
          <a:xfrm>
            <a:off x="2209800" y="20574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</a:t>
            </a:r>
            <a:endParaRPr lang="en-US"/>
          </a:p>
        </p:txBody>
      </p:sp>
      <p:sp>
        <p:nvSpPr>
          <p:cNvPr id="145420" name="AutoShape 13"/>
          <p:cNvSpPr>
            <a:spLocks noChangeArrowheads="1"/>
          </p:cNvSpPr>
          <p:nvPr/>
        </p:nvSpPr>
        <p:spPr bwMode="auto">
          <a:xfrm>
            <a:off x="5562600" y="2971800"/>
            <a:ext cx="1655763" cy="10144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S3:</a:t>
            </a:r>
          </a:p>
          <a:p>
            <a:r>
              <a:rPr lang="en-US">
                <a:latin typeface="Tahoma" charset="0"/>
              </a:rPr>
              <a:t>B</a:t>
            </a:r>
            <a:r>
              <a:rPr lang="en-US">
                <a:latin typeface="Tahoma" charset="0"/>
                <a:sym typeface="Wingdings" charset="2"/>
              </a:rPr>
              <a:t>e</a:t>
            </a:r>
            <a:r>
              <a:rPr lang="en-US">
                <a:latin typeface="Tahoma" charset="0"/>
              </a:rPr>
              <a:t>●, c</a:t>
            </a:r>
          </a:p>
          <a:p>
            <a:r>
              <a:rPr lang="en-US">
                <a:latin typeface="Tahoma" charset="0"/>
              </a:rPr>
              <a:t>C</a:t>
            </a:r>
            <a:r>
              <a:rPr lang="en-US">
                <a:latin typeface="Tahoma" charset="0"/>
                <a:sym typeface="Wingdings" charset="2"/>
              </a:rPr>
              <a:t>e, d </a:t>
            </a:r>
            <a:endParaRPr lang="en-US"/>
          </a:p>
        </p:txBody>
      </p:sp>
      <p:sp>
        <p:nvSpPr>
          <p:cNvPr id="145421" name="Text Box 14"/>
          <p:cNvSpPr txBox="1">
            <a:spLocks noChangeArrowheads="1"/>
          </p:cNvSpPr>
          <p:nvPr/>
        </p:nvSpPr>
        <p:spPr bwMode="auto">
          <a:xfrm>
            <a:off x="4876800" y="2971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e</a:t>
            </a:r>
            <a:endParaRPr lang="en-US"/>
          </a:p>
        </p:txBody>
      </p:sp>
      <p:sp>
        <p:nvSpPr>
          <p:cNvPr id="145422" name="AutoShape 15"/>
          <p:cNvSpPr>
            <a:spLocks noChangeArrowheads="1"/>
          </p:cNvSpPr>
          <p:nvPr/>
        </p:nvSpPr>
        <p:spPr bwMode="auto">
          <a:xfrm>
            <a:off x="2895600" y="4495800"/>
            <a:ext cx="1849438" cy="16240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ahoma" charset="0"/>
              </a:rPr>
              <a:t>S4: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</a:rPr>
              <a:t>S</a:t>
            </a:r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b  Bd, $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Sb  Cc, $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B e, d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</a:rPr>
              <a:t>C</a:t>
            </a:r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 e, c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145423" name="AutoShape 16"/>
          <p:cNvCxnSpPr>
            <a:cxnSpLocks noChangeShapeType="1"/>
            <a:stCxn id="145413" idx="3"/>
            <a:endCxn id="145422" idx="1"/>
          </p:cNvCxnSpPr>
          <p:nvPr/>
        </p:nvCxnSpPr>
        <p:spPr bwMode="auto">
          <a:xfrm>
            <a:off x="2119313" y="3276600"/>
            <a:ext cx="776287" cy="2032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45424" name="AutoShape 21"/>
          <p:cNvSpPr>
            <a:spLocks noChangeArrowheads="1"/>
          </p:cNvSpPr>
          <p:nvPr/>
        </p:nvSpPr>
        <p:spPr bwMode="auto">
          <a:xfrm>
            <a:off x="5319713" y="4802188"/>
            <a:ext cx="1858962" cy="101441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800000"/>
                </a:solidFill>
                <a:latin typeface="Tahoma" charset="0"/>
              </a:rPr>
              <a:t>S5:</a:t>
            </a:r>
          </a:p>
          <a:p>
            <a:r>
              <a:rPr lang="en-US">
                <a:solidFill>
                  <a:srgbClr val="800000"/>
                </a:solidFill>
                <a:latin typeface="Tahoma" charset="0"/>
              </a:rPr>
              <a:t>B</a:t>
            </a:r>
            <a:r>
              <a:rPr lang="en-US">
                <a:solidFill>
                  <a:srgbClr val="800000"/>
                </a:solidFill>
                <a:latin typeface="Tahoma" charset="0"/>
                <a:sym typeface="Wingdings" charset="2"/>
              </a:rPr>
              <a:t>e, d</a:t>
            </a:r>
          </a:p>
          <a:p>
            <a:r>
              <a:rPr lang="en-US">
                <a:solidFill>
                  <a:srgbClr val="800000"/>
                </a:solidFill>
                <a:latin typeface="Tahoma" charset="0"/>
                <a:sym typeface="Wingdings" charset="2"/>
              </a:rPr>
              <a:t>Ce, c</a:t>
            </a:r>
            <a:r>
              <a:rPr lang="en-US">
                <a:solidFill>
                  <a:srgbClr val="800000"/>
                </a:solidFill>
                <a:latin typeface="Tahoma" charset="0"/>
              </a:rPr>
              <a:t> </a:t>
            </a:r>
            <a:endParaRPr lang="en-US">
              <a:solidFill>
                <a:srgbClr val="800000"/>
              </a:solidFill>
            </a:endParaRPr>
          </a:p>
        </p:txBody>
      </p:sp>
      <p:cxnSp>
        <p:nvCxnSpPr>
          <p:cNvPr id="145425" name="AutoShape 22"/>
          <p:cNvCxnSpPr>
            <a:cxnSpLocks noChangeShapeType="1"/>
            <a:stCxn id="145422" idx="3"/>
            <a:endCxn id="145424" idx="1"/>
          </p:cNvCxnSpPr>
          <p:nvPr/>
        </p:nvCxnSpPr>
        <p:spPr bwMode="auto">
          <a:xfrm>
            <a:off x="4745038" y="5308600"/>
            <a:ext cx="574675" cy="1588"/>
          </a:xfrm>
          <a:prstGeom prst="curvedConnector3">
            <a:avLst>
              <a:gd name="adj1" fmla="val 49722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5426" name="Text Box 23"/>
          <p:cNvSpPr txBox="1">
            <a:spLocks noChangeArrowheads="1"/>
          </p:cNvSpPr>
          <p:nvPr/>
        </p:nvSpPr>
        <p:spPr bwMode="auto">
          <a:xfrm>
            <a:off x="4953000" y="4511675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e</a:t>
            </a:r>
            <a:endParaRPr lang="en-US"/>
          </a:p>
        </p:txBody>
      </p:sp>
      <p:cxnSp>
        <p:nvCxnSpPr>
          <p:cNvPr id="145427" name="AutoShape 24"/>
          <p:cNvCxnSpPr>
            <a:cxnSpLocks noChangeShapeType="1"/>
            <a:stCxn id="145414" idx="3"/>
            <a:endCxn id="145420" idx="1"/>
          </p:cNvCxnSpPr>
          <p:nvPr/>
        </p:nvCxnSpPr>
        <p:spPr bwMode="auto">
          <a:xfrm>
            <a:off x="4708525" y="3465513"/>
            <a:ext cx="854075" cy="14287"/>
          </a:xfrm>
          <a:prstGeom prst="curvedConnector3">
            <a:avLst>
              <a:gd name="adj1" fmla="val 49815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5428" name="Text Box 27"/>
          <p:cNvSpPr txBox="1">
            <a:spLocks noChangeArrowheads="1"/>
          </p:cNvSpPr>
          <p:nvPr/>
        </p:nvSpPr>
        <p:spPr bwMode="auto">
          <a:xfrm>
            <a:off x="1981200" y="42672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b</a:t>
            </a:r>
            <a:endParaRPr lang="en-US"/>
          </a:p>
        </p:txBody>
      </p:sp>
      <p:sp>
        <p:nvSpPr>
          <p:cNvPr id="145429" name="Text Box 32"/>
          <p:cNvSpPr txBox="1">
            <a:spLocks noChangeArrowheads="1"/>
          </p:cNvSpPr>
          <p:nvPr/>
        </p:nvSpPr>
        <p:spPr bwMode="auto">
          <a:xfrm>
            <a:off x="5867400" y="152400"/>
            <a:ext cx="2819400" cy="98583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1)  S 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aBc|aCd|bBd|bCc</a:t>
            </a:r>
          </a:p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2)  B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e</a:t>
            </a:r>
          </a:p>
          <a:p>
            <a:pPr>
              <a:spcBef>
                <a:spcPct val="10000"/>
              </a:spcBef>
            </a:pPr>
            <a:r>
              <a:rPr lang="en-US">
                <a:ea typeface="Times New Roman" charset="0"/>
                <a:cs typeface="Times New Roman" charset="0"/>
              </a:rPr>
              <a:t>3)  C</a:t>
            </a:r>
            <a:r>
              <a:rPr lang="en-US"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>
                <a:ea typeface="Times New Roman" charset="0"/>
                <a:cs typeface="Times New Roman" charset="0"/>
              </a:rPr>
              <a:t> e</a:t>
            </a:r>
            <a:endParaRPr 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C4C8CA-F067-4E4D-AFBB-102FCF6B3A34}" type="slidenum">
              <a:rPr lang="en-US" smtClean="0"/>
              <a:pPr/>
              <a:t>66</a:t>
            </a:fld>
            <a:endParaRPr lang="en-US" smtClean="0"/>
          </a:p>
        </p:txBody>
      </p:sp>
      <p:sp>
        <p:nvSpPr>
          <p:cNvPr id="146435" name="Rectangle 2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Practical consideration</a:t>
            </a:r>
          </a:p>
        </p:txBody>
      </p:sp>
      <p:sp>
        <p:nvSpPr>
          <p:cNvPr id="146436" name="Rectangle 3"/>
          <p:cNvSpPr>
            <a:spLocks noChangeArrowheads="1"/>
          </p:cNvSpPr>
          <p:nvPr/>
        </p:nvSpPr>
        <p:spPr bwMode="auto">
          <a:xfrm>
            <a:off x="3810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Ambiguity in LR grammars G: G produces multiple rightmost derivations.  (i.e. can build two different parse trees for one input string.)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Remember: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E </a:t>
            </a:r>
            <a:r>
              <a:rPr lang="en-US" sz="2000">
                <a:ea typeface="ＭＳ Ｐゴシック" charset="-128"/>
                <a:cs typeface="ＭＳ Ｐゴシック" charset="-128"/>
                <a:sym typeface="Wingdings" charset="2"/>
              </a:rPr>
              <a:t></a:t>
            </a:r>
            <a:r>
              <a:rPr lang="en-US" sz="2000">
                <a:ea typeface="ＭＳ Ｐゴシック" charset="-128"/>
                <a:cs typeface="ＭＳ Ｐゴシック" charset="-128"/>
              </a:rPr>
              <a:t> E + E  |  E * E  |  (E)  |  id 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We added terms and factors to force unambiguous parse with correct precedence and associativity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What if we threw the grammar into an LR-grammar table-construction machine anyway?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Conflicts = multiple action entries for one cell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000">
                <a:ea typeface="ＭＳ Ｐゴシック" charset="-128"/>
                <a:cs typeface="ＭＳ Ｐゴシック" charset="-128"/>
              </a:rPr>
              <a:t>We choose which entry to keep, toss others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63A4F4-8A28-4E40-964E-64607C934183}" type="slidenum">
              <a:rPr lang="en-US" smtClean="0"/>
              <a:pPr/>
              <a:t>67</a:t>
            </a:fld>
            <a:endParaRPr lang="en-US" smtClean="0"/>
          </a:p>
        </p:txBody>
      </p:sp>
      <p:sp>
        <p:nvSpPr>
          <p:cNvPr id="14848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4038600" cy="685800"/>
          </a:xfrm>
        </p:spPr>
        <p:txBody>
          <a:bodyPr/>
          <a:lstStyle/>
          <a:p>
            <a:pPr eaLnBrk="1" hangingPunct="1"/>
            <a:r>
              <a:rPr lang="en-US" sz="2800"/>
              <a:t>Precedence and Associativity in JavaCUP</a:t>
            </a:r>
          </a:p>
        </p:txBody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6600" y="0"/>
            <a:ext cx="1828800" cy="152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>
                <a:solidFill>
                  <a:schemeClr val="tx1"/>
                </a:solidFill>
              </a:rPr>
              <a:t>E </a:t>
            </a:r>
            <a:r>
              <a:rPr lang="en-US" sz="1800">
                <a:solidFill>
                  <a:schemeClr val="tx1"/>
                </a:solidFill>
                <a:sym typeface="Wingdings" charset="2"/>
              </a:rPr>
              <a:t></a:t>
            </a:r>
            <a:r>
              <a:rPr lang="en-US" sz="1800">
                <a:solidFill>
                  <a:schemeClr val="tx1"/>
                </a:solidFill>
              </a:rPr>
              <a:t> E + E</a:t>
            </a:r>
          </a:p>
          <a:p>
            <a:pPr eaLnBrk="1" hangingPunct="1">
              <a:buFontTx/>
              <a:buNone/>
            </a:pPr>
            <a:r>
              <a:rPr lang="en-US" sz="1800">
                <a:solidFill>
                  <a:schemeClr val="tx1"/>
                </a:solidFill>
              </a:rPr>
              <a:t>   |  E * E</a:t>
            </a:r>
          </a:p>
          <a:p>
            <a:pPr eaLnBrk="1" hangingPunct="1">
              <a:buFontTx/>
              <a:buNone/>
            </a:pPr>
            <a:r>
              <a:rPr lang="en-US" sz="1800">
                <a:solidFill>
                  <a:schemeClr val="tx1"/>
                </a:solidFill>
              </a:rPr>
              <a:t>   |  (E)  |  id</a:t>
            </a:r>
          </a:p>
        </p:txBody>
      </p:sp>
      <p:sp>
        <p:nvSpPr>
          <p:cNvPr id="148485" name="AutoShape 4"/>
          <p:cNvSpPr>
            <a:spLocks noChangeArrowheads="1"/>
          </p:cNvSpPr>
          <p:nvPr/>
        </p:nvSpPr>
        <p:spPr bwMode="auto">
          <a:xfrm>
            <a:off x="685800" y="3086100"/>
            <a:ext cx="1219200" cy="18637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S0:</a:t>
            </a:r>
          </a:p>
          <a:p>
            <a:r>
              <a:rPr lang="en-US"/>
              <a:t>E'</a:t>
            </a:r>
            <a:r>
              <a:rPr lang="en-US">
                <a:sym typeface="Wingdings" charset="2"/>
              </a:rPr>
              <a:t></a:t>
            </a:r>
            <a:r>
              <a:rPr lang="en-US">
                <a:sym typeface="Symbol" charset="2"/>
              </a:rPr>
              <a:t></a:t>
            </a:r>
            <a:r>
              <a:rPr lang="en-US"/>
              <a:t>E          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>
                <a:sym typeface="Symbol" charset="2"/>
              </a:rPr>
              <a:t></a:t>
            </a:r>
            <a:r>
              <a:rPr lang="en-US"/>
              <a:t>E+E     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●E*E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>
                <a:sym typeface="Symbol" charset="2"/>
              </a:rPr>
              <a:t></a:t>
            </a:r>
            <a:r>
              <a:rPr lang="en-US"/>
              <a:t>(E)     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>
                <a:sym typeface="Symbol" charset="2"/>
              </a:rPr>
              <a:t></a:t>
            </a:r>
            <a:r>
              <a:rPr lang="en-US"/>
              <a:t>id</a:t>
            </a:r>
            <a:endParaRPr lang="en-US">
              <a:latin typeface="Tahoma" charset="0"/>
            </a:endParaRPr>
          </a:p>
        </p:txBody>
      </p:sp>
      <p:sp>
        <p:nvSpPr>
          <p:cNvPr id="148486" name="AutoShape 5"/>
          <p:cNvSpPr>
            <a:spLocks noChangeArrowheads="1"/>
          </p:cNvSpPr>
          <p:nvPr/>
        </p:nvSpPr>
        <p:spPr bwMode="auto">
          <a:xfrm>
            <a:off x="2362200" y="3201988"/>
            <a:ext cx="1295400" cy="159543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S2: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(</a:t>
            </a:r>
            <a:r>
              <a:rPr lang="en-US">
                <a:sym typeface="Symbol" charset="2"/>
              </a:rPr>
              <a:t></a:t>
            </a:r>
            <a:r>
              <a:rPr lang="en-US"/>
              <a:t>E)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>
                <a:sym typeface="Symbol" charset="2"/>
              </a:rPr>
              <a:t></a:t>
            </a:r>
            <a:r>
              <a:rPr lang="en-US"/>
              <a:t>E+E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>
                <a:sym typeface="Symbol" charset="2"/>
              </a:rPr>
              <a:t></a:t>
            </a:r>
            <a:r>
              <a:rPr lang="en-US"/>
              <a:t>E*E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>
                <a:sym typeface="Symbol" charset="2"/>
              </a:rPr>
              <a:t></a:t>
            </a:r>
            <a:r>
              <a:rPr lang="en-US"/>
              <a:t>(E)</a:t>
            </a:r>
            <a:endParaRPr lang="en-US">
              <a:latin typeface="Tahoma" charset="0"/>
            </a:endParaRPr>
          </a:p>
        </p:txBody>
      </p:sp>
      <p:cxnSp>
        <p:nvCxnSpPr>
          <p:cNvPr id="148487" name="AutoShape 6"/>
          <p:cNvCxnSpPr>
            <a:cxnSpLocks noChangeShapeType="1"/>
            <a:stCxn id="148485" idx="3"/>
            <a:endCxn id="148486" idx="1"/>
          </p:cNvCxnSpPr>
          <p:nvPr/>
        </p:nvCxnSpPr>
        <p:spPr bwMode="auto">
          <a:xfrm flipV="1">
            <a:off x="1905000" y="4000500"/>
            <a:ext cx="457200" cy="174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48488" name="Text Box 7"/>
          <p:cNvSpPr txBox="1">
            <a:spLocks noChangeArrowheads="1"/>
          </p:cNvSpPr>
          <p:nvPr/>
        </p:nvSpPr>
        <p:spPr bwMode="auto">
          <a:xfrm>
            <a:off x="1981200" y="36576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(</a:t>
            </a:r>
            <a:endParaRPr lang="en-US"/>
          </a:p>
        </p:txBody>
      </p:sp>
      <p:sp>
        <p:nvSpPr>
          <p:cNvPr id="148489" name="AutoShape 8"/>
          <p:cNvSpPr>
            <a:spLocks noChangeArrowheads="1"/>
          </p:cNvSpPr>
          <p:nvPr/>
        </p:nvSpPr>
        <p:spPr bwMode="auto">
          <a:xfrm>
            <a:off x="1905000" y="1600200"/>
            <a:ext cx="1357313" cy="13208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S1:</a:t>
            </a:r>
          </a:p>
          <a:p>
            <a:r>
              <a:rPr lang="en-US">
                <a:latin typeface="Tahoma" charset="0"/>
              </a:rPr>
              <a:t>E’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E●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E</a:t>
            </a:r>
            <a:r>
              <a:rPr lang="en-US">
                <a:sym typeface="Symbol" charset="2"/>
              </a:rPr>
              <a:t></a:t>
            </a:r>
            <a:r>
              <a:rPr lang="en-US"/>
              <a:t>+E     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E</a:t>
            </a:r>
            <a:r>
              <a:rPr lang="en-US">
                <a:sym typeface="Symbol" charset="2"/>
              </a:rPr>
              <a:t></a:t>
            </a:r>
            <a:r>
              <a:rPr lang="en-US"/>
              <a:t>* E </a:t>
            </a:r>
            <a:r>
              <a:rPr lang="en-US">
                <a:latin typeface="Tahoma" charset="0"/>
              </a:rPr>
              <a:t> </a:t>
            </a:r>
          </a:p>
        </p:txBody>
      </p:sp>
      <p:sp>
        <p:nvSpPr>
          <p:cNvPr id="148490" name="Text Box 9"/>
          <p:cNvSpPr txBox="1">
            <a:spLocks noChangeArrowheads="1"/>
          </p:cNvSpPr>
          <p:nvPr/>
        </p:nvSpPr>
        <p:spPr bwMode="auto">
          <a:xfrm>
            <a:off x="1143000" y="19812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E</a:t>
            </a:r>
            <a:endParaRPr lang="en-US"/>
          </a:p>
        </p:txBody>
      </p:sp>
      <p:sp>
        <p:nvSpPr>
          <p:cNvPr id="148491" name="AutoShape 10"/>
          <p:cNvSpPr>
            <a:spLocks noChangeArrowheads="1"/>
          </p:cNvSpPr>
          <p:nvPr/>
        </p:nvSpPr>
        <p:spPr bwMode="auto">
          <a:xfrm>
            <a:off x="4267200" y="5257800"/>
            <a:ext cx="1679575" cy="13208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S6:</a:t>
            </a:r>
          </a:p>
          <a:p>
            <a:r>
              <a:rPr lang="en-US">
                <a:latin typeface="Tahoma" charset="0"/>
              </a:rPr>
              <a:t>E</a:t>
            </a:r>
            <a:r>
              <a:rPr lang="en-US">
                <a:latin typeface="Tahoma" charset="0"/>
                <a:sym typeface="Wingdings" charset="2"/>
              </a:rPr>
              <a:t>(E●)</a:t>
            </a:r>
          </a:p>
          <a:p>
            <a:r>
              <a:rPr lang="en-US">
                <a:latin typeface="Tahoma" charset="0"/>
                <a:sym typeface="Wingdings" charset="2"/>
              </a:rPr>
              <a:t>EE●+E</a:t>
            </a:r>
          </a:p>
          <a:p>
            <a:r>
              <a:rPr lang="en-US">
                <a:latin typeface="Tahoma" charset="0"/>
                <a:sym typeface="Wingdings" charset="2"/>
              </a:rPr>
              <a:t>EE●*E</a:t>
            </a:r>
            <a:endParaRPr lang="en-US"/>
          </a:p>
        </p:txBody>
      </p:sp>
      <p:sp>
        <p:nvSpPr>
          <p:cNvPr id="148492" name="Text Box 11"/>
          <p:cNvSpPr txBox="1">
            <a:spLocks noChangeArrowheads="1"/>
          </p:cNvSpPr>
          <p:nvPr/>
        </p:nvSpPr>
        <p:spPr bwMode="auto">
          <a:xfrm>
            <a:off x="3733800" y="5486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E</a:t>
            </a:r>
            <a:endParaRPr lang="en-US"/>
          </a:p>
        </p:txBody>
      </p:sp>
      <p:sp>
        <p:nvSpPr>
          <p:cNvPr id="148493" name="AutoShape 12"/>
          <p:cNvSpPr>
            <a:spLocks noChangeArrowheads="1"/>
          </p:cNvSpPr>
          <p:nvPr/>
        </p:nvSpPr>
        <p:spPr bwMode="auto">
          <a:xfrm>
            <a:off x="1676400" y="5638800"/>
            <a:ext cx="10668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S3:</a:t>
            </a:r>
          </a:p>
          <a:p>
            <a:r>
              <a:rPr lang="en-US">
                <a:latin typeface="Tahoma" charset="0"/>
              </a:rPr>
              <a:t>E</a:t>
            </a:r>
            <a:r>
              <a:rPr lang="en-US">
                <a:latin typeface="Tahoma" charset="0"/>
                <a:sym typeface="Wingdings" charset="2"/>
              </a:rPr>
              <a:t>id</a:t>
            </a:r>
            <a:r>
              <a:rPr lang="en-US">
                <a:latin typeface="Tahoma" charset="0"/>
              </a:rPr>
              <a:t>●</a:t>
            </a:r>
            <a:endParaRPr lang="en-US"/>
          </a:p>
        </p:txBody>
      </p:sp>
      <p:sp>
        <p:nvSpPr>
          <p:cNvPr id="148494" name="Text Box 13"/>
          <p:cNvSpPr txBox="1">
            <a:spLocks noChangeArrowheads="1"/>
          </p:cNvSpPr>
          <p:nvPr/>
        </p:nvSpPr>
        <p:spPr bwMode="auto">
          <a:xfrm>
            <a:off x="914400" y="54864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id</a:t>
            </a:r>
            <a:endParaRPr lang="en-US"/>
          </a:p>
        </p:txBody>
      </p:sp>
      <p:sp>
        <p:nvSpPr>
          <p:cNvPr id="148495" name="Text Box 14"/>
          <p:cNvSpPr txBox="1">
            <a:spLocks noChangeArrowheads="1"/>
          </p:cNvSpPr>
          <p:nvPr/>
        </p:nvSpPr>
        <p:spPr bwMode="auto">
          <a:xfrm>
            <a:off x="4038600" y="4572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(</a:t>
            </a:r>
            <a:endParaRPr lang="en-US"/>
          </a:p>
        </p:txBody>
      </p:sp>
      <p:cxnSp>
        <p:nvCxnSpPr>
          <p:cNvPr id="148496" name="AutoShape 15"/>
          <p:cNvCxnSpPr>
            <a:cxnSpLocks noChangeShapeType="1"/>
            <a:stCxn id="148486" idx="2"/>
            <a:endCxn id="148491" idx="1"/>
          </p:cNvCxnSpPr>
          <p:nvPr/>
        </p:nvCxnSpPr>
        <p:spPr bwMode="auto">
          <a:xfrm rot="16200000" flipH="1">
            <a:off x="3078162" y="4729163"/>
            <a:ext cx="1120775" cy="125730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8497" name="AutoShape 16"/>
          <p:cNvCxnSpPr>
            <a:cxnSpLocks noChangeShapeType="1"/>
            <a:stCxn id="148486" idx="3"/>
          </p:cNvCxnSpPr>
          <p:nvPr/>
        </p:nvCxnSpPr>
        <p:spPr bwMode="auto">
          <a:xfrm flipH="1" flipV="1">
            <a:off x="3654425" y="3949700"/>
            <a:ext cx="3175" cy="50800"/>
          </a:xfrm>
          <a:prstGeom prst="curvedConnector4">
            <a:avLst>
              <a:gd name="adj1" fmla="val -7200000"/>
              <a:gd name="adj2" fmla="val -2046875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8498" name="AutoShape 17"/>
          <p:cNvCxnSpPr>
            <a:cxnSpLocks noChangeShapeType="1"/>
            <a:stCxn id="148485" idx="2"/>
            <a:endCxn id="148493" idx="1"/>
          </p:cNvCxnSpPr>
          <p:nvPr/>
        </p:nvCxnSpPr>
        <p:spPr bwMode="auto">
          <a:xfrm rot="16200000" flipH="1">
            <a:off x="963612" y="5281613"/>
            <a:ext cx="1044575" cy="38100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8499" name="AutoShape 18"/>
          <p:cNvCxnSpPr>
            <a:cxnSpLocks noChangeShapeType="1"/>
            <a:stCxn id="148485" idx="0"/>
            <a:endCxn id="148489" idx="1"/>
          </p:cNvCxnSpPr>
          <p:nvPr/>
        </p:nvCxnSpPr>
        <p:spPr bwMode="auto">
          <a:xfrm rot="-5400000">
            <a:off x="1187450" y="2368550"/>
            <a:ext cx="825500" cy="60960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8500" name="AutoShape 19"/>
          <p:cNvSpPr>
            <a:spLocks noChangeArrowheads="1"/>
          </p:cNvSpPr>
          <p:nvPr/>
        </p:nvSpPr>
        <p:spPr bwMode="auto">
          <a:xfrm>
            <a:off x="4343400" y="458788"/>
            <a:ext cx="1219200" cy="18637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S4:</a:t>
            </a:r>
            <a:endParaRPr lang="en-US">
              <a:latin typeface="Tahoma" charset="0"/>
              <a:sym typeface="Wingdings" charset="2"/>
            </a:endParaRPr>
          </a:p>
          <a:p>
            <a:r>
              <a:rPr lang="en-US">
                <a:latin typeface="Tahoma" charset="0"/>
                <a:sym typeface="Wingdings" charset="2"/>
              </a:rPr>
              <a:t>EE+●E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>
                <a:sym typeface="Symbol" charset="2"/>
              </a:rPr>
              <a:t></a:t>
            </a:r>
            <a:r>
              <a:rPr lang="en-US"/>
              <a:t>E+E     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●E*E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>
                <a:sym typeface="Symbol" charset="2"/>
              </a:rPr>
              <a:t></a:t>
            </a:r>
            <a:r>
              <a:rPr lang="en-US"/>
              <a:t> (E)     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 </a:t>
            </a:r>
            <a:r>
              <a:rPr lang="en-US">
                <a:sym typeface="Symbol" charset="2"/>
              </a:rPr>
              <a:t> </a:t>
            </a:r>
            <a:r>
              <a:rPr lang="en-US"/>
              <a:t>id</a:t>
            </a:r>
          </a:p>
        </p:txBody>
      </p:sp>
      <p:sp>
        <p:nvSpPr>
          <p:cNvPr id="148501" name="Text Box 20"/>
          <p:cNvSpPr txBox="1">
            <a:spLocks noChangeArrowheads="1"/>
          </p:cNvSpPr>
          <p:nvPr/>
        </p:nvSpPr>
        <p:spPr bwMode="auto">
          <a:xfrm>
            <a:off x="3657600" y="838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+</a:t>
            </a:r>
            <a:endParaRPr lang="en-US"/>
          </a:p>
        </p:txBody>
      </p:sp>
      <p:cxnSp>
        <p:nvCxnSpPr>
          <p:cNvPr id="148502" name="AutoShape 21"/>
          <p:cNvCxnSpPr>
            <a:cxnSpLocks noChangeShapeType="1"/>
            <a:stCxn id="148489" idx="0"/>
            <a:endCxn id="148500" idx="1"/>
          </p:cNvCxnSpPr>
          <p:nvPr/>
        </p:nvCxnSpPr>
        <p:spPr bwMode="auto">
          <a:xfrm rot="-5400000">
            <a:off x="3359150" y="615950"/>
            <a:ext cx="209550" cy="17589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8503" name="AutoShape 22"/>
          <p:cNvSpPr>
            <a:spLocks noChangeArrowheads="1"/>
          </p:cNvSpPr>
          <p:nvPr/>
        </p:nvSpPr>
        <p:spPr bwMode="auto">
          <a:xfrm>
            <a:off x="4343400" y="2743200"/>
            <a:ext cx="1219200" cy="18637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S5:</a:t>
            </a:r>
            <a:endParaRPr lang="en-US">
              <a:latin typeface="Tahoma" charset="0"/>
              <a:sym typeface="Wingdings" charset="2"/>
            </a:endParaRPr>
          </a:p>
          <a:p>
            <a:r>
              <a:rPr lang="en-US">
                <a:latin typeface="Tahoma" charset="0"/>
                <a:sym typeface="Wingdings" charset="2"/>
              </a:rPr>
              <a:t>EE*●E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>
                <a:sym typeface="Symbol" charset="2"/>
              </a:rPr>
              <a:t></a:t>
            </a:r>
            <a:r>
              <a:rPr lang="en-US"/>
              <a:t>E+E     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●E*E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>
                <a:sym typeface="Symbol" charset="2"/>
              </a:rPr>
              <a:t></a:t>
            </a:r>
            <a:r>
              <a:rPr lang="en-US"/>
              <a:t> (E)     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 </a:t>
            </a:r>
            <a:r>
              <a:rPr lang="en-US">
                <a:sym typeface="Symbol" charset="2"/>
              </a:rPr>
              <a:t> </a:t>
            </a:r>
            <a:r>
              <a:rPr lang="en-US"/>
              <a:t>id</a:t>
            </a:r>
          </a:p>
        </p:txBody>
      </p:sp>
      <p:sp>
        <p:nvSpPr>
          <p:cNvPr id="148504" name="Text Box 23"/>
          <p:cNvSpPr txBox="1">
            <a:spLocks noChangeArrowheads="1"/>
          </p:cNvSpPr>
          <p:nvPr/>
        </p:nvSpPr>
        <p:spPr bwMode="auto">
          <a:xfrm>
            <a:off x="3886200" y="23637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*</a:t>
            </a:r>
            <a:endParaRPr lang="en-US"/>
          </a:p>
        </p:txBody>
      </p:sp>
      <p:cxnSp>
        <p:nvCxnSpPr>
          <p:cNvPr id="148505" name="AutoShape 24"/>
          <p:cNvCxnSpPr>
            <a:cxnSpLocks noChangeShapeType="1"/>
            <a:stCxn id="148489" idx="3"/>
            <a:endCxn id="148503" idx="1"/>
          </p:cNvCxnSpPr>
          <p:nvPr/>
        </p:nvCxnSpPr>
        <p:spPr bwMode="auto">
          <a:xfrm>
            <a:off x="3262313" y="2260600"/>
            <a:ext cx="1081087" cy="1414463"/>
          </a:xfrm>
          <a:prstGeom prst="curvedConnector3">
            <a:avLst>
              <a:gd name="adj1" fmla="val 49926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8506" name="AutoShape 25"/>
          <p:cNvSpPr>
            <a:spLocks noChangeArrowheads="1"/>
          </p:cNvSpPr>
          <p:nvPr/>
        </p:nvSpPr>
        <p:spPr bwMode="auto">
          <a:xfrm>
            <a:off x="7696200" y="1903413"/>
            <a:ext cx="1295400" cy="13208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ahoma" charset="0"/>
              </a:rPr>
              <a:t>S7:</a:t>
            </a:r>
            <a:endParaRPr lang="en-US">
              <a:solidFill>
                <a:srgbClr val="FF0000"/>
              </a:solidFill>
              <a:latin typeface="Tahoma" charset="0"/>
              <a:sym typeface="Wingdings" charset="2"/>
            </a:endParaRPr>
          </a:p>
          <a:p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EE+E●</a:t>
            </a:r>
          </a:p>
          <a:p>
            <a:r>
              <a:rPr lang="en-US">
                <a:solidFill>
                  <a:srgbClr val="FF0000"/>
                </a:solidFill>
              </a:rPr>
              <a:t>E</a:t>
            </a:r>
            <a:r>
              <a:rPr lang="en-US">
                <a:solidFill>
                  <a:srgbClr val="FF0000"/>
                </a:solidFill>
                <a:sym typeface="Wingdings" charset="2"/>
              </a:rPr>
              <a:t></a:t>
            </a:r>
            <a:r>
              <a:rPr lang="en-US">
                <a:solidFill>
                  <a:srgbClr val="FF0000"/>
                </a:solidFill>
              </a:rPr>
              <a:t>E●+E     </a:t>
            </a:r>
          </a:p>
          <a:p>
            <a:r>
              <a:rPr lang="en-US">
                <a:solidFill>
                  <a:srgbClr val="FF0000"/>
                </a:solidFill>
              </a:rPr>
              <a:t>E</a:t>
            </a:r>
            <a:r>
              <a:rPr lang="en-US">
                <a:solidFill>
                  <a:srgbClr val="FF0000"/>
                </a:solidFill>
                <a:sym typeface="Wingdings" charset="2"/>
              </a:rPr>
              <a:t></a:t>
            </a:r>
            <a:r>
              <a:rPr lang="en-US">
                <a:solidFill>
                  <a:srgbClr val="FF0000"/>
                </a:solidFill>
              </a:rPr>
              <a:t>E●*E</a:t>
            </a:r>
          </a:p>
        </p:txBody>
      </p:sp>
      <p:sp>
        <p:nvSpPr>
          <p:cNvPr id="148507" name="Text Box 26"/>
          <p:cNvSpPr txBox="1">
            <a:spLocks noChangeArrowheads="1"/>
          </p:cNvSpPr>
          <p:nvPr/>
        </p:nvSpPr>
        <p:spPr bwMode="auto">
          <a:xfrm>
            <a:off x="6934200" y="1905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E</a:t>
            </a:r>
            <a:endParaRPr lang="en-US"/>
          </a:p>
        </p:txBody>
      </p:sp>
      <p:cxnSp>
        <p:nvCxnSpPr>
          <p:cNvPr id="148508" name="AutoShape 27"/>
          <p:cNvCxnSpPr>
            <a:cxnSpLocks noChangeShapeType="1"/>
            <a:stCxn id="148500" idx="3"/>
            <a:endCxn id="148506" idx="1"/>
          </p:cNvCxnSpPr>
          <p:nvPr/>
        </p:nvCxnSpPr>
        <p:spPr bwMode="auto">
          <a:xfrm>
            <a:off x="5562600" y="1390650"/>
            <a:ext cx="2133600" cy="1173163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8509" name="AutoShape 28"/>
          <p:cNvSpPr>
            <a:spLocks noChangeArrowheads="1"/>
          </p:cNvSpPr>
          <p:nvPr/>
        </p:nvSpPr>
        <p:spPr bwMode="auto">
          <a:xfrm>
            <a:off x="6096000" y="3048000"/>
            <a:ext cx="1295400" cy="13176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S8:</a:t>
            </a:r>
            <a:endParaRPr lang="en-US">
              <a:latin typeface="Tahoma" charset="0"/>
              <a:sym typeface="Wingdings" charset="2"/>
            </a:endParaRPr>
          </a:p>
          <a:p>
            <a:r>
              <a:rPr lang="en-US">
                <a:latin typeface="Tahoma" charset="0"/>
                <a:sym typeface="Wingdings" charset="2"/>
              </a:rPr>
              <a:t>EE*E●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E●+E     </a:t>
            </a:r>
          </a:p>
          <a:p>
            <a:r>
              <a:rPr lang="en-US"/>
              <a:t>E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E●*E</a:t>
            </a:r>
          </a:p>
        </p:txBody>
      </p:sp>
      <p:sp>
        <p:nvSpPr>
          <p:cNvPr id="148510" name="Text Box 29"/>
          <p:cNvSpPr txBox="1">
            <a:spLocks noChangeArrowheads="1"/>
          </p:cNvSpPr>
          <p:nvPr/>
        </p:nvSpPr>
        <p:spPr bwMode="auto">
          <a:xfrm>
            <a:off x="5715000" y="3276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E</a:t>
            </a:r>
            <a:endParaRPr lang="en-US"/>
          </a:p>
        </p:txBody>
      </p:sp>
      <p:cxnSp>
        <p:nvCxnSpPr>
          <p:cNvPr id="148511" name="AutoShape 30"/>
          <p:cNvCxnSpPr>
            <a:cxnSpLocks noChangeShapeType="1"/>
            <a:stCxn id="148503" idx="3"/>
            <a:endCxn id="148509" idx="1"/>
          </p:cNvCxnSpPr>
          <p:nvPr/>
        </p:nvCxnSpPr>
        <p:spPr bwMode="auto">
          <a:xfrm>
            <a:off x="5562600" y="3675063"/>
            <a:ext cx="533400" cy="3175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8512" name="AutoShape 31"/>
          <p:cNvCxnSpPr>
            <a:cxnSpLocks noChangeShapeType="1"/>
            <a:stCxn id="148509" idx="0"/>
            <a:endCxn id="148503" idx="0"/>
          </p:cNvCxnSpPr>
          <p:nvPr/>
        </p:nvCxnSpPr>
        <p:spPr bwMode="auto">
          <a:xfrm rot="5400000" flipH="1">
            <a:off x="5695950" y="2000250"/>
            <a:ext cx="304800" cy="1790700"/>
          </a:xfrm>
          <a:prstGeom prst="curvedConnector3">
            <a:avLst>
              <a:gd name="adj1" fmla="val 175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8513" name="AutoShape 32"/>
          <p:cNvCxnSpPr>
            <a:cxnSpLocks noChangeShapeType="1"/>
            <a:stCxn id="148509" idx="0"/>
            <a:endCxn id="148500" idx="3"/>
          </p:cNvCxnSpPr>
          <p:nvPr/>
        </p:nvCxnSpPr>
        <p:spPr bwMode="auto">
          <a:xfrm rot="5400000" flipH="1">
            <a:off x="5324475" y="1628775"/>
            <a:ext cx="1657350" cy="118110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8514" name="AutoShape 33"/>
          <p:cNvSpPr>
            <a:spLocks noChangeArrowheads="1"/>
          </p:cNvSpPr>
          <p:nvPr/>
        </p:nvSpPr>
        <p:spPr bwMode="auto">
          <a:xfrm>
            <a:off x="6629400" y="5562600"/>
            <a:ext cx="12192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S9:</a:t>
            </a:r>
          </a:p>
          <a:p>
            <a:r>
              <a:rPr lang="en-US">
                <a:latin typeface="Tahoma" charset="0"/>
              </a:rPr>
              <a:t>E</a:t>
            </a:r>
            <a:r>
              <a:rPr lang="en-US">
                <a:latin typeface="Tahoma" charset="0"/>
                <a:sym typeface="Wingdings" charset="2"/>
              </a:rPr>
              <a:t>(E)● </a:t>
            </a:r>
            <a:endParaRPr lang="en-US"/>
          </a:p>
        </p:txBody>
      </p:sp>
      <p:sp>
        <p:nvSpPr>
          <p:cNvPr id="148515" name="Text Box 34"/>
          <p:cNvSpPr txBox="1">
            <a:spLocks noChangeArrowheads="1"/>
          </p:cNvSpPr>
          <p:nvPr/>
        </p:nvSpPr>
        <p:spPr bwMode="auto">
          <a:xfrm>
            <a:off x="6248400" y="6019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)</a:t>
            </a:r>
            <a:endParaRPr lang="en-US"/>
          </a:p>
        </p:txBody>
      </p:sp>
      <p:sp>
        <p:nvSpPr>
          <p:cNvPr id="148516" name="Text Box 35"/>
          <p:cNvSpPr txBox="1">
            <a:spLocks noChangeArrowheads="1"/>
          </p:cNvSpPr>
          <p:nvPr/>
        </p:nvSpPr>
        <p:spPr bwMode="auto">
          <a:xfrm>
            <a:off x="5715000" y="2514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*</a:t>
            </a:r>
            <a:endParaRPr lang="en-US"/>
          </a:p>
        </p:txBody>
      </p:sp>
      <p:cxnSp>
        <p:nvCxnSpPr>
          <p:cNvPr id="148517" name="AutoShape 36"/>
          <p:cNvCxnSpPr>
            <a:cxnSpLocks noChangeShapeType="1"/>
            <a:stCxn id="148491" idx="3"/>
            <a:endCxn id="148514" idx="1"/>
          </p:cNvCxnSpPr>
          <p:nvPr/>
        </p:nvCxnSpPr>
        <p:spPr bwMode="auto">
          <a:xfrm>
            <a:off x="5946775" y="5918200"/>
            <a:ext cx="6826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8518" name="AutoShape 37"/>
          <p:cNvCxnSpPr>
            <a:cxnSpLocks noChangeShapeType="1"/>
            <a:stCxn id="148506" idx="2"/>
            <a:endCxn id="148503" idx="2"/>
          </p:cNvCxnSpPr>
          <p:nvPr/>
        </p:nvCxnSpPr>
        <p:spPr bwMode="auto">
          <a:xfrm rot="5400000">
            <a:off x="5957094" y="2220119"/>
            <a:ext cx="1382712" cy="3390900"/>
          </a:xfrm>
          <a:prstGeom prst="curvedConnector3">
            <a:avLst>
              <a:gd name="adj1" fmla="val 116532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8519" name="AutoShape 38"/>
          <p:cNvCxnSpPr>
            <a:cxnSpLocks noChangeShapeType="1"/>
            <a:stCxn id="148506" idx="0"/>
            <a:endCxn id="148500" idx="3"/>
          </p:cNvCxnSpPr>
          <p:nvPr/>
        </p:nvCxnSpPr>
        <p:spPr bwMode="auto">
          <a:xfrm rot="5400000" flipH="1">
            <a:off x="6696868" y="256382"/>
            <a:ext cx="512763" cy="278130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8520" name="Text Box 39"/>
          <p:cNvSpPr txBox="1">
            <a:spLocks noChangeArrowheads="1"/>
          </p:cNvSpPr>
          <p:nvPr/>
        </p:nvSpPr>
        <p:spPr bwMode="auto">
          <a:xfrm>
            <a:off x="6781800" y="1219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+</a:t>
            </a:r>
            <a:endParaRPr lang="en-US"/>
          </a:p>
        </p:txBody>
      </p:sp>
      <p:sp>
        <p:nvSpPr>
          <p:cNvPr id="148521" name="Text Box 40"/>
          <p:cNvSpPr txBox="1">
            <a:spLocks noChangeArrowheads="1"/>
          </p:cNvSpPr>
          <p:nvPr/>
        </p:nvSpPr>
        <p:spPr bwMode="auto">
          <a:xfrm>
            <a:off x="6019800" y="1828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+</a:t>
            </a:r>
            <a:endParaRPr lang="en-US"/>
          </a:p>
        </p:txBody>
      </p:sp>
      <p:sp>
        <p:nvSpPr>
          <p:cNvPr id="148522" name="Text Box 41"/>
          <p:cNvSpPr txBox="1">
            <a:spLocks noChangeArrowheads="1"/>
          </p:cNvSpPr>
          <p:nvPr/>
        </p:nvSpPr>
        <p:spPr bwMode="auto">
          <a:xfrm>
            <a:off x="7467600" y="4724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*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76DEE5-9054-184B-A50D-C6454F71F88B}" type="slidenum">
              <a:rPr lang="en-US" smtClean="0"/>
              <a:pPr/>
              <a:t>68</a:t>
            </a:fld>
            <a:endParaRPr lang="en-US" smtClean="0"/>
          </a:p>
        </p:txBody>
      </p:sp>
      <p:sp>
        <p:nvSpPr>
          <p:cNvPr id="150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JavaCup grammar</a:t>
            </a:r>
          </a:p>
        </p:txBody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  <a:p>
            <a:pPr lvl="1" eaLnBrk="1" hangingPunct="1">
              <a:buFontTx/>
              <a:buNone/>
            </a:pPr>
            <a:r>
              <a:rPr lang="en-US"/>
              <a:t>terminal PLUS, TIMES;</a:t>
            </a:r>
          </a:p>
          <a:p>
            <a:pPr lvl="1" eaLnBrk="1" hangingPunct="1">
              <a:buFontTx/>
              <a:buNone/>
            </a:pPr>
            <a:r>
              <a:rPr lang="en-US"/>
              <a:t>precedence left PLUS;</a:t>
            </a:r>
          </a:p>
          <a:p>
            <a:pPr lvl="1" eaLnBrk="1" hangingPunct="1">
              <a:buFontTx/>
              <a:buNone/>
            </a:pPr>
            <a:r>
              <a:rPr lang="en-US"/>
              <a:t>precedence left TIME;</a:t>
            </a:r>
          </a:p>
          <a:p>
            <a:pPr lvl="1" eaLnBrk="1" hangingPunct="1">
              <a:buFontTx/>
              <a:buNone/>
            </a:pPr>
            <a:r>
              <a:rPr lang="en-US"/>
              <a:t>E::=E PLUS E | E TIMES E |  ID</a:t>
            </a:r>
          </a:p>
          <a:p>
            <a:pPr lvl="1" eaLnBrk="1" hangingPunct="1">
              <a:buFontTx/>
              <a:buNone/>
            </a:pPr>
            <a:endParaRPr lang="en-US"/>
          </a:p>
          <a:p>
            <a:pPr eaLnBrk="1" hangingPunct="1"/>
            <a:r>
              <a:rPr lang="en-US"/>
              <a:t>What if the input is x+y+z?</a:t>
            </a:r>
          </a:p>
          <a:p>
            <a:pPr lvl="1" eaLnBrk="1" hangingPunct="1"/>
            <a:r>
              <a:rPr lang="en-US"/>
              <a:t>When shifting + conflicts with reducing a production containing +, choose reduce </a:t>
            </a:r>
          </a:p>
          <a:p>
            <a:pPr eaLnBrk="1" hangingPunct="1"/>
            <a:r>
              <a:rPr lang="en-US"/>
              <a:t>What if the input is x+y*z?</a:t>
            </a:r>
          </a:p>
          <a:p>
            <a:pPr eaLnBrk="1" hangingPunct="1"/>
            <a:r>
              <a:rPr lang="en-US"/>
              <a:t>What if the input is x*y+z?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A71B55-BE07-9140-ACAF-AC10CC2BAE47}" type="slidenum">
              <a:rPr lang="en-US" smtClean="0"/>
              <a:pPr/>
              <a:t>69</a:t>
            </a:fld>
            <a:endParaRPr lang="en-US" smtClean="0"/>
          </a:p>
        </p:txBody>
      </p:sp>
      <p:sp>
        <p:nvSpPr>
          <p:cNvPr id="152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Transition diagram for assignment expr</a:t>
            </a:r>
          </a:p>
        </p:txBody>
      </p:sp>
      <p:sp>
        <p:nvSpPr>
          <p:cNvPr id="152580" name="AutoShape 3"/>
          <p:cNvSpPr>
            <a:spLocks noChangeArrowheads="1"/>
          </p:cNvSpPr>
          <p:nvPr/>
        </p:nvSpPr>
        <p:spPr bwMode="auto">
          <a:xfrm>
            <a:off x="455613" y="3086100"/>
            <a:ext cx="1665287" cy="16049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S0:</a:t>
            </a:r>
          </a:p>
          <a:p>
            <a:r>
              <a:rPr lang="en-US">
                <a:latin typeface="Tahoma" charset="0"/>
              </a:rPr>
              <a:t>S' 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S,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id</a:t>
            </a:r>
            <a:r>
              <a:rPr lang="en-US">
                <a:latin typeface="Tahoma" charset="0"/>
              </a:rPr>
              <a:t>, $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●V=E, $</a:t>
            </a:r>
          </a:p>
          <a:p>
            <a:r>
              <a:rPr lang="en-US">
                <a:latin typeface="Tahoma" charset="0"/>
              </a:rPr>
              <a:t>V</a:t>
            </a:r>
            <a:r>
              <a:rPr lang="en-US">
                <a:latin typeface="Tahoma" charset="0"/>
                <a:sym typeface="Wingdings" charset="2"/>
              </a:rPr>
              <a:t>●id, =</a:t>
            </a:r>
          </a:p>
        </p:txBody>
      </p:sp>
      <p:sp>
        <p:nvSpPr>
          <p:cNvPr id="152581" name="AutoShape 4"/>
          <p:cNvSpPr>
            <a:spLocks noChangeArrowheads="1"/>
          </p:cNvSpPr>
          <p:nvPr/>
        </p:nvSpPr>
        <p:spPr bwMode="auto">
          <a:xfrm>
            <a:off x="2438400" y="2514600"/>
            <a:ext cx="1692275" cy="101758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S2: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id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, $</a:t>
            </a:r>
          </a:p>
          <a:p>
            <a:r>
              <a:rPr lang="en-US">
                <a:latin typeface="Tahoma" charset="0"/>
              </a:rPr>
              <a:t>V</a:t>
            </a:r>
            <a:r>
              <a:rPr lang="en-US">
                <a:latin typeface="Tahoma" charset="0"/>
                <a:sym typeface="Wingdings" charset="2"/>
              </a:rPr>
              <a:t>id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, =</a:t>
            </a:r>
            <a:endParaRPr lang="en-US"/>
          </a:p>
        </p:txBody>
      </p:sp>
      <p:cxnSp>
        <p:nvCxnSpPr>
          <p:cNvPr id="152582" name="AutoShape 5"/>
          <p:cNvCxnSpPr>
            <a:cxnSpLocks noChangeShapeType="1"/>
            <a:stCxn id="152580" idx="3"/>
            <a:endCxn id="152581" idx="1"/>
          </p:cNvCxnSpPr>
          <p:nvPr/>
        </p:nvCxnSpPr>
        <p:spPr bwMode="auto">
          <a:xfrm flipV="1">
            <a:off x="2120900" y="3024188"/>
            <a:ext cx="317500" cy="8651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52583" name="Text Box 6"/>
          <p:cNvSpPr txBox="1">
            <a:spLocks noChangeArrowheads="1"/>
          </p:cNvSpPr>
          <p:nvPr/>
        </p:nvSpPr>
        <p:spPr bwMode="auto">
          <a:xfrm>
            <a:off x="2209800" y="34290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id</a:t>
            </a:r>
            <a:endParaRPr lang="en-US"/>
          </a:p>
        </p:txBody>
      </p:sp>
      <p:sp>
        <p:nvSpPr>
          <p:cNvPr id="152584" name="AutoShape 7"/>
          <p:cNvSpPr>
            <a:spLocks noChangeArrowheads="1"/>
          </p:cNvSpPr>
          <p:nvPr/>
        </p:nvSpPr>
        <p:spPr bwMode="auto">
          <a:xfrm>
            <a:off x="1676400" y="1524000"/>
            <a:ext cx="1303338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S1:</a:t>
            </a:r>
          </a:p>
          <a:p>
            <a:r>
              <a:rPr lang="en-US">
                <a:latin typeface="Tahoma" charset="0"/>
              </a:rPr>
              <a:t>S’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S●, $ </a:t>
            </a:r>
            <a:endParaRPr lang="en-US"/>
          </a:p>
        </p:txBody>
      </p:sp>
      <p:cxnSp>
        <p:nvCxnSpPr>
          <p:cNvPr id="152585" name="AutoShape 8"/>
          <p:cNvCxnSpPr>
            <a:cxnSpLocks noChangeShapeType="1"/>
            <a:stCxn id="152580" idx="0"/>
            <a:endCxn id="152584" idx="1"/>
          </p:cNvCxnSpPr>
          <p:nvPr/>
        </p:nvCxnSpPr>
        <p:spPr bwMode="auto">
          <a:xfrm flipV="1">
            <a:off x="1289050" y="1879600"/>
            <a:ext cx="387350" cy="1206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52586" name="Text Box 9"/>
          <p:cNvSpPr txBox="1">
            <a:spLocks noChangeArrowheads="1"/>
          </p:cNvSpPr>
          <p:nvPr/>
        </p:nvSpPr>
        <p:spPr bwMode="auto">
          <a:xfrm>
            <a:off x="990600" y="23622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</a:t>
            </a:r>
            <a:endParaRPr lang="en-US"/>
          </a:p>
        </p:txBody>
      </p:sp>
      <p:sp>
        <p:nvSpPr>
          <p:cNvPr id="152587" name="AutoShape 10"/>
          <p:cNvSpPr>
            <a:spLocks noChangeArrowheads="1"/>
          </p:cNvSpPr>
          <p:nvPr/>
        </p:nvSpPr>
        <p:spPr bwMode="auto">
          <a:xfrm>
            <a:off x="2895600" y="3810000"/>
            <a:ext cx="1733550" cy="16240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S4: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V=●E, $</a:t>
            </a:r>
          </a:p>
          <a:p>
            <a:r>
              <a:rPr lang="en-US">
                <a:latin typeface="Tahoma" charset="0"/>
              </a:rPr>
              <a:t>E</a:t>
            </a:r>
            <a:r>
              <a:rPr lang="en-US">
                <a:latin typeface="Tahoma" charset="0"/>
                <a:sym typeface="Wingdings" charset="2"/>
              </a:rPr>
              <a:t>●V, $</a:t>
            </a:r>
          </a:p>
          <a:p>
            <a:r>
              <a:rPr lang="en-US">
                <a:latin typeface="Tahoma" charset="0"/>
                <a:sym typeface="Wingdings" charset="2"/>
              </a:rPr>
              <a:t>E </a:t>
            </a:r>
            <a:r>
              <a:rPr lang="en-US">
                <a:sym typeface="Wingdings" charset="2"/>
              </a:rPr>
              <a:t>● n, $ </a:t>
            </a:r>
            <a:r>
              <a:rPr lang="en-US">
                <a:latin typeface="Tahoma" charset="0"/>
                <a:sym typeface="Wingdings" charset="2"/>
              </a:rPr>
              <a:t>V●id, $</a:t>
            </a:r>
          </a:p>
        </p:txBody>
      </p:sp>
      <p:sp>
        <p:nvSpPr>
          <p:cNvPr id="152588" name="Text Box 11"/>
          <p:cNvSpPr txBox="1">
            <a:spLocks noChangeArrowheads="1"/>
          </p:cNvSpPr>
          <p:nvPr/>
        </p:nvSpPr>
        <p:spPr bwMode="auto">
          <a:xfrm>
            <a:off x="2362200" y="47244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=</a:t>
            </a:r>
            <a:endParaRPr lang="en-US"/>
          </a:p>
        </p:txBody>
      </p:sp>
      <p:sp>
        <p:nvSpPr>
          <p:cNvPr id="152589" name="AutoShape 12"/>
          <p:cNvSpPr>
            <a:spLocks noChangeArrowheads="1"/>
          </p:cNvSpPr>
          <p:nvPr/>
        </p:nvSpPr>
        <p:spPr bwMode="auto">
          <a:xfrm>
            <a:off x="990600" y="5181600"/>
            <a:ext cx="1462088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S3: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V</a:t>
            </a:r>
            <a:r>
              <a:rPr lang="en-US">
                <a:latin typeface="Tahoma" charset="0"/>
              </a:rPr>
              <a:t>●=E, $</a:t>
            </a:r>
            <a:endParaRPr lang="en-US"/>
          </a:p>
        </p:txBody>
      </p:sp>
      <p:cxnSp>
        <p:nvCxnSpPr>
          <p:cNvPr id="152590" name="AutoShape 13"/>
          <p:cNvCxnSpPr>
            <a:cxnSpLocks noChangeShapeType="1"/>
            <a:stCxn id="152580" idx="2"/>
            <a:endCxn id="152589" idx="1"/>
          </p:cNvCxnSpPr>
          <p:nvPr/>
        </p:nvCxnSpPr>
        <p:spPr bwMode="auto">
          <a:xfrm rot="5400000">
            <a:off x="716756" y="4964907"/>
            <a:ext cx="846137" cy="298450"/>
          </a:xfrm>
          <a:prstGeom prst="curvedConnector4">
            <a:avLst>
              <a:gd name="adj1" fmla="val 28894"/>
              <a:gd name="adj2" fmla="val 176597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52591" name="Text Box 14"/>
          <p:cNvSpPr txBox="1">
            <a:spLocks noChangeArrowheads="1"/>
          </p:cNvSpPr>
          <p:nvPr/>
        </p:nvSpPr>
        <p:spPr bwMode="auto">
          <a:xfrm>
            <a:off x="533400" y="51816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V</a:t>
            </a:r>
            <a:endParaRPr lang="en-US"/>
          </a:p>
        </p:txBody>
      </p:sp>
      <p:sp>
        <p:nvSpPr>
          <p:cNvPr id="152592" name="AutoShape 15"/>
          <p:cNvSpPr>
            <a:spLocks noChangeArrowheads="1"/>
          </p:cNvSpPr>
          <p:nvPr/>
        </p:nvSpPr>
        <p:spPr bwMode="auto">
          <a:xfrm>
            <a:off x="5638800" y="4724400"/>
            <a:ext cx="15240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S7:</a:t>
            </a:r>
          </a:p>
          <a:p>
            <a:r>
              <a:rPr lang="en-US">
                <a:latin typeface="Tahoma" charset="0"/>
              </a:rPr>
              <a:t>E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n●, $ </a:t>
            </a:r>
            <a:endParaRPr lang="en-US"/>
          </a:p>
        </p:txBody>
      </p:sp>
      <p:cxnSp>
        <p:nvCxnSpPr>
          <p:cNvPr id="152593" name="AutoShape 16"/>
          <p:cNvCxnSpPr>
            <a:cxnSpLocks noChangeShapeType="1"/>
            <a:stCxn id="152587" idx="3"/>
            <a:endCxn id="152592" idx="1"/>
          </p:cNvCxnSpPr>
          <p:nvPr/>
        </p:nvCxnSpPr>
        <p:spPr bwMode="auto">
          <a:xfrm>
            <a:off x="4629150" y="4622800"/>
            <a:ext cx="1009650" cy="45720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52594" name="Text Box 17"/>
          <p:cNvSpPr txBox="1">
            <a:spLocks noChangeArrowheads="1"/>
          </p:cNvSpPr>
          <p:nvPr/>
        </p:nvSpPr>
        <p:spPr bwMode="auto">
          <a:xfrm>
            <a:off x="4876800" y="51054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n</a:t>
            </a:r>
            <a:endParaRPr lang="en-US"/>
          </a:p>
        </p:txBody>
      </p:sp>
      <p:sp>
        <p:nvSpPr>
          <p:cNvPr id="152595" name="Text Box 18"/>
          <p:cNvSpPr txBox="1">
            <a:spLocks noChangeArrowheads="1"/>
          </p:cNvSpPr>
          <p:nvPr/>
        </p:nvSpPr>
        <p:spPr bwMode="auto">
          <a:xfrm>
            <a:off x="4495800" y="60960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id</a:t>
            </a:r>
            <a:endParaRPr lang="en-US"/>
          </a:p>
        </p:txBody>
      </p:sp>
      <p:sp>
        <p:nvSpPr>
          <p:cNvPr id="152596" name="AutoShape 19"/>
          <p:cNvSpPr>
            <a:spLocks noChangeArrowheads="1"/>
          </p:cNvSpPr>
          <p:nvPr/>
        </p:nvSpPr>
        <p:spPr bwMode="auto">
          <a:xfrm>
            <a:off x="6934200" y="1143000"/>
            <a:ext cx="1695450" cy="10144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 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 id| V=E</a:t>
            </a:r>
          </a:p>
          <a:p>
            <a:r>
              <a:rPr lang="en-US"/>
              <a:t>V 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 id</a:t>
            </a:r>
          </a:p>
          <a:p>
            <a:r>
              <a:rPr lang="en-US"/>
              <a:t>E </a:t>
            </a:r>
            <a:r>
              <a:rPr lang="en-US">
                <a:sym typeface="Wingdings" charset="2"/>
              </a:rPr>
              <a:t></a:t>
            </a:r>
            <a:r>
              <a:rPr lang="en-US"/>
              <a:t>V | n</a:t>
            </a:r>
          </a:p>
        </p:txBody>
      </p:sp>
      <p:cxnSp>
        <p:nvCxnSpPr>
          <p:cNvPr id="152597" name="AutoShape 20"/>
          <p:cNvCxnSpPr>
            <a:cxnSpLocks noChangeShapeType="1"/>
            <a:stCxn id="152589" idx="0"/>
            <a:endCxn id="152587" idx="1"/>
          </p:cNvCxnSpPr>
          <p:nvPr/>
        </p:nvCxnSpPr>
        <p:spPr bwMode="auto">
          <a:xfrm rot="-5400000">
            <a:off x="2029619" y="4315619"/>
            <a:ext cx="558800" cy="1173162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52598" name="AutoShape 21"/>
          <p:cNvSpPr>
            <a:spLocks noChangeArrowheads="1"/>
          </p:cNvSpPr>
          <p:nvPr/>
        </p:nvSpPr>
        <p:spPr bwMode="auto">
          <a:xfrm>
            <a:off x="5715000" y="3046413"/>
            <a:ext cx="15240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S5:</a:t>
            </a:r>
          </a:p>
          <a:p>
            <a:r>
              <a:rPr lang="en-US">
                <a:latin typeface="Tahoma" charset="0"/>
              </a:rPr>
              <a:t>S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V=E●, $ </a:t>
            </a:r>
            <a:endParaRPr lang="en-US"/>
          </a:p>
        </p:txBody>
      </p:sp>
      <p:cxnSp>
        <p:nvCxnSpPr>
          <p:cNvPr id="152599" name="AutoShape 22"/>
          <p:cNvCxnSpPr>
            <a:cxnSpLocks noChangeShapeType="1"/>
            <a:stCxn id="152587" idx="0"/>
            <a:endCxn id="152598" idx="1"/>
          </p:cNvCxnSpPr>
          <p:nvPr/>
        </p:nvCxnSpPr>
        <p:spPr bwMode="auto">
          <a:xfrm rot="-5400000">
            <a:off x="4534694" y="2629694"/>
            <a:ext cx="407987" cy="195262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52600" name="Text Box 23"/>
          <p:cNvSpPr txBox="1">
            <a:spLocks noChangeArrowheads="1"/>
          </p:cNvSpPr>
          <p:nvPr/>
        </p:nvSpPr>
        <p:spPr bwMode="auto">
          <a:xfrm>
            <a:off x="4495800" y="30480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E</a:t>
            </a:r>
            <a:endParaRPr lang="en-US"/>
          </a:p>
        </p:txBody>
      </p:sp>
      <p:sp>
        <p:nvSpPr>
          <p:cNvPr id="152601" name="AutoShape 24"/>
          <p:cNvSpPr>
            <a:spLocks noChangeArrowheads="1"/>
          </p:cNvSpPr>
          <p:nvPr/>
        </p:nvSpPr>
        <p:spPr bwMode="auto">
          <a:xfrm>
            <a:off x="5715000" y="3886200"/>
            <a:ext cx="15240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S6:</a:t>
            </a:r>
          </a:p>
          <a:p>
            <a:r>
              <a:rPr lang="en-US">
                <a:latin typeface="Tahoma" charset="0"/>
              </a:rPr>
              <a:t>E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V●, $ </a:t>
            </a:r>
            <a:endParaRPr lang="en-US"/>
          </a:p>
        </p:txBody>
      </p:sp>
      <p:cxnSp>
        <p:nvCxnSpPr>
          <p:cNvPr id="152602" name="AutoShape 25"/>
          <p:cNvCxnSpPr>
            <a:cxnSpLocks noChangeShapeType="1"/>
            <a:stCxn id="152587" idx="3"/>
            <a:endCxn id="152601" idx="1"/>
          </p:cNvCxnSpPr>
          <p:nvPr/>
        </p:nvCxnSpPr>
        <p:spPr bwMode="auto">
          <a:xfrm flipV="1">
            <a:off x="4629150" y="4241800"/>
            <a:ext cx="1085850" cy="38100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52603" name="Text Box 26"/>
          <p:cNvSpPr txBox="1">
            <a:spLocks noChangeArrowheads="1"/>
          </p:cNvSpPr>
          <p:nvPr/>
        </p:nvSpPr>
        <p:spPr bwMode="auto">
          <a:xfrm>
            <a:off x="4724400" y="40386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V</a:t>
            </a:r>
            <a:endParaRPr lang="en-US"/>
          </a:p>
        </p:txBody>
      </p:sp>
      <p:sp>
        <p:nvSpPr>
          <p:cNvPr id="152604" name="AutoShape 27"/>
          <p:cNvSpPr>
            <a:spLocks noChangeArrowheads="1"/>
          </p:cNvSpPr>
          <p:nvPr/>
        </p:nvSpPr>
        <p:spPr bwMode="auto">
          <a:xfrm>
            <a:off x="5715000" y="5715000"/>
            <a:ext cx="1524000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S8:</a:t>
            </a:r>
          </a:p>
          <a:p>
            <a:r>
              <a:rPr lang="en-US">
                <a:latin typeface="Tahoma" charset="0"/>
              </a:rPr>
              <a:t>V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id●, $ </a:t>
            </a:r>
            <a:endParaRPr lang="en-US"/>
          </a:p>
        </p:txBody>
      </p:sp>
      <p:cxnSp>
        <p:nvCxnSpPr>
          <p:cNvPr id="152605" name="AutoShape 28"/>
          <p:cNvCxnSpPr>
            <a:cxnSpLocks noChangeShapeType="1"/>
            <a:stCxn id="152587" idx="2"/>
            <a:endCxn id="152604" idx="1"/>
          </p:cNvCxnSpPr>
          <p:nvPr/>
        </p:nvCxnSpPr>
        <p:spPr bwMode="auto">
          <a:xfrm rot="16200000" flipH="1">
            <a:off x="4420394" y="4775994"/>
            <a:ext cx="636587" cy="195262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7CDBA4-4EFD-C745-BA22-504619FB695C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381000" y="15240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Shift-reduce parsing</a:t>
            </a:r>
          </a:p>
        </p:txBody>
      </p:sp>
      <p:sp>
        <p:nvSpPr>
          <p:cNvPr id="28676" name="Rectangle 5"/>
          <p:cNvSpPr>
            <a:spLocks noChangeArrowheads="1"/>
          </p:cNvSpPr>
          <p:nvPr/>
        </p:nvSpPr>
        <p:spPr bwMode="auto">
          <a:xfrm>
            <a:off x="381000" y="762000"/>
            <a:ext cx="84582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609600" indent="-609600">
              <a:lnSpc>
                <a:spcPct val="90000"/>
              </a:lnSpc>
            </a:pPr>
            <a:endParaRPr lang="en-US" sz="2000">
              <a:solidFill>
                <a:srgbClr val="800000"/>
              </a:solidFill>
            </a:endParaRP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Break the input string into two parts: un-digested part and semi-digested part</a:t>
            </a:r>
          </a:p>
          <a:p>
            <a:pPr marL="990600" lvl="1" indent="-533400">
              <a:lnSpc>
                <a:spcPct val="90000"/>
              </a:lnSpc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</a:rPr>
              <a:t>Left part of input partly processed;</a:t>
            </a:r>
          </a:p>
          <a:p>
            <a:pPr marL="990600" lvl="1" indent="-533400">
              <a:lnSpc>
                <a:spcPct val="90000"/>
              </a:lnSpc>
              <a:buFontTx/>
              <a:buChar char="–"/>
            </a:pPr>
            <a:r>
              <a:rPr lang="en-US">
                <a:ea typeface="ＭＳ Ｐゴシック" charset="-128"/>
                <a:cs typeface="ＭＳ Ｐゴシック" charset="-128"/>
              </a:rPr>
              <a:t>Right part completely unprocessed.</a:t>
            </a:r>
          </a:p>
          <a:p>
            <a:pPr marL="990600" lvl="1" indent="-533400">
              <a:lnSpc>
                <a:spcPct val="90000"/>
              </a:lnSpc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marL="990600" lvl="1" indent="-533400">
              <a:lnSpc>
                <a:spcPct val="9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int foo (double		 	 n) { return (int) n+1 ; }</a:t>
            </a:r>
          </a:p>
          <a:p>
            <a:pPr marL="990600" lvl="1" indent="-533400"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		        </a:t>
            </a:r>
            <a:r>
              <a:rPr lang="en-US" b="1">
                <a:ea typeface="ＭＳ Ｐゴシック" charset="-128"/>
                <a:cs typeface="ＭＳ Ｐゴシック" charset="-128"/>
                <a:sym typeface="Symbol" charset="2"/>
              </a:rPr>
              <a:t>			</a:t>
            </a:r>
          </a:p>
          <a:p>
            <a:pPr marL="609600" indent="-609600">
              <a:lnSpc>
                <a:spcPct val="90000"/>
              </a:lnSpc>
            </a:pPr>
            <a:r>
              <a:rPr lang="en-US"/>
              <a:t>      Shifted, partly reduced	                             So far unprocessed</a:t>
            </a:r>
          </a:p>
          <a:p>
            <a:pPr marL="609600" indent="-609600">
              <a:lnSpc>
                <a:spcPct val="90000"/>
              </a:lnSpc>
            </a:pPr>
            <a:endParaRPr lang="en-US"/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Use stack to keep track of tokens seen so far and the rules already applied backwards (reductions)</a:t>
            </a: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Shift next input token onto stack</a:t>
            </a: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When stack top contains a “good” right-hand-side of a production, reduce by a rule;</a:t>
            </a:r>
          </a:p>
          <a:p>
            <a:pPr marL="609600" indent="-609600">
              <a:lnSpc>
                <a:spcPct val="90000"/>
              </a:lnSpc>
              <a:buFontTx/>
              <a:buChar char="•"/>
            </a:pPr>
            <a:endParaRPr lang="en-US" sz="2000">
              <a:solidFill>
                <a:srgbClr val="800000"/>
              </a:solidFill>
            </a:endParaRP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 sz="2000">
                <a:solidFill>
                  <a:srgbClr val="800000"/>
                </a:solidFill>
              </a:rPr>
              <a:t>Important fact: Handle is always at the top of the stack.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FBDFD9-9F98-9640-9EBC-2564AC8E0E3F}" type="slidenum">
              <a:rPr lang="en-US" smtClean="0"/>
              <a:pPr/>
              <a:t>70</a:t>
            </a:fld>
            <a:endParaRPr lang="en-US" smtClean="0"/>
          </a:p>
        </p:txBody>
      </p:sp>
      <p:sp>
        <p:nvSpPr>
          <p:cNvPr id="154627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2800">
                <a:solidFill>
                  <a:srgbClr val="FF0000"/>
                </a:solidFill>
              </a:rPr>
              <a:t>Why are there conflicts in some rules in assignments?</a:t>
            </a:r>
          </a:p>
        </p:txBody>
      </p:sp>
      <p:sp>
        <p:nvSpPr>
          <p:cNvPr id="154628" name="AutoShape 5"/>
          <p:cNvSpPr>
            <a:spLocks noChangeArrowheads="1"/>
          </p:cNvSpPr>
          <p:nvPr/>
        </p:nvSpPr>
        <p:spPr bwMode="auto">
          <a:xfrm>
            <a:off x="381000" y="2133600"/>
            <a:ext cx="1752600" cy="300037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S0:</a:t>
            </a:r>
          </a:p>
          <a:p>
            <a:r>
              <a:rPr lang="en-US">
                <a:latin typeface="Tahoma" charset="0"/>
              </a:rPr>
              <a:t>S' 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P, $</a:t>
            </a:r>
          </a:p>
          <a:p>
            <a:endParaRPr lang="en-US">
              <a:latin typeface="Tahoma" charset="0"/>
            </a:endParaRP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m</a:t>
            </a:r>
            <a:r>
              <a:rPr lang="en-US">
                <a:latin typeface="Tahoma" charset="0"/>
              </a:rPr>
              <a:t>, $</a:t>
            </a: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●Pm, $</a:t>
            </a: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●, $</a:t>
            </a:r>
          </a:p>
          <a:p>
            <a:endParaRPr lang="en-US">
              <a:latin typeface="Tahoma" charset="0"/>
              <a:sym typeface="Wingdings" charset="2"/>
            </a:endParaRPr>
          </a:p>
          <a:p>
            <a:r>
              <a:rPr lang="en-US">
                <a:solidFill>
                  <a:srgbClr val="FF0000"/>
                </a:solidFill>
                <a:sym typeface="Wingdings" charset="2"/>
              </a:rPr>
              <a:t>P     , m</a:t>
            </a:r>
            <a:endParaRPr lang="en-US">
              <a:solidFill>
                <a:srgbClr val="FF0000"/>
              </a:solidFill>
              <a:latin typeface="Tahoma" charset="0"/>
              <a:sym typeface="Wingdings" charset="2"/>
            </a:endParaRPr>
          </a:p>
          <a:p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P m , m</a:t>
            </a:r>
          </a:p>
          <a:p>
            <a:r>
              <a:rPr lang="en-US">
                <a:latin typeface="Tahoma" charset="0"/>
                <a:sym typeface="Wingdings" charset="2"/>
              </a:rPr>
              <a:t>P Pm, m</a:t>
            </a:r>
          </a:p>
        </p:txBody>
      </p:sp>
      <p:sp>
        <p:nvSpPr>
          <p:cNvPr id="154629" name="AutoShape 6"/>
          <p:cNvSpPr>
            <a:spLocks noChangeArrowheads="1"/>
          </p:cNvSpPr>
          <p:nvPr/>
        </p:nvSpPr>
        <p:spPr bwMode="auto">
          <a:xfrm>
            <a:off x="3200400" y="2667000"/>
            <a:ext cx="1670050" cy="7096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S1:</a:t>
            </a: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m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, $/m</a:t>
            </a:r>
            <a:endParaRPr lang="en-US"/>
          </a:p>
        </p:txBody>
      </p:sp>
      <p:cxnSp>
        <p:nvCxnSpPr>
          <p:cNvPr id="154630" name="AutoShape 7"/>
          <p:cNvCxnSpPr>
            <a:cxnSpLocks noChangeShapeType="1"/>
            <a:stCxn id="154628" idx="3"/>
            <a:endCxn id="154629" idx="1"/>
          </p:cNvCxnSpPr>
          <p:nvPr/>
        </p:nvCxnSpPr>
        <p:spPr bwMode="auto">
          <a:xfrm flipV="1">
            <a:off x="2133600" y="3022600"/>
            <a:ext cx="1066800" cy="6111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54631" name="Text Box 8"/>
          <p:cNvSpPr txBox="1">
            <a:spLocks noChangeArrowheads="1"/>
          </p:cNvSpPr>
          <p:nvPr/>
        </p:nvSpPr>
        <p:spPr bwMode="auto">
          <a:xfrm>
            <a:off x="2209800" y="28956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m</a:t>
            </a:r>
            <a:endParaRPr lang="en-US"/>
          </a:p>
        </p:txBody>
      </p:sp>
      <p:sp>
        <p:nvSpPr>
          <p:cNvPr id="154632" name="AutoShape 9"/>
          <p:cNvSpPr>
            <a:spLocks noChangeArrowheads="1"/>
          </p:cNvSpPr>
          <p:nvPr/>
        </p:nvSpPr>
        <p:spPr bwMode="auto">
          <a:xfrm>
            <a:off x="1981200" y="1143000"/>
            <a:ext cx="1303338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S2:</a:t>
            </a:r>
          </a:p>
          <a:p>
            <a:r>
              <a:rPr lang="en-US">
                <a:latin typeface="Tahoma" charset="0"/>
              </a:rPr>
              <a:t>S’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P●, $ </a:t>
            </a:r>
            <a:endParaRPr lang="en-US"/>
          </a:p>
        </p:txBody>
      </p:sp>
      <p:cxnSp>
        <p:nvCxnSpPr>
          <p:cNvPr id="154633" name="AutoShape 10"/>
          <p:cNvCxnSpPr>
            <a:cxnSpLocks noChangeShapeType="1"/>
            <a:stCxn id="154628" idx="0"/>
            <a:endCxn id="154632" idx="1"/>
          </p:cNvCxnSpPr>
          <p:nvPr/>
        </p:nvCxnSpPr>
        <p:spPr bwMode="auto">
          <a:xfrm flipV="1">
            <a:off x="1257300" y="1498600"/>
            <a:ext cx="723900" cy="635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54634" name="Text Box 11"/>
          <p:cNvSpPr txBox="1">
            <a:spLocks noChangeArrowheads="1"/>
          </p:cNvSpPr>
          <p:nvPr/>
        </p:nvSpPr>
        <p:spPr bwMode="auto">
          <a:xfrm>
            <a:off x="914400" y="10668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P</a:t>
            </a:r>
            <a:endParaRPr lang="en-US"/>
          </a:p>
        </p:txBody>
      </p:sp>
      <p:sp>
        <p:nvSpPr>
          <p:cNvPr id="154635" name="AutoShape 12"/>
          <p:cNvSpPr>
            <a:spLocks noChangeArrowheads="1"/>
          </p:cNvSpPr>
          <p:nvPr/>
        </p:nvSpPr>
        <p:spPr bwMode="auto">
          <a:xfrm>
            <a:off x="6194425" y="860425"/>
            <a:ext cx="2014538" cy="10144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Non LR(1) grammar</a:t>
            </a: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 m | Pm | ε  </a:t>
            </a:r>
            <a:endParaRPr lang="en-US"/>
          </a:p>
        </p:txBody>
      </p:sp>
      <p:sp>
        <p:nvSpPr>
          <p:cNvPr id="154636" name="AutoShape 16"/>
          <p:cNvSpPr>
            <a:spLocks noChangeArrowheads="1"/>
          </p:cNvSpPr>
          <p:nvPr/>
        </p:nvSpPr>
        <p:spPr bwMode="auto">
          <a:xfrm>
            <a:off x="2057400" y="5334000"/>
            <a:ext cx="5029200" cy="1219200"/>
          </a:xfrm>
          <a:prstGeom prst="wedgeRectCallout">
            <a:avLst>
              <a:gd name="adj1" fmla="val -44065"/>
              <a:gd name="adj2" fmla="val -125389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/>
              <a:t>*** Shift/Reduce conflict found in state #0</a:t>
            </a:r>
          </a:p>
          <a:p>
            <a:r>
              <a:rPr lang="en-US"/>
              <a:t>  between P ::= (*)</a:t>
            </a:r>
          </a:p>
          <a:p>
            <a:r>
              <a:rPr lang="en-US"/>
              <a:t>  and     P ::= (*) m</a:t>
            </a:r>
          </a:p>
          <a:p>
            <a:r>
              <a:rPr lang="en-US"/>
              <a:t>  under symbol m</a:t>
            </a:r>
          </a:p>
        </p:txBody>
      </p:sp>
      <p:sp>
        <p:nvSpPr>
          <p:cNvPr id="154637" name="Text Box 18"/>
          <p:cNvSpPr txBox="1">
            <a:spLocks noChangeArrowheads="1"/>
          </p:cNvSpPr>
          <p:nvPr/>
        </p:nvSpPr>
        <p:spPr bwMode="auto">
          <a:xfrm>
            <a:off x="5181600" y="2133600"/>
            <a:ext cx="3581400" cy="21542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It is an ambiguous grammar. There are two rightmost/leftmost derivations for sentence m:</a:t>
            </a:r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r>
              <a:rPr lang="en-US"/>
              <a:t>P</a:t>
            </a:r>
            <a:r>
              <a:rPr lang="en-US">
                <a:sym typeface="Wingdings" charset="2"/>
              </a:rPr>
              <a:t>Pmm</a:t>
            </a:r>
          </a:p>
          <a:p>
            <a:pPr>
              <a:spcBef>
                <a:spcPct val="50000"/>
              </a:spcBef>
            </a:pPr>
            <a:r>
              <a:rPr lang="en-US">
                <a:sym typeface="Wingdings" charset="2"/>
              </a:rPr>
              <a:t>Pm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C3340E-CEBE-5F49-B30A-5E9840AF141E}" type="slidenum">
              <a:rPr lang="en-US" smtClean="0"/>
              <a:pPr/>
              <a:t>71</a:t>
            </a:fld>
            <a:endParaRPr lang="en-US" smtClean="0"/>
          </a:p>
        </p:txBody>
      </p:sp>
      <p:sp>
        <p:nvSpPr>
          <p:cNvPr id="1556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411162"/>
          </a:xfrm>
        </p:spPr>
        <p:txBody>
          <a:bodyPr/>
          <a:lstStyle/>
          <a:p>
            <a:pPr eaLnBrk="1" hangingPunct="1"/>
            <a:r>
              <a:rPr lang="en-US" sz="2800"/>
              <a:t>a slightly changed grammar, still not LR</a:t>
            </a:r>
          </a:p>
        </p:txBody>
      </p:sp>
      <p:sp>
        <p:nvSpPr>
          <p:cNvPr id="155652" name="AutoShape 4"/>
          <p:cNvSpPr>
            <a:spLocks noChangeArrowheads="1"/>
          </p:cNvSpPr>
          <p:nvPr/>
        </p:nvSpPr>
        <p:spPr bwMode="auto">
          <a:xfrm>
            <a:off x="381000" y="2133600"/>
            <a:ext cx="1450975" cy="18716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S0:</a:t>
            </a:r>
          </a:p>
          <a:p>
            <a:r>
              <a:rPr lang="en-US">
                <a:latin typeface="Tahoma" charset="0"/>
              </a:rPr>
              <a:t>S' 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P, $</a:t>
            </a:r>
          </a:p>
          <a:p>
            <a:endParaRPr lang="en-US">
              <a:latin typeface="Tahoma" charset="0"/>
            </a:endParaRP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m</a:t>
            </a:r>
            <a:r>
              <a:rPr lang="en-US">
                <a:latin typeface="Tahoma" charset="0"/>
              </a:rPr>
              <a:t>, $</a:t>
            </a: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●mP, $</a:t>
            </a: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●, $</a:t>
            </a:r>
          </a:p>
        </p:txBody>
      </p:sp>
      <p:sp>
        <p:nvSpPr>
          <p:cNvPr id="155653" name="AutoShape 5"/>
          <p:cNvSpPr>
            <a:spLocks noChangeArrowheads="1"/>
          </p:cNvSpPr>
          <p:nvPr/>
        </p:nvSpPr>
        <p:spPr bwMode="auto">
          <a:xfrm>
            <a:off x="2660650" y="2051050"/>
            <a:ext cx="1765300" cy="217805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S1:</a:t>
            </a:r>
          </a:p>
          <a:p>
            <a:r>
              <a:rPr lang="en-US">
                <a:solidFill>
                  <a:srgbClr val="FF0000"/>
                </a:solidFill>
                <a:latin typeface="Tahoma" charset="0"/>
              </a:rPr>
              <a:t>P</a:t>
            </a:r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FF0000"/>
                </a:solidFill>
                <a:latin typeface="Tahoma" charset="0"/>
              </a:rPr>
              <a:t>m</a:t>
            </a:r>
            <a:r>
              <a:rPr lang="en-US">
                <a:solidFill>
                  <a:srgbClr val="FF0000"/>
                </a:solidFill>
                <a:latin typeface="Tahoma" charset="0"/>
                <a:sym typeface="Symbol" charset="2"/>
              </a:rPr>
              <a:t></a:t>
            </a:r>
            <a:r>
              <a:rPr lang="en-US">
                <a:solidFill>
                  <a:srgbClr val="FF0000"/>
                </a:solidFill>
                <a:latin typeface="Tahoma" charset="0"/>
              </a:rPr>
              <a:t>, $</a:t>
            </a: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m</a:t>
            </a:r>
            <a:r>
              <a:rPr lang="en-US">
                <a:latin typeface="Tahoma" charset="0"/>
                <a:sym typeface="Symbol" charset="2"/>
              </a:rPr>
              <a:t>P</a:t>
            </a:r>
            <a:r>
              <a:rPr lang="en-US">
                <a:latin typeface="Tahoma" charset="0"/>
              </a:rPr>
              <a:t>, $</a:t>
            </a:r>
          </a:p>
          <a:p>
            <a:endParaRPr lang="en-US">
              <a:latin typeface="Tahoma" charset="0"/>
            </a:endParaRP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 m,   $</a:t>
            </a:r>
            <a:endParaRPr lang="en-US">
              <a:latin typeface="Tahoma" charset="0"/>
            </a:endParaRP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 mP,  $</a:t>
            </a:r>
            <a:endParaRPr lang="en-US">
              <a:latin typeface="Tahoma" charset="0"/>
            </a:endParaRPr>
          </a:p>
          <a:p>
            <a:r>
              <a:rPr lang="en-US">
                <a:solidFill>
                  <a:srgbClr val="FF0000"/>
                </a:solidFill>
                <a:latin typeface="Tahoma" charset="0"/>
              </a:rPr>
              <a:t>P</a:t>
            </a:r>
            <a:r>
              <a:rPr lang="en-US">
                <a:solidFill>
                  <a:srgbClr val="FF0000"/>
                </a:solidFill>
                <a:latin typeface="Tahoma" charset="0"/>
                <a:sym typeface="Wingdings" charset="2"/>
              </a:rPr>
              <a:t></a:t>
            </a:r>
            <a:r>
              <a:rPr lang="en-US">
                <a:solidFill>
                  <a:srgbClr val="FF0000"/>
                </a:solidFill>
                <a:sym typeface="Symbol" charset="2"/>
              </a:rPr>
              <a:t>,     $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155654" name="AutoShape 6"/>
          <p:cNvCxnSpPr>
            <a:cxnSpLocks noChangeShapeType="1"/>
            <a:stCxn id="155652" idx="3"/>
            <a:endCxn id="155653" idx="1"/>
          </p:cNvCxnSpPr>
          <p:nvPr/>
        </p:nvCxnSpPr>
        <p:spPr bwMode="auto">
          <a:xfrm>
            <a:off x="1831975" y="3070225"/>
            <a:ext cx="828675" cy="698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55655" name="Text Box 7"/>
          <p:cNvSpPr txBox="1">
            <a:spLocks noChangeArrowheads="1"/>
          </p:cNvSpPr>
          <p:nvPr/>
        </p:nvSpPr>
        <p:spPr bwMode="auto">
          <a:xfrm>
            <a:off x="2057400" y="25146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m</a:t>
            </a:r>
            <a:endParaRPr lang="en-US"/>
          </a:p>
        </p:txBody>
      </p:sp>
      <p:sp>
        <p:nvSpPr>
          <p:cNvPr id="155656" name="AutoShape 8"/>
          <p:cNvSpPr>
            <a:spLocks noChangeArrowheads="1"/>
          </p:cNvSpPr>
          <p:nvPr/>
        </p:nvSpPr>
        <p:spPr bwMode="auto">
          <a:xfrm>
            <a:off x="1981200" y="1143000"/>
            <a:ext cx="1303338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S2:</a:t>
            </a:r>
          </a:p>
          <a:p>
            <a:r>
              <a:rPr lang="en-US">
                <a:latin typeface="Tahoma" charset="0"/>
              </a:rPr>
              <a:t>S’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P●, $ </a:t>
            </a:r>
            <a:endParaRPr lang="en-US"/>
          </a:p>
        </p:txBody>
      </p:sp>
      <p:cxnSp>
        <p:nvCxnSpPr>
          <p:cNvPr id="155657" name="AutoShape 9"/>
          <p:cNvCxnSpPr>
            <a:cxnSpLocks noChangeShapeType="1"/>
            <a:stCxn id="155652" idx="0"/>
            <a:endCxn id="155656" idx="1"/>
          </p:cNvCxnSpPr>
          <p:nvPr/>
        </p:nvCxnSpPr>
        <p:spPr bwMode="auto">
          <a:xfrm flipV="1">
            <a:off x="1106488" y="1498600"/>
            <a:ext cx="874712" cy="635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55658" name="Text Box 10"/>
          <p:cNvSpPr txBox="1">
            <a:spLocks noChangeArrowheads="1"/>
          </p:cNvSpPr>
          <p:nvPr/>
        </p:nvSpPr>
        <p:spPr bwMode="auto">
          <a:xfrm>
            <a:off x="914400" y="10668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P</a:t>
            </a:r>
            <a:endParaRPr lang="en-US"/>
          </a:p>
        </p:txBody>
      </p:sp>
      <p:sp>
        <p:nvSpPr>
          <p:cNvPr id="155659" name="AutoShape 20"/>
          <p:cNvSpPr>
            <a:spLocks noChangeArrowheads="1"/>
          </p:cNvSpPr>
          <p:nvPr/>
        </p:nvSpPr>
        <p:spPr bwMode="auto">
          <a:xfrm>
            <a:off x="7010400" y="762000"/>
            <a:ext cx="1936750" cy="10144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Non LR(1) grammar</a:t>
            </a: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 m | m P | ε  </a:t>
            </a:r>
            <a:endParaRPr lang="en-US"/>
          </a:p>
        </p:txBody>
      </p:sp>
      <p:sp>
        <p:nvSpPr>
          <p:cNvPr id="155660" name="AutoShape 22"/>
          <p:cNvSpPr>
            <a:spLocks noChangeArrowheads="1"/>
          </p:cNvSpPr>
          <p:nvPr/>
        </p:nvSpPr>
        <p:spPr bwMode="auto">
          <a:xfrm>
            <a:off x="5853113" y="2422525"/>
            <a:ext cx="2147887" cy="7096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S3:</a:t>
            </a: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mP</a:t>
            </a:r>
            <a:r>
              <a:rPr lang="en-US">
                <a:latin typeface="Tahoma" charset="0"/>
              </a:rPr>
              <a:t>●, $</a:t>
            </a:r>
            <a:endParaRPr lang="en-US"/>
          </a:p>
        </p:txBody>
      </p:sp>
      <p:cxnSp>
        <p:nvCxnSpPr>
          <p:cNvPr id="155661" name="AutoShape 23"/>
          <p:cNvCxnSpPr>
            <a:cxnSpLocks noChangeShapeType="1"/>
            <a:stCxn id="155653" idx="3"/>
            <a:endCxn id="155660" idx="1"/>
          </p:cNvCxnSpPr>
          <p:nvPr/>
        </p:nvCxnSpPr>
        <p:spPr bwMode="auto">
          <a:xfrm flipV="1">
            <a:off x="4425950" y="2778125"/>
            <a:ext cx="1427163" cy="361950"/>
          </a:xfrm>
          <a:prstGeom prst="curvedConnector3">
            <a:avLst>
              <a:gd name="adj1" fmla="val 49944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55662" name="Text Box 24"/>
          <p:cNvSpPr txBox="1">
            <a:spLocks noChangeArrowheads="1"/>
          </p:cNvSpPr>
          <p:nvPr/>
        </p:nvSpPr>
        <p:spPr bwMode="auto">
          <a:xfrm>
            <a:off x="4648200" y="24384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P</a:t>
            </a:r>
            <a:endParaRPr lang="en-US"/>
          </a:p>
        </p:txBody>
      </p:sp>
      <p:sp>
        <p:nvSpPr>
          <p:cNvPr id="155663" name="AutoShape 41"/>
          <p:cNvSpPr>
            <a:spLocks noChangeArrowheads="1"/>
          </p:cNvSpPr>
          <p:nvPr/>
        </p:nvSpPr>
        <p:spPr bwMode="auto">
          <a:xfrm>
            <a:off x="4114800" y="4800600"/>
            <a:ext cx="3962400" cy="1752600"/>
          </a:xfrm>
          <a:prstGeom prst="wedgeRectCallout">
            <a:avLst>
              <a:gd name="adj1" fmla="val -42468"/>
              <a:gd name="adj2" fmla="val -8505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1600"/>
              <a:t>Reduce/Reduce conflict found in state #1</a:t>
            </a:r>
          </a:p>
          <a:p>
            <a:r>
              <a:rPr lang="en-US" sz="1600"/>
              <a:t>  between P ::= m (*) </a:t>
            </a:r>
          </a:p>
          <a:p>
            <a:r>
              <a:rPr lang="en-US" sz="1600"/>
              <a:t>  and     P ::= (*)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/>
              <a:t>under symbols: {EOF}</a:t>
            </a:r>
          </a:p>
          <a:p>
            <a:endParaRPr lang="en-US" sz="1600"/>
          </a:p>
          <a:p>
            <a:endParaRPr lang="en-US" sz="1600"/>
          </a:p>
          <a:p>
            <a:r>
              <a:rPr lang="en-US" sz="1600"/>
              <a:t>Produced from javacup</a:t>
            </a:r>
          </a:p>
        </p:txBody>
      </p:sp>
      <p:sp>
        <p:nvSpPr>
          <p:cNvPr id="155664" name="Text Box 42"/>
          <p:cNvSpPr txBox="1">
            <a:spLocks noChangeArrowheads="1"/>
          </p:cNvSpPr>
          <p:nvPr/>
        </p:nvSpPr>
        <p:spPr bwMode="auto">
          <a:xfrm>
            <a:off x="304800" y="4343400"/>
            <a:ext cx="2514600" cy="20478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/>
              <a:t>It is an ambiguous grammar. There are two parse trees for sentence m:</a:t>
            </a:r>
          </a:p>
          <a:p>
            <a:endParaRPr lang="en-US" sz="1600"/>
          </a:p>
          <a:p>
            <a:r>
              <a:rPr lang="en-US" sz="1600"/>
              <a:t>P</a:t>
            </a:r>
            <a:r>
              <a:rPr lang="en-US" sz="1600">
                <a:sym typeface="Wingdings" charset="2"/>
              </a:rPr>
              <a:t></a:t>
            </a:r>
            <a:r>
              <a:rPr lang="en-US" sz="1600"/>
              <a:t>mP</a:t>
            </a:r>
            <a:r>
              <a:rPr lang="en-US" sz="1600">
                <a:sym typeface="Wingdings" charset="2"/>
              </a:rPr>
              <a:t> m</a:t>
            </a:r>
          </a:p>
          <a:p>
            <a:endParaRPr lang="en-US" sz="1600">
              <a:sym typeface="Wingdings" charset="2"/>
            </a:endParaRPr>
          </a:p>
          <a:p>
            <a:r>
              <a:rPr lang="en-US" sz="1600">
                <a:sym typeface="Wingdings" charset="2"/>
              </a:rPr>
              <a:t>Pm</a:t>
            </a:r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7BE8E1-8152-F649-A91B-C83C1CBB9001}" type="slidenum">
              <a:rPr lang="en-US" smtClean="0"/>
              <a:pPr/>
              <a:t>72</a:t>
            </a:fld>
            <a:endParaRPr lang="en-US" smtClean="0"/>
          </a:p>
        </p:txBody>
      </p:sp>
      <p:sp>
        <p:nvSpPr>
          <p:cNvPr id="156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Modified LR(1) grammar</a:t>
            </a:r>
          </a:p>
        </p:txBody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181600"/>
            <a:ext cx="8153400" cy="944563"/>
          </a:xfrm>
        </p:spPr>
        <p:txBody>
          <a:bodyPr/>
          <a:lstStyle/>
          <a:p>
            <a:pPr eaLnBrk="1" hangingPunct="1"/>
            <a:r>
              <a:rPr lang="en-US"/>
              <a:t>Note that there are no conflicts </a:t>
            </a:r>
          </a:p>
        </p:txBody>
      </p:sp>
      <p:sp>
        <p:nvSpPr>
          <p:cNvPr id="156677" name="AutoShape 4"/>
          <p:cNvSpPr>
            <a:spLocks noChangeArrowheads="1"/>
          </p:cNvSpPr>
          <p:nvPr/>
        </p:nvSpPr>
        <p:spPr bwMode="auto">
          <a:xfrm>
            <a:off x="6186488" y="1919288"/>
            <a:ext cx="2681287" cy="70961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LR(1) grammar</a:t>
            </a: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 m P | ε  </a:t>
            </a:r>
            <a:endParaRPr lang="en-US"/>
          </a:p>
        </p:txBody>
      </p:sp>
      <p:sp>
        <p:nvSpPr>
          <p:cNvPr id="156678" name="AutoShape 5"/>
          <p:cNvSpPr>
            <a:spLocks noChangeArrowheads="1"/>
          </p:cNvSpPr>
          <p:nvPr/>
        </p:nvSpPr>
        <p:spPr bwMode="auto">
          <a:xfrm>
            <a:off x="331788" y="2465388"/>
            <a:ext cx="1654175" cy="131921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S0:</a:t>
            </a:r>
          </a:p>
          <a:p>
            <a:r>
              <a:rPr lang="en-US">
                <a:latin typeface="Tahoma" charset="0"/>
              </a:rPr>
              <a:t>S' 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P, $</a:t>
            </a:r>
            <a:endParaRPr lang="en-US">
              <a:latin typeface="Tahoma" charset="0"/>
              <a:sym typeface="Wingdings" charset="2"/>
            </a:endParaRPr>
          </a:p>
          <a:p>
            <a:r>
              <a:rPr lang="en-US">
                <a:latin typeface="Tahoma" charset="0"/>
                <a:sym typeface="Wingdings" charset="2"/>
              </a:rPr>
              <a:t>P, $</a:t>
            </a:r>
          </a:p>
          <a:p>
            <a:r>
              <a:rPr lang="en-US">
                <a:latin typeface="Tahoma" charset="0"/>
                <a:sym typeface="Wingdings" charset="2"/>
              </a:rPr>
              <a:t>PmP, $</a:t>
            </a:r>
          </a:p>
        </p:txBody>
      </p:sp>
      <p:sp>
        <p:nvSpPr>
          <p:cNvPr id="156679" name="AutoShape 6"/>
          <p:cNvSpPr>
            <a:spLocks noChangeArrowheads="1"/>
          </p:cNvSpPr>
          <p:nvPr/>
        </p:nvSpPr>
        <p:spPr bwMode="auto">
          <a:xfrm>
            <a:off x="2651125" y="2879725"/>
            <a:ext cx="1752600" cy="16240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S2:</a:t>
            </a: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m</a:t>
            </a:r>
            <a:r>
              <a:rPr lang="en-US">
                <a:latin typeface="Tahoma" charset="0"/>
                <a:sym typeface="Symbol" charset="2"/>
              </a:rPr>
              <a:t>P</a:t>
            </a:r>
            <a:r>
              <a:rPr lang="en-US">
                <a:latin typeface="Tahoma" charset="0"/>
              </a:rPr>
              <a:t>, $</a:t>
            </a:r>
          </a:p>
          <a:p>
            <a:endParaRPr lang="en-US">
              <a:latin typeface="Tahoma" charset="0"/>
            </a:endParaRPr>
          </a:p>
          <a:p>
            <a:r>
              <a:rPr lang="en-US"/>
              <a:t>P</a:t>
            </a:r>
            <a:r>
              <a:rPr lang="en-US">
                <a:sym typeface="Wingdings" charset="2"/>
              </a:rPr>
              <a:t>mP, $</a:t>
            </a:r>
          </a:p>
          <a:p>
            <a:r>
              <a:rPr lang="en-US">
                <a:sym typeface="Wingdings" charset="2"/>
              </a:rPr>
              <a:t>P, $</a:t>
            </a:r>
            <a:endParaRPr lang="en-US"/>
          </a:p>
        </p:txBody>
      </p:sp>
      <p:cxnSp>
        <p:nvCxnSpPr>
          <p:cNvPr id="156680" name="AutoShape 7"/>
          <p:cNvCxnSpPr>
            <a:cxnSpLocks noChangeShapeType="1"/>
            <a:stCxn id="156678" idx="3"/>
            <a:endCxn id="156679" idx="1"/>
          </p:cNvCxnSpPr>
          <p:nvPr/>
        </p:nvCxnSpPr>
        <p:spPr bwMode="auto">
          <a:xfrm>
            <a:off x="1985963" y="3125788"/>
            <a:ext cx="665162" cy="5667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56681" name="Text Box 8"/>
          <p:cNvSpPr txBox="1">
            <a:spLocks noChangeArrowheads="1"/>
          </p:cNvSpPr>
          <p:nvPr/>
        </p:nvSpPr>
        <p:spPr bwMode="auto">
          <a:xfrm>
            <a:off x="2147888" y="3519488"/>
            <a:ext cx="6715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m</a:t>
            </a:r>
            <a:endParaRPr lang="en-US"/>
          </a:p>
        </p:txBody>
      </p:sp>
      <p:sp>
        <p:nvSpPr>
          <p:cNvPr id="156682" name="AutoShape 9"/>
          <p:cNvSpPr>
            <a:spLocks noChangeArrowheads="1"/>
          </p:cNvSpPr>
          <p:nvPr/>
        </p:nvSpPr>
        <p:spPr bwMode="auto">
          <a:xfrm>
            <a:off x="2376488" y="1843088"/>
            <a:ext cx="1303337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S1:</a:t>
            </a:r>
          </a:p>
          <a:p>
            <a:r>
              <a:rPr lang="en-US">
                <a:latin typeface="Tahoma" charset="0"/>
              </a:rPr>
              <a:t>S’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P●, $ </a:t>
            </a:r>
            <a:endParaRPr lang="en-US"/>
          </a:p>
        </p:txBody>
      </p:sp>
      <p:cxnSp>
        <p:nvCxnSpPr>
          <p:cNvPr id="156683" name="AutoShape 10"/>
          <p:cNvCxnSpPr>
            <a:cxnSpLocks noChangeShapeType="1"/>
            <a:stCxn id="156678" idx="0"/>
            <a:endCxn id="156682" idx="1"/>
          </p:cNvCxnSpPr>
          <p:nvPr/>
        </p:nvCxnSpPr>
        <p:spPr bwMode="auto">
          <a:xfrm flipV="1">
            <a:off x="1158875" y="2198688"/>
            <a:ext cx="1217613" cy="2667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56684" name="Text Box 11"/>
          <p:cNvSpPr txBox="1">
            <a:spLocks noChangeArrowheads="1"/>
          </p:cNvSpPr>
          <p:nvPr/>
        </p:nvSpPr>
        <p:spPr bwMode="auto">
          <a:xfrm>
            <a:off x="1538288" y="1995488"/>
            <a:ext cx="6715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P</a:t>
            </a:r>
            <a:endParaRPr lang="en-US"/>
          </a:p>
        </p:txBody>
      </p:sp>
      <p:sp>
        <p:nvSpPr>
          <p:cNvPr id="156685" name="AutoShape 12"/>
          <p:cNvSpPr>
            <a:spLocks noChangeArrowheads="1"/>
          </p:cNvSpPr>
          <p:nvPr/>
        </p:nvSpPr>
        <p:spPr bwMode="auto">
          <a:xfrm>
            <a:off x="5943600" y="3427413"/>
            <a:ext cx="2147888" cy="70961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S3:</a:t>
            </a: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mP</a:t>
            </a:r>
            <a:r>
              <a:rPr lang="en-US">
                <a:latin typeface="Tahoma" charset="0"/>
              </a:rPr>
              <a:t>●, $ </a:t>
            </a:r>
            <a:endParaRPr lang="en-US"/>
          </a:p>
        </p:txBody>
      </p:sp>
      <p:cxnSp>
        <p:nvCxnSpPr>
          <p:cNvPr id="156686" name="AutoShape 13"/>
          <p:cNvCxnSpPr>
            <a:cxnSpLocks noChangeShapeType="1"/>
            <a:stCxn id="156679" idx="3"/>
            <a:endCxn id="156685" idx="1"/>
          </p:cNvCxnSpPr>
          <p:nvPr/>
        </p:nvCxnSpPr>
        <p:spPr bwMode="auto">
          <a:xfrm>
            <a:off x="4403725" y="3692525"/>
            <a:ext cx="1539875" cy="90488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56687" name="Text Box 14"/>
          <p:cNvSpPr txBox="1">
            <a:spLocks noChangeArrowheads="1"/>
          </p:cNvSpPr>
          <p:nvPr/>
        </p:nvSpPr>
        <p:spPr bwMode="auto">
          <a:xfrm>
            <a:off x="4662488" y="3062288"/>
            <a:ext cx="6715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21F9E5-0D62-3244-BFC2-71F43A503DDD}" type="slidenum">
              <a:rPr lang="en-US" smtClean="0"/>
              <a:pPr/>
              <a:t>73</a:t>
            </a:fld>
            <a:endParaRPr lang="en-US" smtClean="0"/>
          </a:p>
        </p:txBody>
      </p:sp>
      <p:sp>
        <p:nvSpPr>
          <p:cNvPr id="157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Another way of changing to LR(1) grammar</a:t>
            </a:r>
          </a:p>
        </p:txBody>
      </p:sp>
      <p:sp>
        <p:nvSpPr>
          <p:cNvPr id="157700" name="AutoShape 4"/>
          <p:cNvSpPr>
            <a:spLocks noChangeArrowheads="1"/>
          </p:cNvSpPr>
          <p:nvPr/>
        </p:nvSpPr>
        <p:spPr bwMode="auto">
          <a:xfrm>
            <a:off x="5562600" y="1447800"/>
            <a:ext cx="2711450" cy="10144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LR(1) grammar</a:t>
            </a: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 Q | ε  </a:t>
            </a:r>
          </a:p>
          <a:p>
            <a:r>
              <a:rPr lang="en-US">
                <a:latin typeface="Tahoma" charset="0"/>
                <a:sym typeface="Wingdings" charset="2"/>
              </a:rPr>
              <a:t>Q m | m Q </a:t>
            </a:r>
            <a:endParaRPr lang="en-US"/>
          </a:p>
        </p:txBody>
      </p:sp>
      <p:sp>
        <p:nvSpPr>
          <p:cNvPr id="157701" name="AutoShape 5"/>
          <p:cNvSpPr>
            <a:spLocks noChangeArrowheads="1"/>
          </p:cNvSpPr>
          <p:nvPr/>
        </p:nvSpPr>
        <p:spPr bwMode="auto">
          <a:xfrm>
            <a:off x="228600" y="3124200"/>
            <a:ext cx="1679575" cy="24431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S0:</a:t>
            </a:r>
          </a:p>
          <a:p>
            <a:r>
              <a:rPr lang="en-US">
                <a:latin typeface="Tahoma" charset="0"/>
              </a:rPr>
              <a:t>S' 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P, $</a:t>
            </a:r>
          </a:p>
          <a:p>
            <a:endParaRPr lang="en-US">
              <a:latin typeface="Tahoma" charset="0"/>
            </a:endParaRP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  <a:sym typeface="Symbol" charset="2"/>
              </a:rPr>
              <a:t>Q</a:t>
            </a:r>
            <a:r>
              <a:rPr lang="en-US">
                <a:latin typeface="Tahoma" charset="0"/>
              </a:rPr>
              <a:t>, $</a:t>
            </a:r>
          </a:p>
          <a:p>
            <a:r>
              <a:rPr lang="en-US">
                <a:latin typeface="Tahoma" charset="0"/>
              </a:rPr>
              <a:t>P</a:t>
            </a:r>
            <a:r>
              <a:rPr lang="en-US">
                <a:latin typeface="Tahoma" charset="0"/>
                <a:sym typeface="Wingdings" charset="2"/>
              </a:rPr>
              <a:t>●, $</a:t>
            </a:r>
          </a:p>
          <a:p>
            <a:endParaRPr lang="en-US">
              <a:latin typeface="Tahoma" charset="0"/>
              <a:sym typeface="Wingdings" charset="2"/>
            </a:endParaRPr>
          </a:p>
          <a:p>
            <a:r>
              <a:rPr lang="en-US">
                <a:latin typeface="Tahoma" charset="0"/>
                <a:sym typeface="Wingdings" charset="2"/>
              </a:rPr>
              <a:t>Qm, $</a:t>
            </a:r>
          </a:p>
          <a:p>
            <a:r>
              <a:rPr lang="en-US">
                <a:latin typeface="Tahoma" charset="0"/>
                <a:sym typeface="Wingdings" charset="2"/>
              </a:rPr>
              <a:t>QmQ, $</a:t>
            </a:r>
          </a:p>
        </p:txBody>
      </p:sp>
      <p:sp>
        <p:nvSpPr>
          <p:cNvPr id="157702" name="AutoShape 6"/>
          <p:cNvSpPr>
            <a:spLocks noChangeArrowheads="1"/>
          </p:cNvSpPr>
          <p:nvPr/>
        </p:nvSpPr>
        <p:spPr bwMode="auto">
          <a:xfrm>
            <a:off x="2559050" y="3549650"/>
            <a:ext cx="1755775" cy="19018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S2:</a:t>
            </a:r>
          </a:p>
          <a:p>
            <a:r>
              <a:rPr lang="en-US">
                <a:latin typeface="Tahoma" charset="0"/>
              </a:rPr>
              <a:t>Q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m</a:t>
            </a:r>
            <a:r>
              <a:rPr lang="en-US">
                <a:latin typeface="Tahoma" charset="0"/>
                <a:sym typeface="Symbol" charset="2"/>
              </a:rPr>
              <a:t></a:t>
            </a:r>
            <a:r>
              <a:rPr lang="en-US">
                <a:latin typeface="Tahoma" charset="0"/>
              </a:rPr>
              <a:t>, $</a:t>
            </a:r>
          </a:p>
          <a:p>
            <a:r>
              <a:rPr lang="en-US">
                <a:latin typeface="Tahoma" charset="0"/>
              </a:rPr>
              <a:t>Q</a:t>
            </a:r>
            <a:r>
              <a:rPr lang="en-US">
                <a:latin typeface="Tahoma" charset="0"/>
                <a:sym typeface="Wingdings" charset="2"/>
              </a:rPr>
              <a:t>m</a:t>
            </a:r>
            <a:r>
              <a:rPr lang="en-US">
                <a:latin typeface="Tahoma" charset="0"/>
                <a:sym typeface="Symbol" charset="2"/>
              </a:rPr>
              <a:t>Q</a:t>
            </a:r>
            <a:r>
              <a:rPr lang="en-US">
                <a:latin typeface="Tahoma" charset="0"/>
              </a:rPr>
              <a:t>, $</a:t>
            </a:r>
          </a:p>
          <a:p>
            <a:endParaRPr lang="en-US">
              <a:latin typeface="Tahoma" charset="0"/>
            </a:endParaRPr>
          </a:p>
          <a:p>
            <a:r>
              <a:rPr lang="en-US"/>
              <a:t>Q</a:t>
            </a:r>
            <a:r>
              <a:rPr lang="en-US">
                <a:sym typeface="Wingdings" charset="2"/>
              </a:rPr>
              <a:t> m, $</a:t>
            </a:r>
          </a:p>
          <a:p>
            <a:r>
              <a:rPr lang="en-US">
                <a:sym typeface="Wingdings" charset="2"/>
              </a:rPr>
              <a:t>Q mQ, $</a:t>
            </a:r>
            <a:endParaRPr lang="en-US"/>
          </a:p>
        </p:txBody>
      </p:sp>
      <p:cxnSp>
        <p:nvCxnSpPr>
          <p:cNvPr id="157703" name="AutoShape 7"/>
          <p:cNvCxnSpPr>
            <a:cxnSpLocks noChangeShapeType="1"/>
            <a:stCxn id="157701" idx="3"/>
            <a:endCxn id="157702" idx="1"/>
          </p:cNvCxnSpPr>
          <p:nvPr/>
        </p:nvCxnSpPr>
        <p:spPr bwMode="auto">
          <a:xfrm>
            <a:off x="1908175" y="4346575"/>
            <a:ext cx="650875" cy="1539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2057400" y="41910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m</a:t>
            </a:r>
            <a:endParaRPr lang="en-US"/>
          </a:p>
        </p:txBody>
      </p:sp>
      <p:sp>
        <p:nvSpPr>
          <p:cNvPr id="157705" name="AutoShape 9"/>
          <p:cNvSpPr>
            <a:spLocks noChangeArrowheads="1"/>
          </p:cNvSpPr>
          <p:nvPr/>
        </p:nvSpPr>
        <p:spPr bwMode="auto">
          <a:xfrm>
            <a:off x="2286000" y="2514600"/>
            <a:ext cx="1303338" cy="711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S1:</a:t>
            </a:r>
          </a:p>
          <a:p>
            <a:r>
              <a:rPr lang="en-US">
                <a:latin typeface="Tahoma" charset="0"/>
              </a:rPr>
              <a:t>S’</a:t>
            </a:r>
            <a:r>
              <a:rPr lang="en-US">
                <a:latin typeface="Tahoma" charset="0"/>
                <a:sym typeface="Wingdings" charset="2"/>
              </a:rPr>
              <a:t></a:t>
            </a:r>
            <a:r>
              <a:rPr lang="en-US">
                <a:latin typeface="Tahoma" charset="0"/>
              </a:rPr>
              <a:t>P●, $ </a:t>
            </a:r>
            <a:endParaRPr lang="en-US"/>
          </a:p>
        </p:txBody>
      </p:sp>
      <p:cxnSp>
        <p:nvCxnSpPr>
          <p:cNvPr id="157706" name="AutoShape 10"/>
          <p:cNvCxnSpPr>
            <a:cxnSpLocks noChangeShapeType="1"/>
            <a:stCxn id="157701" idx="0"/>
            <a:endCxn id="157705" idx="1"/>
          </p:cNvCxnSpPr>
          <p:nvPr/>
        </p:nvCxnSpPr>
        <p:spPr bwMode="auto">
          <a:xfrm flipV="1">
            <a:off x="1068388" y="2870200"/>
            <a:ext cx="1217612" cy="254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57707" name="Text Box 11"/>
          <p:cNvSpPr txBox="1">
            <a:spLocks noChangeArrowheads="1"/>
          </p:cNvSpPr>
          <p:nvPr/>
        </p:nvSpPr>
        <p:spPr bwMode="auto">
          <a:xfrm>
            <a:off x="1447800" y="26670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P</a:t>
            </a:r>
            <a:endParaRPr lang="en-US"/>
          </a:p>
        </p:txBody>
      </p:sp>
      <p:sp>
        <p:nvSpPr>
          <p:cNvPr id="157708" name="AutoShape 12"/>
          <p:cNvSpPr>
            <a:spLocks noChangeArrowheads="1"/>
          </p:cNvSpPr>
          <p:nvPr/>
        </p:nvSpPr>
        <p:spPr bwMode="auto">
          <a:xfrm>
            <a:off x="5853113" y="4098925"/>
            <a:ext cx="2147887" cy="70961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S3:</a:t>
            </a:r>
          </a:p>
          <a:p>
            <a:r>
              <a:rPr lang="en-US">
                <a:latin typeface="Tahoma" charset="0"/>
              </a:rPr>
              <a:t>Q</a:t>
            </a:r>
            <a:r>
              <a:rPr lang="en-US">
                <a:latin typeface="Tahoma" charset="0"/>
                <a:sym typeface="Wingdings" charset="2"/>
              </a:rPr>
              <a:t>mQ</a:t>
            </a:r>
            <a:r>
              <a:rPr lang="en-US">
                <a:latin typeface="Tahoma" charset="0"/>
              </a:rPr>
              <a:t>●, $ </a:t>
            </a:r>
            <a:endParaRPr lang="en-US"/>
          </a:p>
        </p:txBody>
      </p:sp>
      <p:cxnSp>
        <p:nvCxnSpPr>
          <p:cNvPr id="157709" name="AutoShape 13"/>
          <p:cNvCxnSpPr>
            <a:cxnSpLocks noChangeShapeType="1"/>
            <a:stCxn id="157702" idx="3"/>
            <a:endCxn id="157708" idx="1"/>
          </p:cNvCxnSpPr>
          <p:nvPr/>
        </p:nvCxnSpPr>
        <p:spPr bwMode="auto">
          <a:xfrm flipV="1">
            <a:off x="4314825" y="4454525"/>
            <a:ext cx="1538288" cy="46038"/>
          </a:xfrm>
          <a:prstGeom prst="curvedConnector3">
            <a:avLst>
              <a:gd name="adj1" fmla="val 49949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4572000" y="3733800"/>
            <a:ext cx="671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ahoma" charset="0"/>
              </a:rPr>
              <a:t>Q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8830DD-8737-E04E-9605-BDD23ACFFE34}" type="slidenum">
              <a:rPr lang="en-US" smtClean="0"/>
              <a:pPr/>
              <a:t>74</a:t>
            </a:fld>
            <a:endParaRPr lang="en-US" smtClean="0"/>
          </a:p>
        </p:txBody>
      </p:sp>
      <p:sp>
        <p:nvSpPr>
          <p:cNvPr id="158723" name="Rectangle 2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LR grammars: comparison </a:t>
            </a:r>
          </a:p>
        </p:txBody>
      </p:sp>
      <p:graphicFrame>
        <p:nvGraphicFramePr>
          <p:cNvPr id="488480" name="Group 32"/>
          <p:cNvGraphicFramePr>
            <a:graphicFrameLocks noGrp="1"/>
          </p:cNvGraphicFramePr>
          <p:nvPr/>
        </p:nvGraphicFramePr>
        <p:xfrm>
          <a:off x="228600" y="1828800"/>
          <a:ext cx="8610600" cy="2941638"/>
        </p:xfrm>
        <a:graphic>
          <a:graphicData uri="http://schemas.openxmlformats.org/drawingml/2006/table">
            <a:tbl>
              <a:tblPr/>
              <a:tblGrid>
                <a:gridCol w="1219200"/>
                <a:gridCol w="3886200"/>
                <a:gridCol w="3505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Advantages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Disadvantages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LR(0)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Smallest tables, easiest to build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Inadequate for many PL structures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SLR(1)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More inclusive, more information than LR(0)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Many useful grammars are not SLR(1)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LALR(1)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Same size tables as SLR, more langs, efficient to build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empirical, not mathematical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LR(1)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Most precise use of lookahead, most PL structures we want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Tables order of magnitude &gt; SLR(1)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8750" name="Text Box 29"/>
          <p:cNvSpPr txBox="1">
            <a:spLocks noChangeArrowheads="1"/>
          </p:cNvSpPr>
          <p:nvPr/>
        </p:nvSpPr>
        <p:spPr bwMode="auto">
          <a:xfrm>
            <a:off x="228600" y="838200"/>
            <a:ext cx="8610600" cy="457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Courier New" charset="0"/>
            </a:endParaRPr>
          </a:p>
        </p:txBody>
      </p:sp>
      <p:sp>
        <p:nvSpPr>
          <p:cNvPr id="158751" name="Rectangle 30"/>
          <p:cNvSpPr>
            <a:spLocks noChangeArrowheads="1"/>
          </p:cNvSpPr>
          <p:nvPr/>
        </p:nvSpPr>
        <p:spPr bwMode="auto">
          <a:xfrm>
            <a:off x="228600" y="91440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4000">
              <a:solidFill>
                <a:srgbClr val="000099"/>
              </a:solidFill>
              <a:latin typeface="Comic Sans MS" charset="0"/>
            </a:endParaRPr>
          </a:p>
        </p:txBody>
      </p:sp>
      <p:sp>
        <p:nvSpPr>
          <p:cNvPr id="158752" name="Rectangle 31"/>
          <p:cNvSpPr>
            <a:spLocks noChangeArrowheads="1"/>
          </p:cNvSpPr>
          <p:nvPr/>
        </p:nvSpPr>
        <p:spPr bwMode="auto">
          <a:xfrm>
            <a:off x="0" y="838200"/>
            <a:ext cx="8610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r>
              <a:rPr lang="en-US" sz="2800">
                <a:solidFill>
                  <a:srgbClr val="000099"/>
                </a:solidFill>
              </a:rPr>
              <a:t>LR(0) </a:t>
            </a:r>
            <a:r>
              <a:rPr lang="en-US" sz="3600" b="1">
                <a:solidFill>
                  <a:srgbClr val="000099"/>
                </a:solidFill>
                <a:sym typeface="Symbol" charset="2"/>
              </a:rPr>
              <a:t></a:t>
            </a:r>
            <a:r>
              <a:rPr lang="en-US" sz="2800">
                <a:solidFill>
                  <a:srgbClr val="000099"/>
                </a:solidFill>
              </a:rPr>
              <a:t> SLR(1) </a:t>
            </a:r>
            <a:r>
              <a:rPr lang="en-US" sz="3600" b="1">
                <a:solidFill>
                  <a:srgbClr val="000099"/>
                </a:solidFill>
                <a:sym typeface="Symbol" charset="2"/>
              </a:rPr>
              <a:t> </a:t>
            </a:r>
            <a:r>
              <a:rPr lang="en-US" sz="2800">
                <a:solidFill>
                  <a:srgbClr val="000099"/>
                </a:solidFill>
              </a:rPr>
              <a:t>LALR </a:t>
            </a:r>
            <a:r>
              <a:rPr lang="en-US" sz="3600" b="1">
                <a:solidFill>
                  <a:srgbClr val="000099"/>
                </a:solidFill>
                <a:sym typeface="Symbol" charset="2"/>
              </a:rPr>
              <a:t></a:t>
            </a:r>
            <a:r>
              <a:rPr lang="en-US" sz="2800">
                <a:solidFill>
                  <a:srgbClr val="000099"/>
                </a:solidFill>
              </a:rPr>
              <a:t> LR(1) </a:t>
            </a:r>
            <a:r>
              <a:rPr lang="en-US" sz="3600" b="1">
                <a:solidFill>
                  <a:srgbClr val="000099"/>
                </a:solidFill>
                <a:sym typeface="Symbol" charset="2"/>
              </a:rPr>
              <a:t></a:t>
            </a:r>
            <a:r>
              <a:rPr lang="en-US" sz="2800">
                <a:solidFill>
                  <a:srgbClr val="000099"/>
                </a:solidFill>
              </a:rPr>
              <a:t> CFG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107D28-B270-344C-9444-584FE2039553}" type="slidenum">
              <a:rPr lang="en-US" smtClean="0"/>
              <a:pPr/>
              <a:t>75</a:t>
            </a:fld>
            <a:endParaRPr lang="en-US" smtClean="0"/>
          </a:p>
        </p:txBody>
      </p:sp>
      <p:sp>
        <p:nvSpPr>
          <p:cNvPr id="160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space of grammars</a:t>
            </a:r>
          </a:p>
        </p:txBody>
      </p:sp>
      <p:sp>
        <p:nvSpPr>
          <p:cNvPr id="160772" name="Oval 3"/>
          <p:cNvSpPr>
            <a:spLocks noChangeArrowheads="1"/>
          </p:cNvSpPr>
          <p:nvPr/>
        </p:nvSpPr>
        <p:spPr bwMode="auto">
          <a:xfrm>
            <a:off x="3638550" y="3602038"/>
            <a:ext cx="3365500" cy="1077912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773" name="Oval 4"/>
          <p:cNvSpPr>
            <a:spLocks noChangeArrowheads="1"/>
          </p:cNvSpPr>
          <p:nvPr/>
        </p:nvSpPr>
        <p:spPr bwMode="auto">
          <a:xfrm>
            <a:off x="2628900" y="3076575"/>
            <a:ext cx="5048250" cy="1973263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774" name="Oval 5"/>
          <p:cNvSpPr>
            <a:spLocks noChangeArrowheads="1"/>
          </p:cNvSpPr>
          <p:nvPr/>
        </p:nvSpPr>
        <p:spPr bwMode="auto">
          <a:xfrm>
            <a:off x="2124075" y="2286000"/>
            <a:ext cx="5889625" cy="3421063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775" name="Oval 6"/>
          <p:cNvSpPr>
            <a:spLocks noChangeArrowheads="1"/>
          </p:cNvSpPr>
          <p:nvPr/>
        </p:nvSpPr>
        <p:spPr bwMode="auto">
          <a:xfrm>
            <a:off x="2965450" y="2549525"/>
            <a:ext cx="2355850" cy="2895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endParaRPr lang="en-US" sz="2400">
              <a:solidFill>
                <a:srgbClr val="FF0000"/>
              </a:solidFill>
              <a:latin typeface="Courier New" charset="0"/>
            </a:endParaRPr>
          </a:p>
        </p:txBody>
      </p:sp>
      <p:sp>
        <p:nvSpPr>
          <p:cNvPr id="160776" name="Text Box 7"/>
          <p:cNvSpPr txBox="1">
            <a:spLocks noChangeArrowheads="1"/>
          </p:cNvSpPr>
          <p:nvPr/>
        </p:nvSpPr>
        <p:spPr bwMode="auto">
          <a:xfrm>
            <a:off x="5321300" y="3630613"/>
            <a:ext cx="1770063" cy="3667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</a:rPr>
              <a:t>SLR(1)</a:t>
            </a:r>
          </a:p>
        </p:txBody>
      </p:sp>
      <p:sp>
        <p:nvSpPr>
          <p:cNvPr id="160777" name="Text Box 8"/>
          <p:cNvSpPr txBox="1">
            <a:spLocks noChangeArrowheads="1"/>
          </p:cNvSpPr>
          <p:nvPr/>
        </p:nvSpPr>
        <p:spPr bwMode="auto">
          <a:xfrm>
            <a:off x="5334000" y="3200400"/>
            <a:ext cx="205740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</a:rPr>
              <a:t>LALR(1)</a:t>
            </a:r>
          </a:p>
        </p:txBody>
      </p:sp>
      <p:sp>
        <p:nvSpPr>
          <p:cNvPr id="160778" name="Text Box 9"/>
          <p:cNvSpPr txBox="1">
            <a:spLocks noChangeArrowheads="1"/>
          </p:cNvSpPr>
          <p:nvPr/>
        </p:nvSpPr>
        <p:spPr bwMode="auto">
          <a:xfrm>
            <a:off x="5057775" y="2382838"/>
            <a:ext cx="1514475" cy="3667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</a:rPr>
              <a:t>LR(1)</a:t>
            </a:r>
          </a:p>
        </p:txBody>
      </p:sp>
      <p:sp>
        <p:nvSpPr>
          <p:cNvPr id="160779" name="Text Box 10"/>
          <p:cNvSpPr txBox="1">
            <a:spLocks noChangeArrowheads="1"/>
          </p:cNvSpPr>
          <p:nvPr/>
        </p:nvSpPr>
        <p:spPr bwMode="auto">
          <a:xfrm>
            <a:off x="3657600" y="2743200"/>
            <a:ext cx="925513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solidFill>
                  <a:srgbClr val="FF0000"/>
                </a:solidFill>
              </a:rPr>
              <a:t>LL(1)</a:t>
            </a:r>
          </a:p>
        </p:txBody>
      </p:sp>
      <p:sp>
        <p:nvSpPr>
          <p:cNvPr id="160780" name="Oval 11"/>
          <p:cNvSpPr>
            <a:spLocks noChangeArrowheads="1"/>
          </p:cNvSpPr>
          <p:nvPr/>
        </p:nvSpPr>
        <p:spPr bwMode="auto">
          <a:xfrm>
            <a:off x="1282700" y="1628775"/>
            <a:ext cx="7067550" cy="43434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781" name="Oval 12"/>
          <p:cNvSpPr>
            <a:spLocks noChangeArrowheads="1"/>
          </p:cNvSpPr>
          <p:nvPr/>
        </p:nvSpPr>
        <p:spPr bwMode="auto">
          <a:xfrm>
            <a:off x="609600" y="838200"/>
            <a:ext cx="8077200" cy="57912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782" name="Text Box 13"/>
          <p:cNvSpPr txBox="1">
            <a:spLocks noChangeArrowheads="1"/>
          </p:cNvSpPr>
          <p:nvPr/>
        </p:nvSpPr>
        <p:spPr bwMode="auto">
          <a:xfrm>
            <a:off x="3049588" y="1871663"/>
            <a:ext cx="3365500" cy="3667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</a:rPr>
              <a:t>Unambiguous CFG</a:t>
            </a:r>
          </a:p>
        </p:txBody>
      </p:sp>
      <p:sp>
        <p:nvSpPr>
          <p:cNvPr id="160783" name="Text Box 14"/>
          <p:cNvSpPr txBox="1">
            <a:spLocks noChangeArrowheads="1"/>
          </p:cNvSpPr>
          <p:nvPr/>
        </p:nvSpPr>
        <p:spPr bwMode="auto">
          <a:xfrm>
            <a:off x="2965450" y="1101725"/>
            <a:ext cx="3365500" cy="3683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</a:rPr>
              <a:t>CFG</a:t>
            </a:r>
          </a:p>
        </p:txBody>
      </p:sp>
      <p:sp>
        <p:nvSpPr>
          <p:cNvPr id="160784" name="Oval 15"/>
          <p:cNvSpPr>
            <a:spLocks noChangeArrowheads="1"/>
          </p:cNvSpPr>
          <p:nvPr/>
        </p:nvSpPr>
        <p:spPr bwMode="auto">
          <a:xfrm>
            <a:off x="4795838" y="4027488"/>
            <a:ext cx="1320800" cy="52705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785" name="Text Box 16"/>
          <p:cNvSpPr txBox="1">
            <a:spLocks noChangeArrowheads="1"/>
          </p:cNvSpPr>
          <p:nvPr/>
        </p:nvSpPr>
        <p:spPr bwMode="auto">
          <a:xfrm>
            <a:off x="4883150" y="4033838"/>
            <a:ext cx="1195388" cy="3651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>
                <a:solidFill>
                  <a:srgbClr val="000000"/>
                </a:solidFill>
              </a:rPr>
              <a:t>LR(0)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089F33-478B-734E-8671-5F1B3535D0C0}" type="slidenum">
              <a:rPr lang="en-US" smtClean="0"/>
              <a:pPr/>
              <a:t>76</a:t>
            </a:fld>
            <a:endParaRPr lang="en-US" smtClean="0"/>
          </a:p>
        </p:txBody>
      </p:sp>
      <p:sp>
        <p:nvSpPr>
          <p:cNvPr id="162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space of grammars</a:t>
            </a:r>
          </a:p>
        </p:txBody>
      </p:sp>
      <p:sp>
        <p:nvSpPr>
          <p:cNvPr id="162820" name="Oval 3"/>
          <p:cNvSpPr>
            <a:spLocks noChangeArrowheads="1"/>
          </p:cNvSpPr>
          <p:nvPr/>
        </p:nvSpPr>
        <p:spPr bwMode="auto">
          <a:xfrm>
            <a:off x="3638550" y="3602038"/>
            <a:ext cx="3365500" cy="1077912"/>
          </a:xfrm>
          <a:prstGeom prst="ellips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21" name="Oval 4"/>
          <p:cNvSpPr>
            <a:spLocks noChangeArrowheads="1"/>
          </p:cNvSpPr>
          <p:nvPr/>
        </p:nvSpPr>
        <p:spPr bwMode="auto">
          <a:xfrm>
            <a:off x="2628900" y="3076575"/>
            <a:ext cx="5048250" cy="1973263"/>
          </a:xfrm>
          <a:prstGeom prst="ellipse">
            <a:avLst/>
          </a:prstGeom>
          <a:solidFill>
            <a:srgbClr val="BEBAF8">
              <a:alpha val="50195"/>
            </a:srgbClr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22" name="Oval 5"/>
          <p:cNvSpPr>
            <a:spLocks noChangeArrowheads="1"/>
          </p:cNvSpPr>
          <p:nvPr/>
        </p:nvSpPr>
        <p:spPr bwMode="auto">
          <a:xfrm>
            <a:off x="2124075" y="2286000"/>
            <a:ext cx="5889625" cy="3421063"/>
          </a:xfrm>
          <a:prstGeom prst="ellips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23" name="Oval 6"/>
          <p:cNvSpPr>
            <a:spLocks noChangeArrowheads="1"/>
          </p:cNvSpPr>
          <p:nvPr/>
        </p:nvSpPr>
        <p:spPr bwMode="auto">
          <a:xfrm>
            <a:off x="2965450" y="2549525"/>
            <a:ext cx="2355850" cy="2895600"/>
          </a:xfrm>
          <a:prstGeom prst="ellipse">
            <a:avLst/>
          </a:prstGeom>
          <a:solidFill>
            <a:srgbClr val="FEBFB4">
              <a:alpha val="50195"/>
            </a:srgbClr>
          </a:solidFill>
          <a:ln w="28575">
            <a:solidFill>
              <a:srgbClr val="FC412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endParaRPr lang="en-US" sz="2400">
              <a:solidFill>
                <a:schemeClr val="folHlink"/>
              </a:solidFill>
              <a:latin typeface="Courier New" charset="0"/>
            </a:endParaRPr>
          </a:p>
        </p:txBody>
      </p:sp>
      <p:sp>
        <p:nvSpPr>
          <p:cNvPr id="162824" name="Text Box 7"/>
          <p:cNvSpPr txBox="1">
            <a:spLocks noChangeArrowheads="1"/>
          </p:cNvSpPr>
          <p:nvPr/>
        </p:nvSpPr>
        <p:spPr bwMode="auto">
          <a:xfrm>
            <a:off x="5321300" y="3630613"/>
            <a:ext cx="1770063" cy="3667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chemeClr val="folHlink"/>
                </a:solidFill>
              </a:rPr>
              <a:t>SLR(1)</a:t>
            </a:r>
          </a:p>
        </p:txBody>
      </p:sp>
      <p:sp>
        <p:nvSpPr>
          <p:cNvPr id="162825" name="Text Box 8"/>
          <p:cNvSpPr txBox="1">
            <a:spLocks noChangeArrowheads="1"/>
          </p:cNvSpPr>
          <p:nvPr/>
        </p:nvSpPr>
        <p:spPr bwMode="auto">
          <a:xfrm>
            <a:off x="5334000" y="3200400"/>
            <a:ext cx="121920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LALR(1)</a:t>
            </a:r>
          </a:p>
        </p:txBody>
      </p:sp>
      <p:sp>
        <p:nvSpPr>
          <p:cNvPr id="162826" name="Text Box 9"/>
          <p:cNvSpPr txBox="1">
            <a:spLocks noChangeArrowheads="1"/>
          </p:cNvSpPr>
          <p:nvPr/>
        </p:nvSpPr>
        <p:spPr bwMode="auto">
          <a:xfrm>
            <a:off x="5057775" y="2382838"/>
            <a:ext cx="1514475" cy="3667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chemeClr val="folHlink"/>
                </a:solidFill>
              </a:rPr>
              <a:t>LR(1)</a:t>
            </a:r>
          </a:p>
        </p:txBody>
      </p:sp>
      <p:sp>
        <p:nvSpPr>
          <p:cNvPr id="162827" name="Text Box 10"/>
          <p:cNvSpPr txBox="1">
            <a:spLocks noChangeArrowheads="1"/>
          </p:cNvSpPr>
          <p:nvPr/>
        </p:nvSpPr>
        <p:spPr bwMode="auto">
          <a:xfrm>
            <a:off x="3657600" y="2743200"/>
            <a:ext cx="925513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LL(1)</a:t>
            </a:r>
          </a:p>
        </p:txBody>
      </p:sp>
      <p:sp>
        <p:nvSpPr>
          <p:cNvPr id="162828" name="Oval 11"/>
          <p:cNvSpPr>
            <a:spLocks noChangeArrowheads="1"/>
          </p:cNvSpPr>
          <p:nvPr/>
        </p:nvSpPr>
        <p:spPr bwMode="auto">
          <a:xfrm>
            <a:off x="1282700" y="1628775"/>
            <a:ext cx="7067550" cy="4343400"/>
          </a:xfrm>
          <a:prstGeom prst="ellips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29" name="Oval 12"/>
          <p:cNvSpPr>
            <a:spLocks noChangeArrowheads="1"/>
          </p:cNvSpPr>
          <p:nvPr/>
        </p:nvSpPr>
        <p:spPr bwMode="auto">
          <a:xfrm>
            <a:off x="609600" y="838200"/>
            <a:ext cx="8077200" cy="5791200"/>
          </a:xfrm>
          <a:prstGeom prst="ellips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30" name="Text Box 13"/>
          <p:cNvSpPr txBox="1">
            <a:spLocks noChangeArrowheads="1"/>
          </p:cNvSpPr>
          <p:nvPr/>
        </p:nvSpPr>
        <p:spPr bwMode="auto">
          <a:xfrm>
            <a:off x="3049588" y="1871663"/>
            <a:ext cx="3365500" cy="3667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chemeClr val="folHlink"/>
                </a:solidFill>
              </a:rPr>
              <a:t>Unambiguous CFG</a:t>
            </a:r>
          </a:p>
        </p:txBody>
      </p:sp>
      <p:sp>
        <p:nvSpPr>
          <p:cNvPr id="162831" name="Text Box 14"/>
          <p:cNvSpPr txBox="1">
            <a:spLocks noChangeArrowheads="1"/>
          </p:cNvSpPr>
          <p:nvPr/>
        </p:nvSpPr>
        <p:spPr bwMode="auto">
          <a:xfrm>
            <a:off x="2965450" y="1101725"/>
            <a:ext cx="336550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chemeClr val="folHlink"/>
                </a:solidFill>
              </a:rPr>
              <a:t>CFG</a:t>
            </a:r>
          </a:p>
        </p:txBody>
      </p:sp>
      <p:sp>
        <p:nvSpPr>
          <p:cNvPr id="162832" name="Oval 15"/>
          <p:cNvSpPr>
            <a:spLocks noChangeArrowheads="1"/>
          </p:cNvSpPr>
          <p:nvPr/>
        </p:nvSpPr>
        <p:spPr bwMode="auto">
          <a:xfrm>
            <a:off x="4795838" y="4027488"/>
            <a:ext cx="1320800" cy="527050"/>
          </a:xfrm>
          <a:prstGeom prst="ellips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33" name="Text Box 16"/>
          <p:cNvSpPr txBox="1">
            <a:spLocks noChangeArrowheads="1"/>
          </p:cNvSpPr>
          <p:nvPr/>
        </p:nvSpPr>
        <p:spPr bwMode="auto">
          <a:xfrm>
            <a:off x="4883150" y="4033838"/>
            <a:ext cx="1195388" cy="3667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>
                <a:solidFill>
                  <a:schemeClr val="folHlink"/>
                </a:solidFill>
              </a:rPr>
              <a:t>LR(0)</a:t>
            </a:r>
          </a:p>
        </p:txBody>
      </p:sp>
      <p:sp>
        <p:nvSpPr>
          <p:cNvPr id="162834" name="Text Box 17"/>
          <p:cNvSpPr txBox="1">
            <a:spLocks noChangeArrowheads="1"/>
          </p:cNvSpPr>
          <p:nvPr/>
        </p:nvSpPr>
        <p:spPr bwMode="auto">
          <a:xfrm>
            <a:off x="6400800" y="152400"/>
            <a:ext cx="2743200" cy="82232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What are used in practice</a:t>
            </a:r>
          </a:p>
        </p:txBody>
      </p:sp>
      <p:sp>
        <p:nvSpPr>
          <p:cNvPr id="162835" name="Line 18"/>
          <p:cNvSpPr>
            <a:spLocks noChangeShapeType="1"/>
          </p:cNvSpPr>
          <p:nvPr/>
        </p:nvSpPr>
        <p:spPr bwMode="auto">
          <a:xfrm flipH="1">
            <a:off x="4572000" y="914400"/>
            <a:ext cx="312420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2836" name="Line 19"/>
          <p:cNvSpPr>
            <a:spLocks noChangeShapeType="1"/>
          </p:cNvSpPr>
          <p:nvPr/>
        </p:nvSpPr>
        <p:spPr bwMode="auto">
          <a:xfrm flipH="1">
            <a:off x="6400800" y="914400"/>
            <a:ext cx="1295400" cy="2590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E59793-F610-0640-AFD2-9ECD636BB105}" type="slidenum">
              <a:rPr lang="en-US" smtClean="0"/>
              <a:pPr/>
              <a:t>77</a:t>
            </a:fld>
            <a:endParaRPr lang="en-US" smtClean="0"/>
          </a:p>
        </p:txBody>
      </p:sp>
      <p:sp>
        <p:nvSpPr>
          <p:cNvPr id="164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/>
              <a:t>Verifying the language generated by a grammar</a:t>
            </a:r>
          </a:p>
        </p:txBody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382000" cy="51355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/>
              <a:t>To verify a grammar: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/>
              <a:t>every string generated by G is in 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/>
              <a:t>every string in L can be generated by G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Example: S</a:t>
            </a:r>
            <a:r>
              <a:rPr lang="en-US" sz="2000">
                <a:sym typeface="Wingdings" charset="2"/>
              </a:rPr>
              <a:t>(S)S|</a:t>
            </a:r>
            <a:r>
              <a:rPr lang="el-GR" sz="2000">
                <a:ea typeface="Arial" charset="0"/>
                <a:cs typeface="Arial" charset="0"/>
                <a:sym typeface="Wingdings" charset="2"/>
              </a:rPr>
              <a:t>ε</a:t>
            </a:r>
            <a:endParaRPr lang="en-US" sz="2000">
              <a:ea typeface="Arial" charset="0"/>
              <a:cs typeface="Arial" charset="0"/>
              <a:sym typeface="Wingdings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ea typeface="Arial" charset="0"/>
                <a:cs typeface="Arial" charset="0"/>
              </a:rPr>
              <a:t>the language is all the strings of balanced parenthesis, such as (), (()), ()(()())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ea typeface="Arial" charset="0"/>
                <a:cs typeface="Arial" charset="0"/>
              </a:rPr>
              <a:t>Proof part 1: every sentence derived from S is balanced.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ea typeface="Arial" charset="0"/>
                <a:cs typeface="Arial" charset="0"/>
              </a:rPr>
              <a:t>basis: empty string is balanced.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ea typeface="Arial" charset="0"/>
                <a:cs typeface="Arial" charset="0"/>
              </a:rPr>
              <a:t>induction: suppose that all derivations fewer than n steps produce balanced sentences, and consider a leftmost derivation of n steps. such a derivation must be of the form: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1600">
                <a:ea typeface="Arial" charset="0"/>
                <a:cs typeface="Arial" charset="0"/>
              </a:rPr>
              <a:t>S</a:t>
            </a:r>
            <a:r>
              <a:rPr lang="en-US" sz="1600">
                <a:ea typeface="Arial" charset="0"/>
                <a:cs typeface="Arial" charset="0"/>
                <a:sym typeface="Symbol" charset="2"/>
              </a:rPr>
              <a:t>(S)S *(x)S *(x)y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ea typeface="Arial" charset="0"/>
                <a:cs typeface="Arial" charset="0"/>
              </a:rPr>
              <a:t>Proof part 2: every balanced string can be derived from 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ea typeface="Arial" charset="0"/>
                <a:cs typeface="Arial" charset="0"/>
              </a:rPr>
              <a:t>Basis: the empty string can be derived from 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ea typeface="Arial" charset="0"/>
                <a:cs typeface="Arial" charset="0"/>
              </a:rPr>
              <a:t>Induction: suppose that every balanced string of length less than 2n can be derived from S. Consider a balanced string w of length 2n. w must start with (.  w can be written as (x)y, where x, y are balanced.  </a:t>
            </a:r>
            <a:endParaRPr lang="el-GR" sz="1800"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4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4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4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4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4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945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945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E8494E-C096-8446-8196-400BD6B5B9DA}" type="slidenum">
              <a:rPr lang="en-US" smtClean="0"/>
              <a:pPr/>
              <a:t>78</a:t>
            </a:fld>
            <a:endParaRPr lang="en-US" smtClean="0"/>
          </a:p>
        </p:txBody>
      </p:sp>
      <p:sp>
        <p:nvSpPr>
          <p:cNvPr id="166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Hierarchy of grammars</a:t>
            </a:r>
          </a:p>
        </p:txBody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>
                <a:latin typeface="Calibri" charset="0"/>
              </a:rPr>
              <a:t>CFG is more powerful than RE</a:t>
            </a:r>
          </a:p>
          <a:p>
            <a:pPr eaLnBrk="1" hangingPunct="1"/>
            <a:r>
              <a:rPr lang="en-US" sz="2000">
                <a:latin typeface="Calibri" charset="0"/>
              </a:rPr>
              <a:t>“Type n grammar is more powerful than type n+1 grammar”</a:t>
            </a:r>
          </a:p>
          <a:p>
            <a:pPr eaLnBrk="1" hangingPunct="1"/>
            <a:r>
              <a:rPr lang="en-US" sz="2000">
                <a:latin typeface="Calibri" charset="0"/>
                <a:ea typeface="Times New Roman" charset="0"/>
                <a:cs typeface="Times New Roman" charset="0"/>
              </a:rPr>
              <a:t>Example:  </a:t>
            </a:r>
            <a:r>
              <a:rPr lang="el-GR" sz="2000">
                <a:latin typeface="Calibri" charset="0"/>
                <a:ea typeface="Times New Roman" charset="0"/>
                <a:cs typeface="Times New Roman" charset="0"/>
              </a:rPr>
              <a:t>Σ</a:t>
            </a:r>
            <a:r>
              <a:rPr lang="en-US" sz="2000">
                <a:latin typeface="Calibri" charset="0"/>
                <a:ea typeface="Times New Roman" charset="0"/>
                <a:cs typeface="Times New Roman" charset="0"/>
              </a:rPr>
              <a:t>={a, b}</a:t>
            </a:r>
          </a:p>
          <a:p>
            <a:pPr eaLnBrk="1" hangingPunct="1"/>
            <a:r>
              <a:rPr lang="en-US" sz="2000">
                <a:latin typeface="Calibri" charset="0"/>
                <a:ea typeface="Times New Roman" charset="0"/>
                <a:cs typeface="Times New Roman" charset="0"/>
              </a:rPr>
              <a:t>The language of any string consists of a and b</a:t>
            </a:r>
          </a:p>
          <a:p>
            <a:pPr lvl="1" eaLnBrk="1" hangingPunct="1"/>
            <a:r>
              <a:rPr lang="en-US" sz="1800">
                <a:latin typeface="Calibri" charset="0"/>
                <a:ea typeface="Times New Roman" charset="0"/>
                <a:cs typeface="Times New Roman" charset="0"/>
              </a:rPr>
              <a:t>A</a:t>
            </a:r>
            <a:r>
              <a:rPr lang="en-US" sz="1800">
                <a:latin typeface="Calibri" charset="0"/>
                <a:ea typeface="Times New Roman" charset="0"/>
                <a:cs typeface="Times New Roman" charset="0"/>
                <a:sym typeface="Wingdings" charset="2"/>
              </a:rPr>
              <a:t>aA|bA|ε </a:t>
            </a:r>
          </a:p>
          <a:p>
            <a:pPr lvl="1" eaLnBrk="1" hangingPunct="1"/>
            <a:r>
              <a:rPr lang="en-US" sz="1800">
                <a:latin typeface="Calibri" charset="0"/>
                <a:ea typeface="Times New Roman" charset="0"/>
                <a:cs typeface="Times New Roman" charset="0"/>
                <a:sym typeface="Wingdings" charset="2"/>
              </a:rPr>
              <a:t>Can be describe by RE</a:t>
            </a:r>
          </a:p>
          <a:p>
            <a:pPr eaLnBrk="1" hangingPunct="1"/>
            <a:r>
              <a:rPr lang="en-US" sz="2000">
                <a:latin typeface="Calibri" charset="0"/>
                <a:ea typeface="Times New Roman" charset="0"/>
                <a:cs typeface="Times New Roman" charset="0"/>
              </a:rPr>
              <a:t>The language of palindromes consist of a and b</a:t>
            </a:r>
          </a:p>
          <a:p>
            <a:pPr lvl="1" eaLnBrk="1" hangingPunct="1"/>
            <a:r>
              <a:rPr lang="en-US" sz="1800">
                <a:latin typeface="Calibri" charset="0"/>
                <a:ea typeface="Times New Roman" charset="0"/>
                <a:cs typeface="Times New Roman" charset="0"/>
              </a:rPr>
              <a:t>A</a:t>
            </a:r>
            <a:r>
              <a:rPr lang="en-US" sz="1800">
                <a:latin typeface="Calibri" charset="0"/>
                <a:ea typeface="Times New Roman" charset="0"/>
                <a:cs typeface="Times New Roman" charset="0"/>
                <a:sym typeface="Wingdings" charset="2"/>
              </a:rPr>
              <a:t>aAa | bAb |a|b|ε </a:t>
            </a:r>
          </a:p>
          <a:p>
            <a:pPr lvl="1" eaLnBrk="1" hangingPunct="1"/>
            <a:r>
              <a:rPr lang="en-US" sz="1800">
                <a:latin typeface="Calibri" charset="0"/>
                <a:ea typeface="Times New Roman" charset="0"/>
                <a:cs typeface="Times New Roman" charset="0"/>
              </a:rPr>
              <a:t>Can be described by CFG, but not RE</a:t>
            </a:r>
          </a:p>
          <a:p>
            <a:pPr eaLnBrk="1" hangingPunct="1"/>
            <a:r>
              <a:rPr lang="en-US" sz="2000">
                <a:latin typeface="Calibri" charset="0"/>
                <a:ea typeface="Times New Roman" charset="0"/>
                <a:cs typeface="Times New Roman" charset="0"/>
              </a:rPr>
              <a:t>When a grammar is more powerful, it is not that it can describe a larger language. Instead, the ‘power’ means the ability to restrict the set.</a:t>
            </a:r>
          </a:p>
          <a:p>
            <a:pPr eaLnBrk="1" hangingPunct="1"/>
            <a:r>
              <a:rPr lang="en-US" sz="2000">
                <a:latin typeface="Calibri" charset="0"/>
                <a:ea typeface="Times New Roman" charset="0"/>
                <a:cs typeface="Times New Roman" charset="0"/>
              </a:rPr>
              <a:t>More powerful grammar can define </a:t>
            </a:r>
          </a:p>
          <a:p>
            <a:pPr lvl="1" eaLnBrk="1" hangingPunct="1"/>
            <a:r>
              <a:rPr lang="en-US" sz="1800">
                <a:latin typeface="Calibri" charset="0"/>
                <a:ea typeface="Times New Roman" charset="0"/>
                <a:cs typeface="Times New Roman" charset="0"/>
              </a:rPr>
              <a:t>more complicated boundary between correct and incorrect sentences.</a:t>
            </a:r>
          </a:p>
          <a:p>
            <a:pPr lvl="1" eaLnBrk="1" hangingPunct="1"/>
            <a:r>
              <a:rPr lang="en-US" sz="1800">
                <a:latin typeface="Calibri" charset="0"/>
                <a:ea typeface="Times New Roman" charset="0"/>
                <a:cs typeface="Times New Roman" charset="0"/>
              </a:rPr>
              <a:t>Therefore, more different languages</a:t>
            </a:r>
            <a:endParaRPr lang="en-US" sz="1800">
              <a:latin typeface="Calibri" charset="0"/>
            </a:endParaRPr>
          </a:p>
        </p:txBody>
      </p:sp>
      <p:sp>
        <p:nvSpPr>
          <p:cNvPr id="166917" name="Oval 4"/>
          <p:cNvSpPr>
            <a:spLocks noChangeArrowheads="1"/>
          </p:cNvSpPr>
          <p:nvPr/>
        </p:nvSpPr>
        <p:spPr bwMode="auto">
          <a:xfrm rot="5400000">
            <a:off x="7010400" y="-533400"/>
            <a:ext cx="1600200" cy="2667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918" name="Oval 5"/>
          <p:cNvSpPr>
            <a:spLocks noChangeArrowheads="1"/>
          </p:cNvSpPr>
          <p:nvPr/>
        </p:nvSpPr>
        <p:spPr bwMode="auto">
          <a:xfrm rot="5400000">
            <a:off x="7467600" y="0"/>
            <a:ext cx="762000" cy="2133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919" name="Text Box 6"/>
          <p:cNvSpPr txBox="1">
            <a:spLocks noChangeArrowheads="1"/>
          </p:cNvSpPr>
          <p:nvPr/>
        </p:nvSpPr>
        <p:spPr bwMode="auto">
          <a:xfrm>
            <a:off x="6553200" y="381000"/>
            <a:ext cx="2447925" cy="2746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/>
              <a:t>Language 1: any string of a and b</a:t>
            </a:r>
          </a:p>
        </p:txBody>
      </p:sp>
      <p:sp>
        <p:nvSpPr>
          <p:cNvPr id="166920" name="Text Box 7"/>
          <p:cNvSpPr txBox="1">
            <a:spLocks noChangeArrowheads="1"/>
          </p:cNvSpPr>
          <p:nvPr/>
        </p:nvSpPr>
        <p:spPr bwMode="auto">
          <a:xfrm>
            <a:off x="6934200" y="990600"/>
            <a:ext cx="1938338" cy="2746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/>
              <a:t>Language 2:  palindromes</a:t>
            </a:r>
          </a:p>
        </p:txBody>
      </p:sp>
      <p:sp>
        <p:nvSpPr>
          <p:cNvPr id="166921" name="Oval 8"/>
          <p:cNvSpPr>
            <a:spLocks noChangeArrowheads="1"/>
          </p:cNvSpPr>
          <p:nvPr/>
        </p:nvSpPr>
        <p:spPr bwMode="auto">
          <a:xfrm rot="5400000">
            <a:off x="6858000" y="1752600"/>
            <a:ext cx="1600200" cy="2667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922" name="Oval 9"/>
          <p:cNvSpPr>
            <a:spLocks noChangeArrowheads="1"/>
          </p:cNvSpPr>
          <p:nvPr/>
        </p:nvSpPr>
        <p:spPr bwMode="auto">
          <a:xfrm rot="5400000">
            <a:off x="7315200" y="2286000"/>
            <a:ext cx="762000" cy="21336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923" name="Text Box 10"/>
          <p:cNvSpPr txBox="1">
            <a:spLocks noChangeArrowheads="1"/>
          </p:cNvSpPr>
          <p:nvPr/>
        </p:nvSpPr>
        <p:spPr bwMode="auto">
          <a:xfrm>
            <a:off x="6781800" y="2514600"/>
            <a:ext cx="506413" cy="2746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/>
              <a:t>CFG</a:t>
            </a:r>
          </a:p>
        </p:txBody>
      </p:sp>
      <p:sp>
        <p:nvSpPr>
          <p:cNvPr id="166924" name="Text Box 11"/>
          <p:cNvSpPr txBox="1">
            <a:spLocks noChangeArrowheads="1"/>
          </p:cNvSpPr>
          <p:nvPr/>
        </p:nvSpPr>
        <p:spPr bwMode="auto">
          <a:xfrm>
            <a:off x="6781800" y="3276600"/>
            <a:ext cx="412750" cy="2746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/>
              <a:t>RG</a:t>
            </a:r>
          </a:p>
        </p:txBody>
      </p:sp>
      <p:sp>
        <p:nvSpPr>
          <p:cNvPr id="166925" name="Text Box 12"/>
          <p:cNvSpPr txBox="1">
            <a:spLocks noChangeArrowheads="1"/>
          </p:cNvSpPr>
          <p:nvPr/>
        </p:nvSpPr>
        <p:spPr bwMode="auto">
          <a:xfrm>
            <a:off x="7239000" y="3200400"/>
            <a:ext cx="12192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ym typeface="Symbol" charset="2"/>
              </a:rPr>
              <a:t></a:t>
            </a:r>
            <a:r>
              <a:rPr lang="en-US"/>
              <a:t>  </a:t>
            </a:r>
            <a:r>
              <a:rPr lang="en-US" sz="1000"/>
              <a:t>Language 1</a:t>
            </a:r>
          </a:p>
        </p:txBody>
      </p:sp>
      <p:sp>
        <p:nvSpPr>
          <p:cNvPr id="166926" name="Text Box 13"/>
          <p:cNvSpPr txBox="1">
            <a:spLocks noChangeArrowheads="1"/>
          </p:cNvSpPr>
          <p:nvPr/>
        </p:nvSpPr>
        <p:spPr bwMode="auto">
          <a:xfrm>
            <a:off x="7391400" y="2590800"/>
            <a:ext cx="12192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 </a:t>
            </a:r>
            <a:r>
              <a:rPr lang="en-US">
                <a:sym typeface="Symbol" charset="2"/>
              </a:rPr>
              <a:t> </a:t>
            </a:r>
            <a:r>
              <a:rPr lang="en-US" sz="1000"/>
              <a:t>Language 2</a:t>
            </a:r>
          </a:p>
        </p:txBody>
      </p:sp>
      <p:sp>
        <p:nvSpPr>
          <p:cNvPr id="166927" name="Text Box 14"/>
          <p:cNvSpPr txBox="1">
            <a:spLocks noChangeArrowheads="1"/>
          </p:cNvSpPr>
          <p:nvPr/>
        </p:nvSpPr>
        <p:spPr bwMode="auto">
          <a:xfrm>
            <a:off x="7315200" y="2362200"/>
            <a:ext cx="12192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 </a:t>
            </a:r>
            <a:r>
              <a:rPr lang="en-US">
                <a:sym typeface="Symbol" charset="2"/>
              </a:rPr>
              <a:t> </a:t>
            </a:r>
            <a:r>
              <a:rPr lang="en-US" sz="1000"/>
              <a:t>Language 3</a:t>
            </a:r>
          </a:p>
        </p:txBody>
      </p:sp>
      <p:sp>
        <p:nvSpPr>
          <p:cNvPr id="166928" name="Text Box 15"/>
          <p:cNvSpPr txBox="1">
            <a:spLocks noChangeArrowheads="1"/>
          </p:cNvSpPr>
          <p:nvPr/>
        </p:nvSpPr>
        <p:spPr bwMode="auto">
          <a:xfrm>
            <a:off x="7315200" y="2971800"/>
            <a:ext cx="12192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 </a:t>
            </a:r>
            <a:r>
              <a:rPr lang="en-US">
                <a:sym typeface="Symbol" charset="2"/>
              </a:rPr>
              <a:t> </a:t>
            </a:r>
            <a:r>
              <a:rPr lang="en-US" sz="1000"/>
              <a:t>Language 4</a:t>
            </a:r>
          </a:p>
        </p:txBody>
      </p:sp>
      <p:sp>
        <p:nvSpPr>
          <p:cNvPr id="166929" name="Text Box 16"/>
          <p:cNvSpPr txBox="1">
            <a:spLocks noChangeArrowheads="1"/>
          </p:cNvSpPr>
          <p:nvPr/>
        </p:nvSpPr>
        <p:spPr bwMode="auto">
          <a:xfrm>
            <a:off x="6248400" y="2667000"/>
            <a:ext cx="12192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 </a:t>
            </a:r>
            <a:r>
              <a:rPr lang="en-US">
                <a:sym typeface="Symbol" charset="2"/>
              </a:rPr>
              <a:t> </a:t>
            </a:r>
            <a:r>
              <a:rPr lang="en-US" sz="1000"/>
              <a:t>Language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0D6CC1-ED0A-F84E-8D60-0355499CE775}" type="slidenum">
              <a:rPr lang="en-US" smtClean="0"/>
              <a:pPr/>
              <a:t>79</a:t>
            </a:fld>
            <a:endParaRPr lang="en-US" smtClean="0"/>
          </a:p>
        </p:txBody>
      </p:sp>
      <p:sp>
        <p:nvSpPr>
          <p:cNvPr id="168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Metaphoric comparison of grammars</a:t>
            </a:r>
          </a:p>
        </p:txBody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4572000" cy="5105400"/>
          </a:xfrm>
        </p:spPr>
        <p:txBody>
          <a:bodyPr/>
          <a:lstStyle/>
          <a:p>
            <a:pPr eaLnBrk="1" hangingPunct="1"/>
            <a:r>
              <a:rPr lang="en-US"/>
              <a:t>RE draw the rose use straight lines (ruler and T-square suffice)</a:t>
            </a:r>
          </a:p>
          <a:p>
            <a:pPr eaLnBrk="1" hangingPunct="1"/>
            <a:r>
              <a:rPr lang="en-US"/>
              <a:t>CFG approximate the outline by straight lines and circle segments (ruler and compasses)</a:t>
            </a:r>
          </a:p>
        </p:txBody>
      </p:sp>
      <p:pic>
        <p:nvPicPr>
          <p:cNvPr id="16896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1524000"/>
            <a:ext cx="3781425" cy="49053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154296-5AEA-6442-AB36-03CC683CE55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381000" y="38100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Shift-reduce main loop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81000" y="11430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i="1">
                <a:solidFill>
                  <a:srgbClr val="800000"/>
                </a:solidFill>
                <a:ea typeface="Times New Roman" charset="0"/>
                <a:cs typeface="Times New Roman" charset="0"/>
              </a:rPr>
              <a:t>Shift</a:t>
            </a:r>
            <a:r>
              <a:rPr lang="en-US" sz="2000">
                <a:solidFill>
                  <a:srgbClr val="800000"/>
                </a:solidFill>
                <a:ea typeface="Times New Roman" charset="0"/>
                <a:cs typeface="Times New Roman" charset="0"/>
              </a:rPr>
              <a:t>:  If can’t perform a reduction and there are tokens remaining in the unprocessed input, then transfer a token from the input</a:t>
            </a:r>
            <a:r>
              <a:rPr lang="en-US" sz="2000" i="1">
                <a:solidFill>
                  <a:srgbClr val="800000"/>
                </a:solidFill>
                <a:ea typeface="Times New Roman" charset="0"/>
                <a:cs typeface="Times New Roman" charset="0"/>
              </a:rPr>
              <a:t> </a:t>
            </a:r>
            <a:r>
              <a:rPr lang="en-US" sz="2000">
                <a:solidFill>
                  <a:srgbClr val="800000"/>
                </a:solidFill>
                <a:ea typeface="Times New Roman" charset="0"/>
                <a:cs typeface="Times New Roman" charset="0"/>
              </a:rPr>
              <a:t>onto the stack.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i="1">
                <a:solidFill>
                  <a:srgbClr val="800000"/>
                </a:solidFill>
                <a:ea typeface="Times New Roman" charset="0"/>
                <a:cs typeface="Times New Roman" charset="0"/>
              </a:rPr>
              <a:t>Reduce</a:t>
            </a:r>
            <a:r>
              <a:rPr lang="en-US" sz="2000" b="1">
                <a:solidFill>
                  <a:srgbClr val="800000"/>
                </a:solidFill>
                <a:ea typeface="Times New Roman" charset="0"/>
                <a:cs typeface="Times New Roman" charset="0"/>
              </a:rPr>
              <a:t>:</a:t>
            </a:r>
            <a:r>
              <a:rPr lang="en-US" sz="2000">
                <a:solidFill>
                  <a:srgbClr val="800000"/>
                </a:solidFill>
                <a:ea typeface="Times New Roman" charset="0"/>
                <a:cs typeface="Times New Roman" charset="0"/>
              </a:rPr>
              <a:t> If we can find a rule A</a:t>
            </a:r>
            <a:r>
              <a:rPr lang="en-US" sz="2000">
                <a:solidFill>
                  <a:srgbClr val="800000"/>
                </a:solidFill>
                <a:ea typeface="Times New Roman" charset="0"/>
                <a:cs typeface="Times New Roman" charset="0"/>
                <a:sym typeface="Wingdings" charset="2"/>
              </a:rPr>
              <a:t></a:t>
            </a:r>
            <a:r>
              <a:rPr lang="en-US" sz="2000">
                <a:solidFill>
                  <a:srgbClr val="800000"/>
                </a:solidFill>
                <a:ea typeface="Times New Roman" charset="0"/>
                <a:cs typeface="Times New Roman" charset="0"/>
              </a:rPr>
              <a:t>α , and the contents of the stack</a:t>
            </a:r>
            <a:r>
              <a:rPr lang="en-US" sz="2000" i="1">
                <a:solidFill>
                  <a:srgbClr val="800000"/>
                </a:solidFill>
                <a:ea typeface="Times New Roman" charset="0"/>
                <a:cs typeface="Times New Roman" charset="0"/>
              </a:rPr>
              <a:t> </a:t>
            </a:r>
            <a:r>
              <a:rPr lang="en-US" sz="2000">
                <a:solidFill>
                  <a:srgbClr val="800000"/>
                </a:solidFill>
                <a:ea typeface="Times New Roman" charset="0"/>
                <a:cs typeface="Times New Roman" charset="0"/>
              </a:rPr>
              <a:t>are βα </a:t>
            </a:r>
            <a:r>
              <a:rPr lang="en-US" sz="2000" i="1">
                <a:solidFill>
                  <a:srgbClr val="800000"/>
                </a:solidFill>
                <a:ea typeface="Times New Roman" charset="0"/>
                <a:cs typeface="Times New Roman" charset="0"/>
              </a:rPr>
              <a:t> </a:t>
            </a:r>
            <a:r>
              <a:rPr lang="en-US" sz="2000">
                <a:solidFill>
                  <a:srgbClr val="800000"/>
                </a:solidFill>
                <a:ea typeface="Times New Roman" charset="0"/>
                <a:cs typeface="Times New Roman" charset="0"/>
              </a:rPr>
              <a:t>for some β  (β  may be empty), then reduce the stack</a:t>
            </a:r>
            <a:r>
              <a:rPr lang="en-US" sz="2000" i="1">
                <a:solidFill>
                  <a:srgbClr val="800000"/>
                </a:solidFill>
                <a:ea typeface="Times New Roman" charset="0"/>
                <a:cs typeface="Times New Roman" charset="0"/>
              </a:rPr>
              <a:t> </a:t>
            </a:r>
            <a:r>
              <a:rPr lang="en-US" sz="2000">
                <a:solidFill>
                  <a:srgbClr val="800000"/>
                </a:solidFill>
                <a:ea typeface="Times New Roman" charset="0"/>
                <a:cs typeface="Times New Roman" charset="0"/>
              </a:rPr>
              <a:t>to βA</a:t>
            </a:r>
            <a:r>
              <a:rPr lang="en-US" sz="2000" i="1">
                <a:solidFill>
                  <a:srgbClr val="800000"/>
                </a:solidFill>
                <a:ea typeface="Times New Roman" charset="0"/>
                <a:cs typeface="Times New Roman" charset="0"/>
              </a:rPr>
              <a:t>.</a:t>
            </a:r>
            <a:r>
              <a:rPr lang="en-US" sz="2400">
                <a:solidFill>
                  <a:srgbClr val="800000"/>
                </a:solidFill>
                <a:latin typeface="Times" charset="0"/>
                <a:ea typeface="Times New Roman" charset="0"/>
                <a:cs typeface="Times New Roman" charset="0"/>
              </a:rPr>
              <a:t> </a:t>
            </a:r>
            <a:r>
              <a:rPr lang="en-US" sz="2000">
                <a:solidFill>
                  <a:srgbClr val="800000"/>
                </a:solidFill>
                <a:ea typeface="Times New Roman" charset="0"/>
                <a:cs typeface="Times New Roman" charset="0"/>
              </a:rPr>
              <a:t>The α is called a </a:t>
            </a:r>
            <a:r>
              <a:rPr lang="en-US" sz="2000" i="1">
                <a:solidFill>
                  <a:srgbClr val="800000"/>
                </a:solidFill>
                <a:ea typeface="Times New Roman" charset="0"/>
                <a:cs typeface="Times New Roman" charset="0"/>
              </a:rPr>
              <a:t>handle</a:t>
            </a:r>
            <a:r>
              <a:rPr lang="en-US" sz="2000" b="1">
                <a:solidFill>
                  <a:srgbClr val="800000"/>
                </a:solidFill>
                <a:ea typeface="Times New Roman" charset="0"/>
                <a:cs typeface="Times New Roman" charset="0"/>
              </a:rPr>
              <a:t>. </a:t>
            </a:r>
            <a:r>
              <a:rPr lang="en-US" sz="2000">
                <a:solidFill>
                  <a:srgbClr val="800000"/>
                </a:solidFill>
                <a:ea typeface="Times New Roman" charset="0"/>
                <a:cs typeface="Times New Roman" charset="0"/>
              </a:rPr>
              <a:t>Recognizing handles is key!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i="1">
                <a:solidFill>
                  <a:srgbClr val="800000"/>
                </a:solidFill>
                <a:ea typeface="Times New Roman" charset="0"/>
                <a:cs typeface="Times New Roman" charset="0"/>
              </a:rPr>
              <a:t>Accept</a:t>
            </a:r>
            <a:r>
              <a:rPr lang="en-US" sz="2000">
                <a:solidFill>
                  <a:srgbClr val="800000"/>
                </a:solidFill>
                <a:ea typeface="Times New Roman" charset="0"/>
                <a:cs typeface="Times New Roman" charset="0"/>
              </a:rPr>
              <a:t>:  S is at the top of the stack and input now empty, done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i="1">
                <a:solidFill>
                  <a:srgbClr val="800000"/>
                </a:solidFill>
                <a:ea typeface="Times New Roman" charset="0"/>
                <a:cs typeface="Times New Roman" charset="0"/>
              </a:rPr>
              <a:t>Error</a:t>
            </a:r>
            <a:r>
              <a:rPr lang="en-US" sz="2000" b="1">
                <a:solidFill>
                  <a:srgbClr val="800000"/>
                </a:solidFill>
                <a:ea typeface="Times New Roman" charset="0"/>
                <a:cs typeface="Times New Roman" charset="0"/>
              </a:rPr>
              <a:t>:</a:t>
            </a:r>
            <a:r>
              <a:rPr lang="en-US" sz="2000">
                <a:solidFill>
                  <a:srgbClr val="800000"/>
                </a:solidFill>
                <a:ea typeface="Times New Roman" charset="0"/>
                <a:cs typeface="Times New Roman" charset="0"/>
              </a:rPr>
              <a:t> other cases.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D1E767-46C7-954A-AA14-A1CEAA225D82}" type="slidenum">
              <a:rPr lang="en-US" smtClean="0"/>
              <a:pPr/>
              <a:t>80</a:t>
            </a:fld>
            <a:endParaRPr lang="en-US" smtClean="0"/>
          </a:p>
        </p:txBody>
      </p:sp>
      <p:sp>
        <p:nvSpPr>
          <p:cNvPr id="171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/>
              <a:t>Abstract Syntax Tree--motivation</a:t>
            </a:r>
          </a:p>
        </p:txBody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534400" cy="5562600"/>
          </a:xfrm>
        </p:spPr>
        <p:txBody>
          <a:bodyPr/>
          <a:lstStyle/>
          <a:p>
            <a:pPr eaLnBrk="1" hangingPunct="1"/>
            <a:r>
              <a:rPr lang="en-US" sz="2000"/>
              <a:t>The parse tree </a:t>
            </a:r>
          </a:p>
          <a:p>
            <a:pPr lvl="1" eaLnBrk="1" hangingPunct="1"/>
            <a:r>
              <a:rPr lang="en-US" sz="1800"/>
              <a:t>contains too much detail</a:t>
            </a:r>
          </a:p>
          <a:p>
            <a:pPr lvl="2" eaLnBrk="1" hangingPunct="1"/>
            <a:r>
              <a:rPr lang="en-US" sz="1600"/>
              <a:t>e.g. unnecessary terminals such as parentheses</a:t>
            </a:r>
          </a:p>
          <a:p>
            <a:pPr lvl="1" eaLnBrk="1" hangingPunct="1"/>
            <a:r>
              <a:rPr lang="en-US" sz="1800"/>
              <a:t>depends heavily on the structure of the grammar</a:t>
            </a:r>
          </a:p>
          <a:p>
            <a:pPr lvl="2" eaLnBrk="1" hangingPunct="1"/>
            <a:r>
              <a:rPr lang="en-US" sz="1600"/>
              <a:t>e.g. intermediate non-terminals</a:t>
            </a:r>
          </a:p>
          <a:p>
            <a:pPr eaLnBrk="1" hangingPunct="1"/>
            <a:r>
              <a:rPr lang="en-US" sz="2000"/>
              <a:t>Idea</a:t>
            </a:r>
          </a:p>
          <a:p>
            <a:pPr lvl="1" eaLnBrk="1" hangingPunct="1"/>
            <a:r>
              <a:rPr lang="en-US" sz="1800"/>
              <a:t>strip the unnecessary parts of the tree, simplify it.</a:t>
            </a:r>
          </a:p>
          <a:p>
            <a:pPr lvl="1" eaLnBrk="1" hangingPunct="1"/>
            <a:r>
              <a:rPr lang="en-US" sz="1800"/>
              <a:t>keep track only of important information</a:t>
            </a:r>
          </a:p>
          <a:p>
            <a:pPr eaLnBrk="1" hangingPunct="1"/>
            <a:r>
              <a:rPr lang="en-US" sz="2000"/>
              <a:t>AST</a:t>
            </a:r>
          </a:p>
          <a:p>
            <a:pPr lvl="1" eaLnBrk="1" hangingPunct="1"/>
            <a:r>
              <a:rPr lang="en-US" sz="1800"/>
              <a:t>Conveys the syntactic structure of the program while providing abstraction.</a:t>
            </a:r>
          </a:p>
          <a:p>
            <a:pPr lvl="1" eaLnBrk="1" hangingPunct="1"/>
            <a:r>
              <a:rPr lang="en-US" sz="1800"/>
              <a:t>Can be easily annotated with semantic information (attributes) such as type, numerical value, etc.</a:t>
            </a:r>
          </a:p>
          <a:p>
            <a:pPr lvl="1" eaLnBrk="1" hangingPunct="1"/>
            <a:r>
              <a:rPr lang="en-US" sz="1800"/>
              <a:t>Can be used as intermediate representation.</a:t>
            </a:r>
          </a:p>
          <a:p>
            <a:pPr eaLnBrk="1" hangingPunct="1">
              <a:buFontTx/>
              <a:buNone/>
            </a:pPr>
            <a:endParaRPr lang="en-US" sz="2000"/>
          </a:p>
        </p:txBody>
      </p:sp>
      <p:sp>
        <p:nvSpPr>
          <p:cNvPr id="171013" name="Text Box 4"/>
          <p:cNvSpPr txBox="1">
            <a:spLocks noChangeArrowheads="1"/>
          </p:cNvSpPr>
          <p:nvPr/>
        </p:nvSpPr>
        <p:spPr bwMode="auto">
          <a:xfrm>
            <a:off x="7086600" y="381000"/>
            <a:ext cx="4572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latin typeface="Calibri" charset="0"/>
              </a:rPr>
              <a:t>E</a:t>
            </a:r>
          </a:p>
        </p:txBody>
      </p:sp>
      <p:sp>
        <p:nvSpPr>
          <p:cNvPr id="171014" name="Line 5"/>
          <p:cNvSpPr>
            <a:spLocks noChangeShapeType="1"/>
          </p:cNvSpPr>
          <p:nvPr/>
        </p:nvSpPr>
        <p:spPr bwMode="auto">
          <a:xfrm flipH="1">
            <a:off x="6550025" y="838200"/>
            <a:ext cx="692150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15" name="Line 6"/>
          <p:cNvSpPr>
            <a:spLocks noChangeShapeType="1"/>
          </p:cNvSpPr>
          <p:nvPr/>
        </p:nvSpPr>
        <p:spPr bwMode="auto">
          <a:xfrm>
            <a:off x="7239000" y="8382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16" name="Line 7"/>
          <p:cNvSpPr>
            <a:spLocks noChangeShapeType="1"/>
          </p:cNvSpPr>
          <p:nvPr/>
        </p:nvSpPr>
        <p:spPr bwMode="auto">
          <a:xfrm>
            <a:off x="7239000" y="838200"/>
            <a:ext cx="762000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17" name="Text Box 8"/>
          <p:cNvSpPr txBox="1">
            <a:spLocks noChangeArrowheads="1"/>
          </p:cNvSpPr>
          <p:nvPr/>
        </p:nvSpPr>
        <p:spPr bwMode="auto">
          <a:xfrm>
            <a:off x="6248400" y="1371600"/>
            <a:ext cx="4572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latin typeface="Calibri" charset="0"/>
              </a:rPr>
              <a:t>E</a:t>
            </a:r>
          </a:p>
        </p:txBody>
      </p:sp>
      <p:sp>
        <p:nvSpPr>
          <p:cNvPr id="171018" name="Text Box 9"/>
          <p:cNvSpPr txBox="1">
            <a:spLocks noChangeArrowheads="1"/>
          </p:cNvSpPr>
          <p:nvPr/>
        </p:nvSpPr>
        <p:spPr bwMode="auto">
          <a:xfrm>
            <a:off x="7772400" y="1371600"/>
            <a:ext cx="5334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latin typeface="Calibri" charset="0"/>
              </a:rPr>
              <a:t>E</a:t>
            </a:r>
          </a:p>
        </p:txBody>
      </p:sp>
      <p:sp>
        <p:nvSpPr>
          <p:cNvPr id="171019" name="Text Box 10"/>
          <p:cNvSpPr txBox="1">
            <a:spLocks noChangeArrowheads="1"/>
          </p:cNvSpPr>
          <p:nvPr/>
        </p:nvSpPr>
        <p:spPr bwMode="auto">
          <a:xfrm>
            <a:off x="7086600" y="1371600"/>
            <a:ext cx="6858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+</a:t>
            </a:r>
          </a:p>
        </p:txBody>
      </p:sp>
      <p:sp>
        <p:nvSpPr>
          <p:cNvPr id="171020" name="Line 11"/>
          <p:cNvSpPr>
            <a:spLocks noChangeShapeType="1"/>
          </p:cNvSpPr>
          <p:nvPr/>
        </p:nvSpPr>
        <p:spPr bwMode="auto">
          <a:xfrm flipH="1">
            <a:off x="7235825" y="1828800"/>
            <a:ext cx="692150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21" name="Line 12"/>
          <p:cNvSpPr>
            <a:spLocks noChangeShapeType="1"/>
          </p:cNvSpPr>
          <p:nvPr/>
        </p:nvSpPr>
        <p:spPr bwMode="auto">
          <a:xfrm>
            <a:off x="7924800" y="1828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22" name="Line 13"/>
          <p:cNvSpPr>
            <a:spLocks noChangeShapeType="1"/>
          </p:cNvSpPr>
          <p:nvPr/>
        </p:nvSpPr>
        <p:spPr bwMode="auto">
          <a:xfrm>
            <a:off x="7924800" y="1828800"/>
            <a:ext cx="762000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23" name="Text Box 14"/>
          <p:cNvSpPr txBox="1">
            <a:spLocks noChangeArrowheads="1"/>
          </p:cNvSpPr>
          <p:nvPr/>
        </p:nvSpPr>
        <p:spPr bwMode="auto">
          <a:xfrm>
            <a:off x="6934200" y="2362200"/>
            <a:ext cx="4572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latin typeface="Calibri" charset="0"/>
              </a:rPr>
              <a:t>E</a:t>
            </a:r>
          </a:p>
        </p:txBody>
      </p:sp>
      <p:sp>
        <p:nvSpPr>
          <p:cNvPr id="171024" name="Text Box 15"/>
          <p:cNvSpPr txBox="1">
            <a:spLocks noChangeArrowheads="1"/>
          </p:cNvSpPr>
          <p:nvPr/>
        </p:nvSpPr>
        <p:spPr bwMode="auto">
          <a:xfrm>
            <a:off x="8458200" y="2362200"/>
            <a:ext cx="5334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latin typeface="Calibri" charset="0"/>
              </a:rPr>
              <a:t>E</a:t>
            </a:r>
          </a:p>
        </p:txBody>
      </p:sp>
      <p:sp>
        <p:nvSpPr>
          <p:cNvPr id="171025" name="Text Box 16"/>
          <p:cNvSpPr txBox="1">
            <a:spLocks noChangeArrowheads="1"/>
          </p:cNvSpPr>
          <p:nvPr/>
        </p:nvSpPr>
        <p:spPr bwMode="auto">
          <a:xfrm>
            <a:off x="7772400" y="2362200"/>
            <a:ext cx="6858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*</a:t>
            </a:r>
          </a:p>
        </p:txBody>
      </p:sp>
      <p:sp>
        <p:nvSpPr>
          <p:cNvPr id="171026" name="Line 17"/>
          <p:cNvSpPr>
            <a:spLocks noChangeShapeType="1"/>
          </p:cNvSpPr>
          <p:nvPr/>
        </p:nvSpPr>
        <p:spPr bwMode="auto">
          <a:xfrm>
            <a:off x="6400800" y="1828800"/>
            <a:ext cx="1588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27" name="Line 18"/>
          <p:cNvSpPr>
            <a:spLocks noChangeShapeType="1"/>
          </p:cNvSpPr>
          <p:nvPr/>
        </p:nvSpPr>
        <p:spPr bwMode="auto">
          <a:xfrm>
            <a:off x="7086600" y="2743200"/>
            <a:ext cx="1588" cy="381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28" name="Line 19"/>
          <p:cNvSpPr>
            <a:spLocks noChangeShapeType="1"/>
          </p:cNvSpPr>
          <p:nvPr/>
        </p:nvSpPr>
        <p:spPr bwMode="auto">
          <a:xfrm>
            <a:off x="8610600" y="2743200"/>
            <a:ext cx="1588" cy="381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29" name="Text Box 20"/>
          <p:cNvSpPr txBox="1">
            <a:spLocks noChangeArrowheads="1"/>
          </p:cNvSpPr>
          <p:nvPr/>
        </p:nvSpPr>
        <p:spPr bwMode="auto">
          <a:xfrm>
            <a:off x="6248400" y="2286000"/>
            <a:ext cx="5334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id</a:t>
            </a:r>
          </a:p>
        </p:txBody>
      </p:sp>
      <p:sp>
        <p:nvSpPr>
          <p:cNvPr id="171030" name="Text Box 21"/>
          <p:cNvSpPr txBox="1">
            <a:spLocks noChangeArrowheads="1"/>
          </p:cNvSpPr>
          <p:nvPr/>
        </p:nvSpPr>
        <p:spPr bwMode="auto">
          <a:xfrm>
            <a:off x="6934200" y="3124200"/>
            <a:ext cx="5334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id</a:t>
            </a:r>
          </a:p>
        </p:txBody>
      </p:sp>
      <p:sp>
        <p:nvSpPr>
          <p:cNvPr id="171031" name="Text Box 22"/>
          <p:cNvSpPr txBox="1">
            <a:spLocks noChangeArrowheads="1"/>
          </p:cNvSpPr>
          <p:nvPr/>
        </p:nvSpPr>
        <p:spPr bwMode="auto">
          <a:xfrm>
            <a:off x="8305800" y="3200400"/>
            <a:ext cx="5334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id</a:t>
            </a:r>
          </a:p>
        </p:txBody>
      </p:sp>
      <p:sp>
        <p:nvSpPr>
          <p:cNvPr id="171032" name="Text Box 23"/>
          <p:cNvSpPr txBox="1">
            <a:spLocks noChangeArrowheads="1"/>
          </p:cNvSpPr>
          <p:nvPr/>
        </p:nvSpPr>
        <p:spPr bwMode="auto">
          <a:xfrm>
            <a:off x="8877300" y="3200400"/>
            <a:ext cx="5334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)</a:t>
            </a:r>
          </a:p>
        </p:txBody>
      </p:sp>
      <p:sp>
        <p:nvSpPr>
          <p:cNvPr id="171033" name="Text Box 24"/>
          <p:cNvSpPr txBox="1">
            <a:spLocks noChangeArrowheads="1"/>
          </p:cNvSpPr>
          <p:nvPr/>
        </p:nvSpPr>
        <p:spPr bwMode="auto">
          <a:xfrm>
            <a:off x="7924800" y="3200400"/>
            <a:ext cx="3810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(</a:t>
            </a:r>
          </a:p>
        </p:txBody>
      </p:sp>
      <p:sp>
        <p:nvSpPr>
          <p:cNvPr id="171034" name="Line 25"/>
          <p:cNvSpPr>
            <a:spLocks noChangeShapeType="1"/>
          </p:cNvSpPr>
          <p:nvPr/>
        </p:nvSpPr>
        <p:spPr bwMode="auto">
          <a:xfrm flipH="1">
            <a:off x="8229600" y="27432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035" name="Line 26"/>
          <p:cNvSpPr>
            <a:spLocks noChangeShapeType="1"/>
          </p:cNvSpPr>
          <p:nvPr/>
        </p:nvSpPr>
        <p:spPr bwMode="auto">
          <a:xfrm>
            <a:off x="8610600" y="27432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514454-E258-8D42-B52D-BD81698B84DA}" type="slidenum">
              <a:rPr lang="en-US" smtClean="0"/>
              <a:pPr/>
              <a:t>81</a:t>
            </a:fld>
            <a:endParaRPr lang="en-US" smtClean="0"/>
          </a:p>
        </p:txBody>
      </p:sp>
      <p:sp>
        <p:nvSpPr>
          <p:cNvPr id="172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/>
              <a:t>AST vs. parse tree</a:t>
            </a:r>
          </a:p>
        </p:txBody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553200"/>
            <a:ext cx="8610600" cy="152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800"/>
          </a:p>
        </p:txBody>
      </p:sp>
      <p:sp>
        <p:nvSpPr>
          <p:cNvPr id="172037" name="Text Box 4"/>
          <p:cNvSpPr txBox="1">
            <a:spLocks noChangeArrowheads="1"/>
          </p:cNvSpPr>
          <p:nvPr/>
        </p:nvSpPr>
        <p:spPr bwMode="auto">
          <a:xfrm>
            <a:off x="1219200" y="1143000"/>
            <a:ext cx="1676400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latin typeface="Calibri" charset="0"/>
              </a:rPr>
              <a:t>if-statement</a:t>
            </a:r>
          </a:p>
        </p:txBody>
      </p:sp>
      <p:sp>
        <p:nvSpPr>
          <p:cNvPr id="172038" name="Line 5"/>
          <p:cNvSpPr>
            <a:spLocks noChangeShapeType="1"/>
          </p:cNvSpPr>
          <p:nvPr/>
        </p:nvSpPr>
        <p:spPr bwMode="auto">
          <a:xfrm flipH="1">
            <a:off x="454025" y="1600200"/>
            <a:ext cx="137795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39" name="Text Box 6"/>
          <p:cNvSpPr txBox="1">
            <a:spLocks noChangeArrowheads="1"/>
          </p:cNvSpPr>
          <p:nvPr/>
        </p:nvSpPr>
        <p:spPr bwMode="auto">
          <a:xfrm>
            <a:off x="152400" y="2438400"/>
            <a:ext cx="533400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latin typeface="Calibri" charset="0"/>
              </a:rPr>
              <a:t>IF</a:t>
            </a:r>
          </a:p>
        </p:txBody>
      </p:sp>
      <p:sp>
        <p:nvSpPr>
          <p:cNvPr id="172040" name="Line 7"/>
          <p:cNvSpPr>
            <a:spLocks noChangeShapeType="1"/>
          </p:cNvSpPr>
          <p:nvPr/>
        </p:nvSpPr>
        <p:spPr bwMode="auto">
          <a:xfrm flipH="1">
            <a:off x="1139825" y="1600200"/>
            <a:ext cx="692150" cy="838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41" name="Text Box 8"/>
          <p:cNvSpPr txBox="1">
            <a:spLocks noChangeArrowheads="1"/>
          </p:cNvSpPr>
          <p:nvPr/>
        </p:nvSpPr>
        <p:spPr bwMode="auto">
          <a:xfrm>
            <a:off x="762000" y="2438400"/>
            <a:ext cx="925513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latin typeface="Calibri" charset="0"/>
              </a:rPr>
              <a:t>cond</a:t>
            </a:r>
          </a:p>
        </p:txBody>
      </p:sp>
      <p:sp>
        <p:nvSpPr>
          <p:cNvPr id="172042" name="Line 9"/>
          <p:cNvSpPr>
            <a:spLocks noChangeShapeType="1"/>
          </p:cNvSpPr>
          <p:nvPr/>
        </p:nvSpPr>
        <p:spPr bwMode="auto">
          <a:xfrm>
            <a:off x="1828800" y="1600200"/>
            <a:ext cx="152400" cy="838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43" name="Text Box 10"/>
          <p:cNvSpPr txBox="1">
            <a:spLocks noChangeArrowheads="1"/>
          </p:cNvSpPr>
          <p:nvPr/>
        </p:nvSpPr>
        <p:spPr bwMode="auto">
          <a:xfrm>
            <a:off x="1600200" y="2438400"/>
            <a:ext cx="2362200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latin typeface="Calibri" charset="0"/>
              </a:rPr>
              <a:t>THEN  statement</a:t>
            </a:r>
          </a:p>
        </p:txBody>
      </p:sp>
      <p:sp>
        <p:nvSpPr>
          <p:cNvPr id="172044" name="Line 11"/>
          <p:cNvSpPr>
            <a:spLocks noChangeShapeType="1"/>
          </p:cNvSpPr>
          <p:nvPr/>
        </p:nvSpPr>
        <p:spPr bwMode="auto">
          <a:xfrm>
            <a:off x="1828800" y="1600200"/>
            <a:ext cx="114300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45" name="Text Box 12"/>
          <p:cNvSpPr txBox="1">
            <a:spLocks noChangeArrowheads="1"/>
          </p:cNvSpPr>
          <p:nvPr/>
        </p:nvSpPr>
        <p:spPr bwMode="auto">
          <a:xfrm>
            <a:off x="6096000" y="1219200"/>
            <a:ext cx="1676400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latin typeface="Calibri" charset="0"/>
              </a:rPr>
              <a:t>if-statement</a:t>
            </a:r>
          </a:p>
        </p:txBody>
      </p:sp>
      <p:sp>
        <p:nvSpPr>
          <p:cNvPr id="172046" name="Line 13"/>
          <p:cNvSpPr>
            <a:spLocks noChangeShapeType="1"/>
          </p:cNvSpPr>
          <p:nvPr/>
        </p:nvSpPr>
        <p:spPr bwMode="auto">
          <a:xfrm flipH="1">
            <a:off x="5864225" y="1676400"/>
            <a:ext cx="92075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47" name="Line 14"/>
          <p:cNvSpPr>
            <a:spLocks noChangeShapeType="1"/>
          </p:cNvSpPr>
          <p:nvPr/>
        </p:nvSpPr>
        <p:spPr bwMode="auto">
          <a:xfrm>
            <a:off x="6781800" y="1676400"/>
            <a:ext cx="9906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48" name="Text Box 15"/>
          <p:cNvSpPr txBox="1">
            <a:spLocks noChangeArrowheads="1"/>
          </p:cNvSpPr>
          <p:nvPr/>
        </p:nvSpPr>
        <p:spPr bwMode="auto">
          <a:xfrm>
            <a:off x="5486400" y="2438400"/>
            <a:ext cx="914400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latin typeface="Calibri" charset="0"/>
              </a:rPr>
              <a:t>cond</a:t>
            </a:r>
          </a:p>
        </p:txBody>
      </p:sp>
      <p:sp>
        <p:nvSpPr>
          <p:cNvPr id="172049" name="Text Box 16"/>
          <p:cNvSpPr txBox="1">
            <a:spLocks noChangeArrowheads="1"/>
          </p:cNvSpPr>
          <p:nvPr/>
        </p:nvSpPr>
        <p:spPr bwMode="auto">
          <a:xfrm>
            <a:off x="7315200" y="2438400"/>
            <a:ext cx="1600200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latin typeface="Calibri" charset="0"/>
              </a:rPr>
              <a:t>statement</a:t>
            </a:r>
          </a:p>
        </p:txBody>
      </p:sp>
      <p:sp>
        <p:nvSpPr>
          <p:cNvPr id="172050" name="Line 17"/>
          <p:cNvSpPr>
            <a:spLocks noChangeShapeType="1"/>
          </p:cNvSpPr>
          <p:nvPr/>
        </p:nvSpPr>
        <p:spPr bwMode="auto">
          <a:xfrm>
            <a:off x="3962400" y="1676400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51" name="Line 18"/>
          <p:cNvSpPr>
            <a:spLocks noChangeShapeType="1"/>
          </p:cNvSpPr>
          <p:nvPr/>
        </p:nvSpPr>
        <p:spPr bwMode="auto">
          <a:xfrm>
            <a:off x="4038600" y="4876800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72052" name="Group 19"/>
          <p:cNvGrpSpPr>
            <a:grpSpLocks/>
          </p:cNvGrpSpPr>
          <p:nvPr/>
        </p:nvGrpSpPr>
        <p:grpSpPr bwMode="auto">
          <a:xfrm>
            <a:off x="457200" y="3124200"/>
            <a:ext cx="3162300" cy="3186113"/>
            <a:chOff x="3936" y="240"/>
            <a:chExt cx="1992" cy="2007"/>
          </a:xfrm>
        </p:grpSpPr>
        <p:sp>
          <p:nvSpPr>
            <p:cNvPr id="172072" name="Text Box 20"/>
            <p:cNvSpPr txBox="1">
              <a:spLocks noChangeArrowheads="1"/>
            </p:cNvSpPr>
            <p:nvPr/>
          </p:nvSpPr>
          <p:spPr bwMode="auto">
            <a:xfrm>
              <a:off x="4464" y="240"/>
              <a:ext cx="288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>
                  <a:latin typeface="Calibri" charset="0"/>
                </a:rPr>
                <a:t>E</a:t>
              </a:r>
            </a:p>
          </p:txBody>
        </p:sp>
        <p:sp>
          <p:nvSpPr>
            <p:cNvPr id="172073" name="Line 21"/>
            <p:cNvSpPr>
              <a:spLocks noChangeShapeType="1"/>
            </p:cNvSpPr>
            <p:nvPr/>
          </p:nvSpPr>
          <p:spPr bwMode="auto">
            <a:xfrm flipH="1">
              <a:off x="4126" y="528"/>
              <a:ext cx="436" cy="336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074" name="Line 22"/>
            <p:cNvSpPr>
              <a:spLocks noChangeShapeType="1"/>
            </p:cNvSpPr>
            <p:nvPr/>
          </p:nvSpPr>
          <p:spPr bwMode="auto">
            <a:xfrm>
              <a:off x="4560" y="528"/>
              <a:ext cx="1" cy="336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075" name="Line 23"/>
            <p:cNvSpPr>
              <a:spLocks noChangeShapeType="1"/>
            </p:cNvSpPr>
            <p:nvPr/>
          </p:nvSpPr>
          <p:spPr bwMode="auto">
            <a:xfrm>
              <a:off x="4560" y="528"/>
              <a:ext cx="480" cy="336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076" name="Text Box 24"/>
            <p:cNvSpPr txBox="1">
              <a:spLocks noChangeArrowheads="1"/>
            </p:cNvSpPr>
            <p:nvPr/>
          </p:nvSpPr>
          <p:spPr bwMode="auto">
            <a:xfrm>
              <a:off x="3936" y="864"/>
              <a:ext cx="288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>
                  <a:latin typeface="Calibri" charset="0"/>
                </a:rPr>
                <a:t>E</a:t>
              </a:r>
            </a:p>
          </p:txBody>
        </p:sp>
        <p:sp>
          <p:nvSpPr>
            <p:cNvPr id="172077" name="Text Box 25"/>
            <p:cNvSpPr txBox="1">
              <a:spLocks noChangeArrowheads="1"/>
            </p:cNvSpPr>
            <p:nvPr/>
          </p:nvSpPr>
          <p:spPr bwMode="auto">
            <a:xfrm>
              <a:off x="4896" y="864"/>
              <a:ext cx="336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>
                  <a:latin typeface="Calibri" charset="0"/>
                </a:rPr>
                <a:t>E</a:t>
              </a:r>
            </a:p>
          </p:txBody>
        </p:sp>
        <p:sp>
          <p:nvSpPr>
            <p:cNvPr id="172078" name="Text Box 26"/>
            <p:cNvSpPr txBox="1">
              <a:spLocks noChangeArrowheads="1"/>
            </p:cNvSpPr>
            <p:nvPr/>
          </p:nvSpPr>
          <p:spPr bwMode="auto">
            <a:xfrm>
              <a:off x="4464" y="864"/>
              <a:ext cx="432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75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b="1">
                  <a:latin typeface="Calibri" charset="0"/>
                </a:rPr>
                <a:t>+</a:t>
              </a:r>
            </a:p>
          </p:txBody>
        </p:sp>
        <p:sp>
          <p:nvSpPr>
            <p:cNvPr id="172079" name="Line 27"/>
            <p:cNvSpPr>
              <a:spLocks noChangeShapeType="1"/>
            </p:cNvSpPr>
            <p:nvPr/>
          </p:nvSpPr>
          <p:spPr bwMode="auto">
            <a:xfrm flipH="1">
              <a:off x="4558" y="1152"/>
              <a:ext cx="436" cy="336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080" name="Line 28"/>
            <p:cNvSpPr>
              <a:spLocks noChangeShapeType="1"/>
            </p:cNvSpPr>
            <p:nvPr/>
          </p:nvSpPr>
          <p:spPr bwMode="auto">
            <a:xfrm>
              <a:off x="4992" y="1152"/>
              <a:ext cx="1" cy="336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081" name="Line 29"/>
            <p:cNvSpPr>
              <a:spLocks noChangeShapeType="1"/>
            </p:cNvSpPr>
            <p:nvPr/>
          </p:nvSpPr>
          <p:spPr bwMode="auto">
            <a:xfrm>
              <a:off x="4992" y="1152"/>
              <a:ext cx="480" cy="336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082" name="Text Box 30"/>
            <p:cNvSpPr txBox="1">
              <a:spLocks noChangeArrowheads="1"/>
            </p:cNvSpPr>
            <p:nvPr/>
          </p:nvSpPr>
          <p:spPr bwMode="auto">
            <a:xfrm>
              <a:off x="4368" y="1488"/>
              <a:ext cx="288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>
                  <a:latin typeface="Calibri" charset="0"/>
                </a:rPr>
                <a:t>E</a:t>
              </a:r>
            </a:p>
          </p:txBody>
        </p:sp>
        <p:sp>
          <p:nvSpPr>
            <p:cNvPr id="172083" name="Text Box 31"/>
            <p:cNvSpPr txBox="1">
              <a:spLocks noChangeArrowheads="1"/>
            </p:cNvSpPr>
            <p:nvPr/>
          </p:nvSpPr>
          <p:spPr bwMode="auto">
            <a:xfrm>
              <a:off x="5328" y="1488"/>
              <a:ext cx="336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>
                  <a:latin typeface="Calibri" charset="0"/>
                </a:rPr>
                <a:t>E</a:t>
              </a:r>
            </a:p>
          </p:txBody>
        </p:sp>
        <p:sp>
          <p:nvSpPr>
            <p:cNvPr id="172084" name="Text Box 32"/>
            <p:cNvSpPr txBox="1">
              <a:spLocks noChangeArrowheads="1"/>
            </p:cNvSpPr>
            <p:nvPr/>
          </p:nvSpPr>
          <p:spPr bwMode="auto">
            <a:xfrm>
              <a:off x="4896" y="1488"/>
              <a:ext cx="432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75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b="1">
                  <a:latin typeface="Calibri" charset="0"/>
                </a:rPr>
                <a:t>*</a:t>
              </a:r>
            </a:p>
          </p:txBody>
        </p:sp>
        <p:sp>
          <p:nvSpPr>
            <p:cNvPr id="172085" name="Line 33"/>
            <p:cNvSpPr>
              <a:spLocks noChangeShapeType="1"/>
            </p:cNvSpPr>
            <p:nvPr/>
          </p:nvSpPr>
          <p:spPr bwMode="auto">
            <a:xfrm>
              <a:off x="4032" y="1152"/>
              <a:ext cx="1" cy="2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086" name="Line 34"/>
            <p:cNvSpPr>
              <a:spLocks noChangeShapeType="1"/>
            </p:cNvSpPr>
            <p:nvPr/>
          </p:nvSpPr>
          <p:spPr bwMode="auto">
            <a:xfrm>
              <a:off x="4464" y="1728"/>
              <a:ext cx="1" cy="2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087" name="Line 35"/>
            <p:cNvSpPr>
              <a:spLocks noChangeShapeType="1"/>
            </p:cNvSpPr>
            <p:nvPr/>
          </p:nvSpPr>
          <p:spPr bwMode="auto">
            <a:xfrm>
              <a:off x="5424" y="1728"/>
              <a:ext cx="1" cy="2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088" name="Text Box 36"/>
            <p:cNvSpPr txBox="1">
              <a:spLocks noChangeArrowheads="1"/>
            </p:cNvSpPr>
            <p:nvPr/>
          </p:nvSpPr>
          <p:spPr bwMode="auto">
            <a:xfrm>
              <a:off x="3936" y="1440"/>
              <a:ext cx="336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b="1">
                  <a:latin typeface="Calibri" charset="0"/>
                </a:rPr>
                <a:t>id</a:t>
              </a:r>
            </a:p>
          </p:txBody>
        </p:sp>
        <p:sp>
          <p:nvSpPr>
            <p:cNvPr id="172089" name="Text Box 37"/>
            <p:cNvSpPr txBox="1">
              <a:spLocks noChangeArrowheads="1"/>
            </p:cNvSpPr>
            <p:nvPr/>
          </p:nvSpPr>
          <p:spPr bwMode="auto">
            <a:xfrm>
              <a:off x="4368" y="1968"/>
              <a:ext cx="336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b="1">
                  <a:latin typeface="Calibri" charset="0"/>
                </a:rPr>
                <a:t>id</a:t>
              </a:r>
            </a:p>
          </p:txBody>
        </p:sp>
        <p:sp>
          <p:nvSpPr>
            <p:cNvPr id="172090" name="Text Box 38"/>
            <p:cNvSpPr txBox="1">
              <a:spLocks noChangeArrowheads="1"/>
            </p:cNvSpPr>
            <p:nvPr/>
          </p:nvSpPr>
          <p:spPr bwMode="auto">
            <a:xfrm>
              <a:off x="5232" y="2016"/>
              <a:ext cx="336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b="1">
                  <a:latin typeface="Calibri" charset="0"/>
                </a:rPr>
                <a:t>id</a:t>
              </a:r>
            </a:p>
          </p:txBody>
        </p:sp>
        <p:sp>
          <p:nvSpPr>
            <p:cNvPr id="172091" name="Text Box 39"/>
            <p:cNvSpPr txBox="1">
              <a:spLocks noChangeArrowheads="1"/>
            </p:cNvSpPr>
            <p:nvPr/>
          </p:nvSpPr>
          <p:spPr bwMode="auto">
            <a:xfrm>
              <a:off x="5592" y="2016"/>
              <a:ext cx="336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b="1">
                  <a:latin typeface="Calibri" charset="0"/>
                </a:rPr>
                <a:t>)</a:t>
              </a:r>
            </a:p>
          </p:txBody>
        </p:sp>
        <p:sp>
          <p:nvSpPr>
            <p:cNvPr id="172092" name="Text Box 40"/>
            <p:cNvSpPr txBox="1">
              <a:spLocks noChangeArrowheads="1"/>
            </p:cNvSpPr>
            <p:nvPr/>
          </p:nvSpPr>
          <p:spPr bwMode="auto">
            <a:xfrm>
              <a:off x="4992" y="2016"/>
              <a:ext cx="240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b="1">
                  <a:latin typeface="Calibri" charset="0"/>
                </a:rPr>
                <a:t>(</a:t>
              </a:r>
            </a:p>
          </p:txBody>
        </p:sp>
        <p:sp>
          <p:nvSpPr>
            <p:cNvPr id="172093" name="Line 41"/>
            <p:cNvSpPr>
              <a:spLocks noChangeShapeType="1"/>
            </p:cNvSpPr>
            <p:nvPr/>
          </p:nvSpPr>
          <p:spPr bwMode="auto">
            <a:xfrm flipH="1">
              <a:off x="5184" y="172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094" name="Line 42"/>
            <p:cNvSpPr>
              <a:spLocks noChangeShapeType="1"/>
            </p:cNvSpPr>
            <p:nvPr/>
          </p:nvSpPr>
          <p:spPr bwMode="auto">
            <a:xfrm>
              <a:off x="5424" y="172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2053" name="Text Box 43"/>
          <p:cNvSpPr txBox="1">
            <a:spLocks noChangeArrowheads="1"/>
          </p:cNvSpPr>
          <p:nvPr/>
        </p:nvSpPr>
        <p:spPr bwMode="auto">
          <a:xfrm>
            <a:off x="6553200" y="3048000"/>
            <a:ext cx="4572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latin typeface="Calibri" charset="0"/>
              </a:rPr>
              <a:t>E</a:t>
            </a:r>
          </a:p>
        </p:txBody>
      </p:sp>
      <p:sp>
        <p:nvSpPr>
          <p:cNvPr id="172054" name="Line 44"/>
          <p:cNvSpPr>
            <a:spLocks noChangeShapeType="1"/>
          </p:cNvSpPr>
          <p:nvPr/>
        </p:nvSpPr>
        <p:spPr bwMode="auto">
          <a:xfrm flipH="1">
            <a:off x="6016625" y="3505200"/>
            <a:ext cx="692150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55" name="Line 45"/>
          <p:cNvSpPr>
            <a:spLocks noChangeShapeType="1"/>
          </p:cNvSpPr>
          <p:nvPr/>
        </p:nvSpPr>
        <p:spPr bwMode="auto">
          <a:xfrm>
            <a:off x="6705600" y="35052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56" name="Line 46"/>
          <p:cNvSpPr>
            <a:spLocks noChangeShapeType="1"/>
          </p:cNvSpPr>
          <p:nvPr/>
        </p:nvSpPr>
        <p:spPr bwMode="auto">
          <a:xfrm>
            <a:off x="6705600" y="3505200"/>
            <a:ext cx="762000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57" name="Text Box 47"/>
          <p:cNvSpPr txBox="1">
            <a:spLocks noChangeArrowheads="1"/>
          </p:cNvSpPr>
          <p:nvPr/>
        </p:nvSpPr>
        <p:spPr bwMode="auto">
          <a:xfrm>
            <a:off x="5715000" y="4038600"/>
            <a:ext cx="4572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latin typeface="Calibri" charset="0"/>
              </a:rPr>
              <a:t>E</a:t>
            </a:r>
          </a:p>
        </p:txBody>
      </p:sp>
      <p:sp>
        <p:nvSpPr>
          <p:cNvPr id="172058" name="Text Box 48"/>
          <p:cNvSpPr txBox="1">
            <a:spLocks noChangeArrowheads="1"/>
          </p:cNvSpPr>
          <p:nvPr/>
        </p:nvSpPr>
        <p:spPr bwMode="auto">
          <a:xfrm>
            <a:off x="7239000" y="4038600"/>
            <a:ext cx="5334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latin typeface="Calibri" charset="0"/>
              </a:rPr>
              <a:t>E</a:t>
            </a:r>
          </a:p>
        </p:txBody>
      </p:sp>
      <p:sp>
        <p:nvSpPr>
          <p:cNvPr id="172059" name="Text Box 49"/>
          <p:cNvSpPr txBox="1">
            <a:spLocks noChangeArrowheads="1"/>
          </p:cNvSpPr>
          <p:nvPr/>
        </p:nvSpPr>
        <p:spPr bwMode="auto">
          <a:xfrm>
            <a:off x="6553200" y="4038600"/>
            <a:ext cx="6858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+</a:t>
            </a:r>
          </a:p>
        </p:txBody>
      </p:sp>
      <p:sp>
        <p:nvSpPr>
          <p:cNvPr id="172060" name="Line 50"/>
          <p:cNvSpPr>
            <a:spLocks noChangeShapeType="1"/>
          </p:cNvSpPr>
          <p:nvPr/>
        </p:nvSpPr>
        <p:spPr bwMode="auto">
          <a:xfrm flipH="1">
            <a:off x="6702425" y="4495800"/>
            <a:ext cx="692150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61" name="Line 51"/>
          <p:cNvSpPr>
            <a:spLocks noChangeShapeType="1"/>
          </p:cNvSpPr>
          <p:nvPr/>
        </p:nvSpPr>
        <p:spPr bwMode="auto">
          <a:xfrm>
            <a:off x="7391400" y="4495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62" name="Line 52"/>
          <p:cNvSpPr>
            <a:spLocks noChangeShapeType="1"/>
          </p:cNvSpPr>
          <p:nvPr/>
        </p:nvSpPr>
        <p:spPr bwMode="auto">
          <a:xfrm>
            <a:off x="7391400" y="4495800"/>
            <a:ext cx="762000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63" name="Text Box 53"/>
          <p:cNvSpPr txBox="1">
            <a:spLocks noChangeArrowheads="1"/>
          </p:cNvSpPr>
          <p:nvPr/>
        </p:nvSpPr>
        <p:spPr bwMode="auto">
          <a:xfrm>
            <a:off x="6400800" y="5029200"/>
            <a:ext cx="4572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latin typeface="Calibri" charset="0"/>
              </a:rPr>
              <a:t>E</a:t>
            </a:r>
          </a:p>
        </p:txBody>
      </p:sp>
      <p:sp>
        <p:nvSpPr>
          <p:cNvPr id="172064" name="Text Box 54"/>
          <p:cNvSpPr txBox="1">
            <a:spLocks noChangeArrowheads="1"/>
          </p:cNvSpPr>
          <p:nvPr/>
        </p:nvSpPr>
        <p:spPr bwMode="auto">
          <a:xfrm>
            <a:off x="7924800" y="5029200"/>
            <a:ext cx="5334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latin typeface="Calibri" charset="0"/>
              </a:rPr>
              <a:t>E</a:t>
            </a:r>
          </a:p>
        </p:txBody>
      </p:sp>
      <p:sp>
        <p:nvSpPr>
          <p:cNvPr id="172065" name="Text Box 55"/>
          <p:cNvSpPr txBox="1">
            <a:spLocks noChangeArrowheads="1"/>
          </p:cNvSpPr>
          <p:nvPr/>
        </p:nvSpPr>
        <p:spPr bwMode="auto">
          <a:xfrm>
            <a:off x="7239000" y="5029200"/>
            <a:ext cx="6858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*</a:t>
            </a:r>
          </a:p>
        </p:txBody>
      </p:sp>
      <p:sp>
        <p:nvSpPr>
          <p:cNvPr id="172066" name="Line 56"/>
          <p:cNvSpPr>
            <a:spLocks noChangeShapeType="1"/>
          </p:cNvSpPr>
          <p:nvPr/>
        </p:nvSpPr>
        <p:spPr bwMode="auto">
          <a:xfrm>
            <a:off x="5867400" y="4495800"/>
            <a:ext cx="1588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67" name="Line 57"/>
          <p:cNvSpPr>
            <a:spLocks noChangeShapeType="1"/>
          </p:cNvSpPr>
          <p:nvPr/>
        </p:nvSpPr>
        <p:spPr bwMode="auto">
          <a:xfrm>
            <a:off x="6553200" y="5410200"/>
            <a:ext cx="1588" cy="381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68" name="Line 58"/>
          <p:cNvSpPr>
            <a:spLocks noChangeShapeType="1"/>
          </p:cNvSpPr>
          <p:nvPr/>
        </p:nvSpPr>
        <p:spPr bwMode="auto">
          <a:xfrm>
            <a:off x="8077200" y="5410200"/>
            <a:ext cx="1588" cy="381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069" name="Text Box 59"/>
          <p:cNvSpPr txBox="1">
            <a:spLocks noChangeArrowheads="1"/>
          </p:cNvSpPr>
          <p:nvPr/>
        </p:nvSpPr>
        <p:spPr bwMode="auto">
          <a:xfrm>
            <a:off x="5715000" y="4953000"/>
            <a:ext cx="5334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id</a:t>
            </a:r>
          </a:p>
        </p:txBody>
      </p:sp>
      <p:sp>
        <p:nvSpPr>
          <p:cNvPr id="172070" name="Text Box 60"/>
          <p:cNvSpPr txBox="1">
            <a:spLocks noChangeArrowheads="1"/>
          </p:cNvSpPr>
          <p:nvPr/>
        </p:nvSpPr>
        <p:spPr bwMode="auto">
          <a:xfrm>
            <a:off x="6400800" y="5791200"/>
            <a:ext cx="5334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id</a:t>
            </a:r>
          </a:p>
        </p:txBody>
      </p:sp>
      <p:sp>
        <p:nvSpPr>
          <p:cNvPr id="172071" name="Text Box 61"/>
          <p:cNvSpPr txBox="1">
            <a:spLocks noChangeArrowheads="1"/>
          </p:cNvSpPr>
          <p:nvPr/>
        </p:nvSpPr>
        <p:spPr bwMode="auto">
          <a:xfrm>
            <a:off x="7772400" y="5791200"/>
            <a:ext cx="5334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  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033401-F1B7-7C46-9751-41A1C4D1A9DB}" type="slidenum">
              <a:rPr lang="en-US" smtClean="0"/>
              <a:pPr/>
              <a:t>82</a:t>
            </a:fld>
            <a:endParaRPr lang="en-US" smtClean="0"/>
          </a:p>
        </p:txBody>
      </p:sp>
      <p:sp>
        <p:nvSpPr>
          <p:cNvPr id="173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Calc example</a:t>
            </a:r>
          </a:p>
        </p:txBody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000">
                <a:latin typeface="Calibri" charset="0"/>
              </a:rPr>
              <a:t>assignment ::= ID:e1 </a:t>
            </a:r>
            <a:r>
              <a:rPr lang="en-US" sz="2000">
                <a:solidFill>
                  <a:schemeClr val="hlink"/>
                </a:solidFill>
                <a:latin typeface="Calibri" charset="0"/>
              </a:rPr>
              <a:t>EQUAL</a:t>
            </a:r>
            <a:r>
              <a:rPr lang="en-US" sz="2000">
                <a:latin typeface="Calibri" charset="0"/>
              </a:rPr>
              <a:t> expr:e2 {: RESULT = new Assignment(e1, e2); :} ; 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Calibri" charset="0"/>
              </a:rPr>
              <a:t>expr ::= expr:e1 PLUS:e expr:e2 {: RESULT = new Expr(e1, e2, e); :} 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Calibri" charset="0"/>
              </a:rPr>
              <a:t>	|expr:e1 MULTI:e expr:e2 {: RESULT = new Expr(e1, e2, e); :} 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Calibri" charset="0"/>
              </a:rPr>
              <a:t>	| </a:t>
            </a:r>
            <a:r>
              <a:rPr lang="en-US" sz="2000">
                <a:solidFill>
                  <a:schemeClr val="hlink"/>
                </a:solidFill>
                <a:latin typeface="Calibri" charset="0"/>
              </a:rPr>
              <a:t>LPAREN</a:t>
            </a:r>
            <a:r>
              <a:rPr lang="en-US" sz="2000">
                <a:latin typeface="Calibri" charset="0"/>
              </a:rPr>
              <a:t> expr:e </a:t>
            </a:r>
            <a:r>
              <a:rPr lang="en-US" sz="2000">
                <a:solidFill>
                  <a:schemeClr val="hlink"/>
                </a:solidFill>
                <a:latin typeface="Calibri" charset="0"/>
              </a:rPr>
              <a:t>RPAREN</a:t>
            </a:r>
            <a:r>
              <a:rPr lang="en-US" sz="2000">
                <a:latin typeface="Calibri" charset="0"/>
              </a:rPr>
              <a:t> {: RESULT = e; :} 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Calibri" charset="0"/>
              </a:rPr>
              <a:t>	| NUMBER:e {: RESULT= new Expr(e); :} 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Calibri" charset="0"/>
              </a:rPr>
              <a:t>	| ID:e {: RESULT = new Expr(e); :} </a:t>
            </a:r>
          </a:p>
        </p:txBody>
      </p:sp>
      <p:sp>
        <p:nvSpPr>
          <p:cNvPr id="173061" name="Text Box 4"/>
          <p:cNvSpPr txBox="1">
            <a:spLocks noChangeArrowheads="1"/>
          </p:cNvSpPr>
          <p:nvPr/>
        </p:nvSpPr>
        <p:spPr bwMode="auto">
          <a:xfrm>
            <a:off x="6553200" y="3048000"/>
            <a:ext cx="4572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latin typeface="Calibri" charset="0"/>
              </a:rPr>
              <a:t>E</a:t>
            </a:r>
          </a:p>
        </p:txBody>
      </p:sp>
      <p:sp>
        <p:nvSpPr>
          <p:cNvPr id="173062" name="Line 5"/>
          <p:cNvSpPr>
            <a:spLocks noChangeShapeType="1"/>
          </p:cNvSpPr>
          <p:nvPr/>
        </p:nvSpPr>
        <p:spPr bwMode="auto">
          <a:xfrm flipH="1">
            <a:off x="6016625" y="3505200"/>
            <a:ext cx="692150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63" name="Line 6"/>
          <p:cNvSpPr>
            <a:spLocks noChangeShapeType="1"/>
          </p:cNvSpPr>
          <p:nvPr/>
        </p:nvSpPr>
        <p:spPr bwMode="auto">
          <a:xfrm>
            <a:off x="6705600" y="35052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64" name="Line 7"/>
          <p:cNvSpPr>
            <a:spLocks noChangeShapeType="1"/>
          </p:cNvSpPr>
          <p:nvPr/>
        </p:nvSpPr>
        <p:spPr bwMode="auto">
          <a:xfrm>
            <a:off x="6705600" y="3505200"/>
            <a:ext cx="762000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65" name="Text Box 8"/>
          <p:cNvSpPr txBox="1">
            <a:spLocks noChangeArrowheads="1"/>
          </p:cNvSpPr>
          <p:nvPr/>
        </p:nvSpPr>
        <p:spPr bwMode="auto">
          <a:xfrm>
            <a:off x="5715000" y="4038600"/>
            <a:ext cx="4572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latin typeface="Calibri" charset="0"/>
              </a:rPr>
              <a:t>E</a:t>
            </a:r>
          </a:p>
        </p:txBody>
      </p:sp>
      <p:sp>
        <p:nvSpPr>
          <p:cNvPr id="173066" name="Text Box 9"/>
          <p:cNvSpPr txBox="1">
            <a:spLocks noChangeArrowheads="1"/>
          </p:cNvSpPr>
          <p:nvPr/>
        </p:nvSpPr>
        <p:spPr bwMode="auto">
          <a:xfrm>
            <a:off x="7239000" y="4038600"/>
            <a:ext cx="5334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latin typeface="Calibri" charset="0"/>
              </a:rPr>
              <a:t>E</a:t>
            </a:r>
          </a:p>
        </p:txBody>
      </p:sp>
      <p:sp>
        <p:nvSpPr>
          <p:cNvPr id="173067" name="Text Box 10"/>
          <p:cNvSpPr txBox="1">
            <a:spLocks noChangeArrowheads="1"/>
          </p:cNvSpPr>
          <p:nvPr/>
        </p:nvSpPr>
        <p:spPr bwMode="auto">
          <a:xfrm>
            <a:off x="6553200" y="4038600"/>
            <a:ext cx="6858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+</a:t>
            </a:r>
          </a:p>
        </p:txBody>
      </p:sp>
      <p:sp>
        <p:nvSpPr>
          <p:cNvPr id="173068" name="Line 11"/>
          <p:cNvSpPr>
            <a:spLocks noChangeShapeType="1"/>
          </p:cNvSpPr>
          <p:nvPr/>
        </p:nvSpPr>
        <p:spPr bwMode="auto">
          <a:xfrm flipH="1">
            <a:off x="6702425" y="4495800"/>
            <a:ext cx="692150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69" name="Line 12"/>
          <p:cNvSpPr>
            <a:spLocks noChangeShapeType="1"/>
          </p:cNvSpPr>
          <p:nvPr/>
        </p:nvSpPr>
        <p:spPr bwMode="auto">
          <a:xfrm>
            <a:off x="7391400" y="4495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70" name="Line 13"/>
          <p:cNvSpPr>
            <a:spLocks noChangeShapeType="1"/>
          </p:cNvSpPr>
          <p:nvPr/>
        </p:nvSpPr>
        <p:spPr bwMode="auto">
          <a:xfrm>
            <a:off x="7391400" y="4495800"/>
            <a:ext cx="762000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71" name="Text Box 14"/>
          <p:cNvSpPr txBox="1">
            <a:spLocks noChangeArrowheads="1"/>
          </p:cNvSpPr>
          <p:nvPr/>
        </p:nvSpPr>
        <p:spPr bwMode="auto">
          <a:xfrm>
            <a:off x="6400800" y="5029200"/>
            <a:ext cx="4572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latin typeface="Calibri" charset="0"/>
              </a:rPr>
              <a:t>E</a:t>
            </a:r>
          </a:p>
        </p:txBody>
      </p:sp>
      <p:sp>
        <p:nvSpPr>
          <p:cNvPr id="173072" name="Text Box 15"/>
          <p:cNvSpPr txBox="1">
            <a:spLocks noChangeArrowheads="1"/>
          </p:cNvSpPr>
          <p:nvPr/>
        </p:nvSpPr>
        <p:spPr bwMode="auto">
          <a:xfrm>
            <a:off x="7924800" y="5029200"/>
            <a:ext cx="5334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latin typeface="Calibri" charset="0"/>
              </a:rPr>
              <a:t>E</a:t>
            </a:r>
          </a:p>
        </p:txBody>
      </p:sp>
      <p:sp>
        <p:nvSpPr>
          <p:cNvPr id="173073" name="Text Box 16"/>
          <p:cNvSpPr txBox="1">
            <a:spLocks noChangeArrowheads="1"/>
          </p:cNvSpPr>
          <p:nvPr/>
        </p:nvSpPr>
        <p:spPr bwMode="auto">
          <a:xfrm>
            <a:off x="7239000" y="5029200"/>
            <a:ext cx="6858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*</a:t>
            </a:r>
          </a:p>
        </p:txBody>
      </p:sp>
      <p:sp>
        <p:nvSpPr>
          <p:cNvPr id="173074" name="Line 17"/>
          <p:cNvSpPr>
            <a:spLocks noChangeShapeType="1"/>
          </p:cNvSpPr>
          <p:nvPr/>
        </p:nvSpPr>
        <p:spPr bwMode="auto">
          <a:xfrm>
            <a:off x="5867400" y="4495800"/>
            <a:ext cx="1588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75" name="Line 18"/>
          <p:cNvSpPr>
            <a:spLocks noChangeShapeType="1"/>
          </p:cNvSpPr>
          <p:nvPr/>
        </p:nvSpPr>
        <p:spPr bwMode="auto">
          <a:xfrm>
            <a:off x="6553200" y="5410200"/>
            <a:ext cx="1588" cy="381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76" name="Line 19"/>
          <p:cNvSpPr>
            <a:spLocks noChangeShapeType="1"/>
          </p:cNvSpPr>
          <p:nvPr/>
        </p:nvSpPr>
        <p:spPr bwMode="auto">
          <a:xfrm>
            <a:off x="8077200" y="5410200"/>
            <a:ext cx="1588" cy="381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77" name="Text Box 20"/>
          <p:cNvSpPr txBox="1">
            <a:spLocks noChangeArrowheads="1"/>
          </p:cNvSpPr>
          <p:nvPr/>
        </p:nvSpPr>
        <p:spPr bwMode="auto">
          <a:xfrm>
            <a:off x="5715000" y="4953000"/>
            <a:ext cx="5334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id</a:t>
            </a:r>
          </a:p>
        </p:txBody>
      </p:sp>
      <p:sp>
        <p:nvSpPr>
          <p:cNvPr id="173078" name="Text Box 21"/>
          <p:cNvSpPr txBox="1">
            <a:spLocks noChangeArrowheads="1"/>
          </p:cNvSpPr>
          <p:nvPr/>
        </p:nvSpPr>
        <p:spPr bwMode="auto">
          <a:xfrm>
            <a:off x="6400800" y="5791200"/>
            <a:ext cx="5334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id</a:t>
            </a:r>
          </a:p>
        </p:txBody>
      </p:sp>
      <p:sp>
        <p:nvSpPr>
          <p:cNvPr id="173079" name="Text Box 22"/>
          <p:cNvSpPr txBox="1">
            <a:spLocks noChangeArrowheads="1"/>
          </p:cNvSpPr>
          <p:nvPr/>
        </p:nvSpPr>
        <p:spPr bwMode="auto">
          <a:xfrm>
            <a:off x="7772400" y="5791200"/>
            <a:ext cx="5334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  id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8C91C3-CAA8-604F-8712-1048DCE6B56B}" type="slidenum">
              <a:rPr lang="en-US" smtClean="0"/>
              <a:pPr/>
              <a:t>83</a:t>
            </a:fld>
            <a:endParaRPr lang="en-US" smtClean="0"/>
          </a:p>
        </p:txBody>
      </p:sp>
      <p:sp>
        <p:nvSpPr>
          <p:cNvPr id="174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/>
              <a:t>Interpreter and translator example</a:t>
            </a:r>
          </a:p>
        </p:txBody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200400"/>
            <a:ext cx="8229600" cy="3124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What is abstract is dependent on the application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Calibri" charset="0"/>
              </a:rPr>
              <a:t>expr  ::= expr:e1 PLUS expr:e2   {: RESULT=e1+"+"+e2; :}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Calibri" charset="0"/>
              </a:rPr>
              <a:t>            | expr:e1 MINUS expr:e2  {: RESULT=e1+"-"+e2; :}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Calibri" charset="0"/>
              </a:rPr>
              <a:t>            | expr:e1 TIMES expr:e2  {: RESULT=e1+"*"+e2; :}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Calibri" charset="0"/>
              </a:rPr>
              <a:t>            | expr:e1 DIVIDE expr:e2  {: RESULT=e1+"/"+e2; :}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Calibri" charset="0"/>
              </a:rPr>
              <a:t>            | LPAREN expr:e RPAREN   {: RESULT="("+e+")"; :}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Calibri" charset="0"/>
              </a:rPr>
              <a:t>            | NUMBER:e  {: RESULT=e; :}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Calibri" charset="0"/>
              </a:rPr>
              <a:t>            | ID:e   {: RESULT=e; :}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>
                <a:latin typeface="Calibri" charset="0"/>
              </a:rPr>
              <a:t>            | fctCall:e   {: RESULT=e; :}</a:t>
            </a:r>
          </a:p>
        </p:txBody>
      </p:sp>
      <p:sp>
        <p:nvSpPr>
          <p:cNvPr id="174085" name="Text Box 4"/>
          <p:cNvSpPr txBox="1">
            <a:spLocks noChangeArrowheads="1"/>
          </p:cNvSpPr>
          <p:nvPr/>
        </p:nvSpPr>
        <p:spPr bwMode="auto">
          <a:xfrm>
            <a:off x="0" y="990600"/>
            <a:ext cx="8975725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lvl="1"/>
            <a:r>
              <a:rPr lang="en-US">
                <a:latin typeface="Calibri" charset="0"/>
              </a:rPr>
              <a:t>expr      ::= expr:e1 PLUS expr:e2 {: RESULT = new Integer(e1.intValue()+ e2.intValue()); :}  </a:t>
            </a:r>
          </a:p>
          <a:p>
            <a:pPr lvl="1"/>
            <a:r>
              <a:rPr lang="en-US">
                <a:latin typeface="Calibri" charset="0"/>
              </a:rPr>
              <a:t>            | expr:e1 MINUS expr:e2  {: RESULT = new Integer(e1.intValue()- e2.intValue());  :} </a:t>
            </a:r>
          </a:p>
          <a:p>
            <a:pPr lvl="1"/>
            <a:r>
              <a:rPr lang="en-US">
                <a:latin typeface="Calibri" charset="0"/>
              </a:rPr>
              <a:t>            | expr:e1 TIMES expr:e2  {: RESULT = new Integer(e1.intValue()* e2.intValue());  :} </a:t>
            </a:r>
          </a:p>
          <a:p>
            <a:pPr lvl="1"/>
            <a:r>
              <a:rPr lang="en-US">
                <a:latin typeface="Calibri" charset="0"/>
              </a:rPr>
              <a:t>            | expr:e1 DIVIDE expr:e2  {: RESULT = new Integer(e1.intValue()/ e2.intValue()); :} </a:t>
            </a:r>
          </a:p>
          <a:p>
            <a:pPr lvl="1"/>
            <a:r>
              <a:rPr lang="en-US">
                <a:latin typeface="Calibri" charset="0"/>
              </a:rPr>
              <a:t>            | LPAREN expr:e RPAREN {: RESULT = e;                               :} </a:t>
            </a:r>
          </a:p>
          <a:p>
            <a:pPr lvl="1"/>
            <a:r>
              <a:rPr lang="en-US">
                <a:latin typeface="Calibri" charset="0"/>
              </a:rPr>
              <a:t>	    | NUMBER:e {: RESULT= e; :}    ;</a:t>
            </a:r>
          </a:p>
          <a:p>
            <a:endParaRPr lang="en-US">
              <a:solidFill>
                <a:srgbClr val="663300"/>
              </a:solidFill>
              <a:latin typeface="Calibri" charset="0"/>
            </a:endParaRPr>
          </a:p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B677CB-5CDA-EF44-902A-3055F1A17F41}" type="slidenum">
              <a:rPr lang="en-US" smtClean="0"/>
              <a:pPr/>
              <a:t>84</a:t>
            </a:fld>
            <a:endParaRPr lang="en-US" smtClean="0"/>
          </a:p>
        </p:txBody>
      </p:sp>
      <p:sp>
        <p:nvSpPr>
          <p:cNvPr id="175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/>
              <a:t>Attribute grammar</a:t>
            </a:r>
          </a:p>
        </p:txBody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/>
              <a:t>Formal framework based on grammar and parse tree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/>
              <a:t>“attribute” the tree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/>
              <a:t>Can add attributes (fields) to each node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/>
              <a:t>augment grammar with rules defining attribute values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/>
              <a:t>high-level specification, independent of evaluation scheme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/>
              <a:t>Note: translation scheme has evaluation order		         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/>
              <a:t>both inherited and synthesized attributes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/>
              <a:t>Attribute grammars are very general. Can be used for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/>
              <a:t>infix to postfix translation of arithmetic expressions    	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/>
              <a:t>type checking (context-sensitive analysis)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/>
              <a:t>construction of intermediate representation (AST)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/>
              <a:t>desk calculator  (interpreter)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/>
              <a:t>code generation  (compiler)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/>
              <a:t>Another name for syntax directed translation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FF957A-5DE2-0446-AF46-EFE4966A2F69}" type="slidenum">
              <a:rPr lang="en-US" smtClean="0"/>
              <a:pPr/>
              <a:t>85</a:t>
            </a:fld>
            <a:endParaRPr lang="en-US" smtClean="0"/>
          </a:p>
        </p:txBody>
      </p:sp>
      <p:sp>
        <p:nvSpPr>
          <p:cNvPr id="176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alibri" charset="0"/>
              </a:rPr>
              <a:t>Dependencies among attributes</a:t>
            </a:r>
          </a:p>
        </p:txBody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4454525" cy="29591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>
                <a:latin typeface="Calibri" charset="0"/>
              </a:rPr>
              <a:t>values are computed from constants &amp; other attributes</a:t>
            </a:r>
          </a:p>
          <a:p>
            <a:pPr eaLnBrk="1" hangingPunct="1">
              <a:lnSpc>
                <a:spcPct val="80000"/>
              </a:lnSpc>
            </a:pPr>
            <a:r>
              <a:rPr lang="en-US" sz="1800">
                <a:latin typeface="Calibri" charset="0"/>
              </a:rPr>
              <a:t>synthesized attribute - value computed from children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>
                <a:latin typeface="Calibri" charset="0"/>
              </a:rPr>
              <a:t>attribute of left-hand side is computed from attributes in the right-hand side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>
                <a:latin typeface="Calibri" charset="0"/>
              </a:rPr>
              <a:t> bottom-up propagation</a:t>
            </a:r>
          </a:p>
          <a:p>
            <a:pPr eaLnBrk="1" hangingPunct="1">
              <a:lnSpc>
                <a:spcPct val="80000"/>
              </a:lnSpc>
            </a:pPr>
            <a:r>
              <a:rPr lang="en-US" sz="1800">
                <a:latin typeface="Calibri" charset="0"/>
              </a:rPr>
              <a:t>inherited attribute - value computed from siblings &amp; parent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>
                <a:latin typeface="Calibri" charset="0"/>
              </a:rPr>
              <a:t>attribute of symbol on right-hand is computed from attributes of left-hand side, or from attributes of other symbols on right-hand side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>
                <a:latin typeface="Calibri" charset="0"/>
              </a:rPr>
              <a:t>top-down propagation of information</a:t>
            </a:r>
          </a:p>
        </p:txBody>
      </p:sp>
      <p:grpSp>
        <p:nvGrpSpPr>
          <p:cNvPr id="176133" name="Group 4"/>
          <p:cNvGrpSpPr>
            <a:grpSpLocks/>
          </p:cNvGrpSpPr>
          <p:nvPr/>
        </p:nvGrpSpPr>
        <p:grpSpPr bwMode="auto">
          <a:xfrm>
            <a:off x="5791200" y="381000"/>
            <a:ext cx="3162300" cy="3186113"/>
            <a:chOff x="3936" y="240"/>
            <a:chExt cx="1992" cy="2007"/>
          </a:xfrm>
        </p:grpSpPr>
        <p:sp>
          <p:nvSpPr>
            <p:cNvPr id="176144" name="Text Box 5"/>
            <p:cNvSpPr txBox="1">
              <a:spLocks noChangeArrowheads="1"/>
            </p:cNvSpPr>
            <p:nvPr/>
          </p:nvSpPr>
          <p:spPr bwMode="auto">
            <a:xfrm>
              <a:off x="4464" y="240"/>
              <a:ext cx="288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>
                  <a:latin typeface="Calibri" charset="0"/>
                </a:rPr>
                <a:t>E</a:t>
              </a:r>
            </a:p>
          </p:txBody>
        </p:sp>
        <p:sp>
          <p:nvSpPr>
            <p:cNvPr id="176145" name="Line 6"/>
            <p:cNvSpPr>
              <a:spLocks noChangeShapeType="1"/>
            </p:cNvSpPr>
            <p:nvPr/>
          </p:nvSpPr>
          <p:spPr bwMode="auto">
            <a:xfrm flipH="1">
              <a:off x="4126" y="528"/>
              <a:ext cx="436" cy="336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146" name="Line 7"/>
            <p:cNvSpPr>
              <a:spLocks noChangeShapeType="1"/>
            </p:cNvSpPr>
            <p:nvPr/>
          </p:nvSpPr>
          <p:spPr bwMode="auto">
            <a:xfrm>
              <a:off x="4560" y="528"/>
              <a:ext cx="1" cy="336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147" name="Line 8"/>
            <p:cNvSpPr>
              <a:spLocks noChangeShapeType="1"/>
            </p:cNvSpPr>
            <p:nvPr/>
          </p:nvSpPr>
          <p:spPr bwMode="auto">
            <a:xfrm>
              <a:off x="4560" y="528"/>
              <a:ext cx="480" cy="336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148" name="Text Box 9"/>
            <p:cNvSpPr txBox="1">
              <a:spLocks noChangeArrowheads="1"/>
            </p:cNvSpPr>
            <p:nvPr/>
          </p:nvSpPr>
          <p:spPr bwMode="auto">
            <a:xfrm>
              <a:off x="3936" y="864"/>
              <a:ext cx="288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>
                  <a:latin typeface="Calibri" charset="0"/>
                </a:rPr>
                <a:t>E</a:t>
              </a:r>
            </a:p>
          </p:txBody>
        </p:sp>
        <p:sp>
          <p:nvSpPr>
            <p:cNvPr id="176149" name="Text Box 10"/>
            <p:cNvSpPr txBox="1">
              <a:spLocks noChangeArrowheads="1"/>
            </p:cNvSpPr>
            <p:nvPr/>
          </p:nvSpPr>
          <p:spPr bwMode="auto">
            <a:xfrm>
              <a:off x="4896" y="864"/>
              <a:ext cx="336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>
                  <a:latin typeface="Calibri" charset="0"/>
                </a:rPr>
                <a:t>E</a:t>
              </a:r>
            </a:p>
          </p:txBody>
        </p:sp>
        <p:sp>
          <p:nvSpPr>
            <p:cNvPr id="176150" name="Text Box 11"/>
            <p:cNvSpPr txBox="1">
              <a:spLocks noChangeArrowheads="1"/>
            </p:cNvSpPr>
            <p:nvPr/>
          </p:nvSpPr>
          <p:spPr bwMode="auto">
            <a:xfrm>
              <a:off x="4464" y="864"/>
              <a:ext cx="432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75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b="1">
                  <a:latin typeface="Calibri" charset="0"/>
                </a:rPr>
                <a:t>+</a:t>
              </a:r>
            </a:p>
          </p:txBody>
        </p:sp>
        <p:sp>
          <p:nvSpPr>
            <p:cNvPr id="176151" name="Line 12"/>
            <p:cNvSpPr>
              <a:spLocks noChangeShapeType="1"/>
            </p:cNvSpPr>
            <p:nvPr/>
          </p:nvSpPr>
          <p:spPr bwMode="auto">
            <a:xfrm flipH="1">
              <a:off x="4558" y="1152"/>
              <a:ext cx="436" cy="336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152" name="Line 13"/>
            <p:cNvSpPr>
              <a:spLocks noChangeShapeType="1"/>
            </p:cNvSpPr>
            <p:nvPr/>
          </p:nvSpPr>
          <p:spPr bwMode="auto">
            <a:xfrm>
              <a:off x="4992" y="1152"/>
              <a:ext cx="1" cy="336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153" name="Line 14"/>
            <p:cNvSpPr>
              <a:spLocks noChangeShapeType="1"/>
            </p:cNvSpPr>
            <p:nvPr/>
          </p:nvSpPr>
          <p:spPr bwMode="auto">
            <a:xfrm>
              <a:off x="4992" y="1152"/>
              <a:ext cx="480" cy="336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154" name="Text Box 15"/>
            <p:cNvSpPr txBox="1">
              <a:spLocks noChangeArrowheads="1"/>
            </p:cNvSpPr>
            <p:nvPr/>
          </p:nvSpPr>
          <p:spPr bwMode="auto">
            <a:xfrm>
              <a:off x="4368" y="1488"/>
              <a:ext cx="288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>
                  <a:latin typeface="Calibri" charset="0"/>
                </a:rPr>
                <a:t>E</a:t>
              </a:r>
            </a:p>
          </p:txBody>
        </p:sp>
        <p:sp>
          <p:nvSpPr>
            <p:cNvPr id="176155" name="Text Box 16"/>
            <p:cNvSpPr txBox="1">
              <a:spLocks noChangeArrowheads="1"/>
            </p:cNvSpPr>
            <p:nvPr/>
          </p:nvSpPr>
          <p:spPr bwMode="auto">
            <a:xfrm>
              <a:off x="5328" y="1488"/>
              <a:ext cx="336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>
                  <a:latin typeface="Calibri" charset="0"/>
                </a:rPr>
                <a:t>E</a:t>
              </a:r>
            </a:p>
          </p:txBody>
        </p:sp>
        <p:sp>
          <p:nvSpPr>
            <p:cNvPr id="176156" name="Text Box 17"/>
            <p:cNvSpPr txBox="1">
              <a:spLocks noChangeArrowheads="1"/>
            </p:cNvSpPr>
            <p:nvPr/>
          </p:nvSpPr>
          <p:spPr bwMode="auto">
            <a:xfrm>
              <a:off x="4896" y="1488"/>
              <a:ext cx="432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75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b="1">
                  <a:latin typeface="Calibri" charset="0"/>
                </a:rPr>
                <a:t>*</a:t>
              </a:r>
            </a:p>
          </p:txBody>
        </p:sp>
        <p:sp>
          <p:nvSpPr>
            <p:cNvPr id="176157" name="Line 18"/>
            <p:cNvSpPr>
              <a:spLocks noChangeShapeType="1"/>
            </p:cNvSpPr>
            <p:nvPr/>
          </p:nvSpPr>
          <p:spPr bwMode="auto">
            <a:xfrm>
              <a:off x="4032" y="1152"/>
              <a:ext cx="1" cy="2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158" name="Line 19"/>
            <p:cNvSpPr>
              <a:spLocks noChangeShapeType="1"/>
            </p:cNvSpPr>
            <p:nvPr/>
          </p:nvSpPr>
          <p:spPr bwMode="auto">
            <a:xfrm>
              <a:off x="4464" y="1728"/>
              <a:ext cx="1" cy="2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159" name="Line 20"/>
            <p:cNvSpPr>
              <a:spLocks noChangeShapeType="1"/>
            </p:cNvSpPr>
            <p:nvPr/>
          </p:nvSpPr>
          <p:spPr bwMode="auto">
            <a:xfrm>
              <a:off x="5424" y="1728"/>
              <a:ext cx="1" cy="2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160" name="Text Box 21"/>
            <p:cNvSpPr txBox="1">
              <a:spLocks noChangeArrowheads="1"/>
            </p:cNvSpPr>
            <p:nvPr/>
          </p:nvSpPr>
          <p:spPr bwMode="auto">
            <a:xfrm>
              <a:off x="3936" y="1440"/>
              <a:ext cx="336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b="1">
                  <a:latin typeface="Calibri" charset="0"/>
                </a:rPr>
                <a:t>N</a:t>
              </a:r>
            </a:p>
          </p:txBody>
        </p:sp>
        <p:sp>
          <p:nvSpPr>
            <p:cNvPr id="176161" name="Text Box 22"/>
            <p:cNvSpPr txBox="1">
              <a:spLocks noChangeArrowheads="1"/>
            </p:cNvSpPr>
            <p:nvPr/>
          </p:nvSpPr>
          <p:spPr bwMode="auto">
            <a:xfrm>
              <a:off x="4368" y="1968"/>
              <a:ext cx="336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b="1">
                  <a:latin typeface="Calibri" charset="0"/>
                </a:rPr>
                <a:t>N</a:t>
              </a:r>
            </a:p>
          </p:txBody>
        </p:sp>
        <p:sp>
          <p:nvSpPr>
            <p:cNvPr id="176162" name="Text Box 23"/>
            <p:cNvSpPr txBox="1">
              <a:spLocks noChangeArrowheads="1"/>
            </p:cNvSpPr>
            <p:nvPr/>
          </p:nvSpPr>
          <p:spPr bwMode="auto">
            <a:xfrm>
              <a:off x="5232" y="2016"/>
              <a:ext cx="336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b="1">
                  <a:latin typeface="Calibri" charset="0"/>
                </a:rPr>
                <a:t>N</a:t>
              </a:r>
            </a:p>
          </p:txBody>
        </p:sp>
        <p:sp>
          <p:nvSpPr>
            <p:cNvPr id="176163" name="Text Box 24"/>
            <p:cNvSpPr txBox="1">
              <a:spLocks noChangeArrowheads="1"/>
            </p:cNvSpPr>
            <p:nvPr/>
          </p:nvSpPr>
          <p:spPr bwMode="auto">
            <a:xfrm>
              <a:off x="5592" y="2016"/>
              <a:ext cx="336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b="1">
                  <a:latin typeface="Calibri" charset="0"/>
                </a:rPr>
                <a:t>)</a:t>
              </a:r>
            </a:p>
          </p:txBody>
        </p:sp>
        <p:sp>
          <p:nvSpPr>
            <p:cNvPr id="176164" name="Text Box 25"/>
            <p:cNvSpPr txBox="1">
              <a:spLocks noChangeArrowheads="1"/>
            </p:cNvSpPr>
            <p:nvPr/>
          </p:nvSpPr>
          <p:spPr bwMode="auto">
            <a:xfrm>
              <a:off x="4992" y="2016"/>
              <a:ext cx="240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defTabSz="457200">
                <a:spcBef>
                  <a:spcPts val="1500"/>
                </a:spcBef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b="1">
                  <a:latin typeface="Calibri" charset="0"/>
                </a:rPr>
                <a:t>(</a:t>
              </a:r>
            </a:p>
          </p:txBody>
        </p:sp>
        <p:sp>
          <p:nvSpPr>
            <p:cNvPr id="176165" name="Line 26"/>
            <p:cNvSpPr>
              <a:spLocks noChangeShapeType="1"/>
            </p:cNvSpPr>
            <p:nvPr/>
          </p:nvSpPr>
          <p:spPr bwMode="auto">
            <a:xfrm flipH="1">
              <a:off x="5184" y="172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166" name="Line 27"/>
            <p:cNvSpPr>
              <a:spLocks noChangeShapeType="1"/>
            </p:cNvSpPr>
            <p:nvPr/>
          </p:nvSpPr>
          <p:spPr bwMode="auto">
            <a:xfrm>
              <a:off x="5424" y="172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6134" name="Text Box 28"/>
          <p:cNvSpPr txBox="1">
            <a:spLocks noChangeArrowheads="1"/>
          </p:cNvSpPr>
          <p:nvPr/>
        </p:nvSpPr>
        <p:spPr bwMode="auto">
          <a:xfrm>
            <a:off x="-152400" y="4724400"/>
            <a:ext cx="92964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lvl="1"/>
            <a:r>
              <a:rPr lang="en-US">
                <a:latin typeface="Calibri" charset="0"/>
              </a:rPr>
              <a:t>expr      ::= expr:e1 PLUS expr:e2 {: RESULT = new Integer(e1.intValue()+ e2.intValue()); :}  </a:t>
            </a:r>
          </a:p>
          <a:p>
            <a:pPr lvl="1"/>
            <a:r>
              <a:rPr lang="en-US">
                <a:latin typeface="Calibri" charset="0"/>
              </a:rPr>
              <a:t>            | expr:e1 MINUS expr:e2  {: RESULT = new Integer(e1.intValue()- e2.intValue());  :} </a:t>
            </a:r>
          </a:p>
          <a:p>
            <a:pPr lvl="1"/>
            <a:r>
              <a:rPr lang="en-US">
                <a:latin typeface="Calibri" charset="0"/>
              </a:rPr>
              <a:t>            | expr:e1 TIMES expr:e2  {: RESULT = new Integer(e1.intValue()* e2.intValue());  :} </a:t>
            </a:r>
          </a:p>
          <a:p>
            <a:pPr lvl="1"/>
            <a:r>
              <a:rPr lang="en-US">
                <a:latin typeface="Calibri" charset="0"/>
              </a:rPr>
              <a:t>            | expr:e1 DIVIDE expr:e2  {: RESULT = new Integer(e1.intValue()/ e2.intValue()); :} </a:t>
            </a:r>
          </a:p>
          <a:p>
            <a:pPr lvl="1"/>
            <a:r>
              <a:rPr lang="en-US">
                <a:latin typeface="Calibri" charset="0"/>
              </a:rPr>
              <a:t>            | LPAREN expr:e RPAREN {: RESULT = e;                               :} </a:t>
            </a:r>
          </a:p>
          <a:p>
            <a:pPr lvl="1"/>
            <a:r>
              <a:rPr lang="en-US">
                <a:latin typeface="Calibri" charset="0"/>
              </a:rPr>
              <a:t>	    | NUMBER:e {: RESULT= e; :}    ;</a:t>
            </a:r>
          </a:p>
          <a:p>
            <a:endParaRPr lang="en-US">
              <a:solidFill>
                <a:srgbClr val="663300"/>
              </a:solidFill>
              <a:latin typeface="Calibri" charset="0"/>
            </a:endParaRPr>
          </a:p>
          <a:p>
            <a:endParaRPr lang="en-US">
              <a:latin typeface="Calibri" charset="0"/>
            </a:endParaRPr>
          </a:p>
        </p:txBody>
      </p:sp>
      <p:sp>
        <p:nvSpPr>
          <p:cNvPr id="176135" name="Line 29"/>
          <p:cNvSpPr>
            <a:spLocks noChangeShapeType="1"/>
          </p:cNvSpPr>
          <p:nvPr/>
        </p:nvSpPr>
        <p:spPr bwMode="auto">
          <a:xfrm flipV="1">
            <a:off x="8229600" y="2743200"/>
            <a:ext cx="0" cy="381000"/>
          </a:xfrm>
          <a:prstGeom prst="line">
            <a:avLst/>
          </a:prstGeom>
          <a:noFill/>
          <a:ln w="19050">
            <a:solidFill>
              <a:schemeClr val="hlink"/>
            </a:solidFill>
            <a:prstDash val="sysDot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36" name="Line 30"/>
          <p:cNvSpPr>
            <a:spLocks noChangeShapeType="1"/>
          </p:cNvSpPr>
          <p:nvPr/>
        </p:nvSpPr>
        <p:spPr bwMode="auto">
          <a:xfrm flipV="1">
            <a:off x="6858000" y="990600"/>
            <a:ext cx="0" cy="381000"/>
          </a:xfrm>
          <a:prstGeom prst="line">
            <a:avLst/>
          </a:prstGeom>
          <a:noFill/>
          <a:ln w="19050">
            <a:solidFill>
              <a:schemeClr val="hlink"/>
            </a:solidFill>
            <a:prstDash val="sysDot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37" name="Line 31"/>
          <p:cNvSpPr>
            <a:spLocks noChangeShapeType="1"/>
          </p:cNvSpPr>
          <p:nvPr/>
        </p:nvSpPr>
        <p:spPr bwMode="auto">
          <a:xfrm flipV="1">
            <a:off x="6019800" y="1828800"/>
            <a:ext cx="0" cy="381000"/>
          </a:xfrm>
          <a:prstGeom prst="line">
            <a:avLst/>
          </a:prstGeom>
          <a:noFill/>
          <a:ln w="19050">
            <a:solidFill>
              <a:schemeClr val="hlink"/>
            </a:solidFill>
            <a:prstDash val="sysDot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38" name="Line 32"/>
          <p:cNvSpPr>
            <a:spLocks noChangeShapeType="1"/>
          </p:cNvSpPr>
          <p:nvPr/>
        </p:nvSpPr>
        <p:spPr bwMode="auto">
          <a:xfrm flipV="1">
            <a:off x="6705600" y="2743200"/>
            <a:ext cx="0" cy="381000"/>
          </a:xfrm>
          <a:prstGeom prst="line">
            <a:avLst/>
          </a:prstGeom>
          <a:noFill/>
          <a:ln w="19050">
            <a:solidFill>
              <a:schemeClr val="hlink"/>
            </a:solidFill>
            <a:prstDash val="sysDot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39" name="Line 33"/>
          <p:cNvSpPr>
            <a:spLocks noChangeShapeType="1"/>
          </p:cNvSpPr>
          <p:nvPr/>
        </p:nvSpPr>
        <p:spPr bwMode="auto">
          <a:xfrm flipV="1">
            <a:off x="7391400" y="1905000"/>
            <a:ext cx="0" cy="381000"/>
          </a:xfrm>
          <a:prstGeom prst="line">
            <a:avLst/>
          </a:prstGeom>
          <a:noFill/>
          <a:ln w="19050">
            <a:solidFill>
              <a:schemeClr val="hlink"/>
            </a:solidFill>
            <a:prstDash val="sysDot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40" name="Line 34"/>
          <p:cNvSpPr>
            <a:spLocks noChangeShapeType="1"/>
          </p:cNvSpPr>
          <p:nvPr/>
        </p:nvSpPr>
        <p:spPr bwMode="auto">
          <a:xfrm flipH="1" flipV="1">
            <a:off x="7543800" y="1828800"/>
            <a:ext cx="685800" cy="457200"/>
          </a:xfrm>
          <a:prstGeom prst="line">
            <a:avLst/>
          </a:prstGeom>
          <a:noFill/>
          <a:ln w="19050">
            <a:solidFill>
              <a:schemeClr val="hlink"/>
            </a:solidFill>
            <a:prstDash val="sysDot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41" name="Line 35"/>
          <p:cNvSpPr>
            <a:spLocks noChangeShapeType="1"/>
          </p:cNvSpPr>
          <p:nvPr/>
        </p:nvSpPr>
        <p:spPr bwMode="auto">
          <a:xfrm flipV="1">
            <a:off x="6705600" y="1828800"/>
            <a:ext cx="609600" cy="457200"/>
          </a:xfrm>
          <a:prstGeom prst="line">
            <a:avLst/>
          </a:prstGeom>
          <a:noFill/>
          <a:ln w="19050">
            <a:solidFill>
              <a:schemeClr val="hlink"/>
            </a:solidFill>
            <a:prstDash val="sysDot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42" name="Line 36"/>
          <p:cNvSpPr>
            <a:spLocks noChangeShapeType="1"/>
          </p:cNvSpPr>
          <p:nvPr/>
        </p:nvSpPr>
        <p:spPr bwMode="auto">
          <a:xfrm flipV="1">
            <a:off x="6019800" y="762000"/>
            <a:ext cx="685800" cy="533400"/>
          </a:xfrm>
          <a:prstGeom prst="line">
            <a:avLst/>
          </a:prstGeom>
          <a:noFill/>
          <a:ln w="19050">
            <a:solidFill>
              <a:schemeClr val="hlink"/>
            </a:solidFill>
            <a:prstDash val="sysDot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143" name="Line 37"/>
          <p:cNvSpPr>
            <a:spLocks noChangeShapeType="1"/>
          </p:cNvSpPr>
          <p:nvPr/>
        </p:nvSpPr>
        <p:spPr bwMode="auto">
          <a:xfrm flipH="1" flipV="1">
            <a:off x="6858000" y="762000"/>
            <a:ext cx="609600" cy="457200"/>
          </a:xfrm>
          <a:prstGeom prst="line">
            <a:avLst/>
          </a:prstGeom>
          <a:noFill/>
          <a:ln w="19050">
            <a:solidFill>
              <a:schemeClr val="hlink"/>
            </a:solidFill>
            <a:prstDash val="sysDot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BCB8E1-FDCF-E742-991B-B1366D647027}" type="slidenum">
              <a:rPr lang="en-US" smtClean="0"/>
              <a:pPr/>
              <a:t>86</a:t>
            </a:fld>
            <a:endParaRPr lang="en-US" smtClean="0"/>
          </a:p>
        </p:txBody>
      </p:sp>
      <p:sp>
        <p:nvSpPr>
          <p:cNvPr id="177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alibri" charset="0"/>
              </a:rPr>
              <a:t>Attributes</a:t>
            </a:r>
          </a:p>
        </p:txBody>
      </p:sp>
      <p:sp>
        <p:nvSpPr>
          <p:cNvPr id="177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458200" cy="3505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800">
                <a:latin typeface="Calibri" charset="0"/>
              </a:rPr>
              <a:t>For terminal: define some computable properties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>
                <a:latin typeface="Calibri" charset="0"/>
              </a:rPr>
              <a:t>e.g. the value of NUMBER</a:t>
            </a:r>
          </a:p>
          <a:p>
            <a:pPr eaLnBrk="1" hangingPunct="1">
              <a:lnSpc>
                <a:spcPct val="90000"/>
              </a:lnSpc>
            </a:pPr>
            <a:r>
              <a:rPr lang="en-US" sz="1800">
                <a:latin typeface="Calibri" charset="0"/>
              </a:rPr>
              <a:t>For non-terminal (production):  give computation  rules for the properties of all sy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>
                <a:latin typeface="Calibri" charset="0"/>
              </a:rPr>
              <a:t>e.g. the value of a sum is the sum of the values of the operands</a:t>
            </a:r>
          </a:p>
          <a:p>
            <a:pPr eaLnBrk="1" hangingPunct="1">
              <a:lnSpc>
                <a:spcPct val="90000"/>
              </a:lnSpc>
            </a:pPr>
            <a:r>
              <a:rPr lang="en-US" sz="1800">
                <a:latin typeface="Calibri" charset="0"/>
              </a:rPr>
              <a:t>The rule is local:   only refers to symbols in the same production</a:t>
            </a:r>
          </a:p>
          <a:p>
            <a:pPr eaLnBrk="1" hangingPunct="1">
              <a:lnSpc>
                <a:spcPct val="90000"/>
              </a:lnSpc>
            </a:pPr>
            <a:r>
              <a:rPr lang="en-US" sz="1800">
                <a:latin typeface="Calibri" charset="0"/>
              </a:rPr>
              <a:t>The evaluation of the attributes can require an arbitrary number of traversals of the AST: arbitrary context dependence (.e.g. the value of a declared constant is found in the constant declaration)</a:t>
            </a:r>
          </a:p>
          <a:p>
            <a:pPr eaLnBrk="1" hangingPunct="1">
              <a:lnSpc>
                <a:spcPct val="90000"/>
              </a:lnSpc>
            </a:pPr>
            <a:r>
              <a:rPr lang="en-US" sz="1800">
                <a:latin typeface="Calibri" charset="0"/>
              </a:rPr>
              <a:t>Attribute definitions may be cyclic; checking whether an attribute grammar has cycles is decidable but potentially expensive</a:t>
            </a:r>
          </a:p>
          <a:p>
            <a:pPr eaLnBrk="1" hangingPunct="1">
              <a:lnSpc>
                <a:spcPct val="90000"/>
              </a:lnSpc>
            </a:pPr>
            <a:r>
              <a:rPr lang="en-US" sz="1800">
                <a:latin typeface="Calibri" charset="0"/>
              </a:rPr>
              <a:t>In practice inherited attributes are handled by means of global data structures (symbol table)</a:t>
            </a:r>
          </a:p>
        </p:txBody>
      </p:sp>
      <p:sp>
        <p:nvSpPr>
          <p:cNvPr id="177157" name="Text Box 4"/>
          <p:cNvSpPr txBox="1">
            <a:spLocks noChangeArrowheads="1"/>
          </p:cNvSpPr>
          <p:nvPr/>
        </p:nvSpPr>
        <p:spPr bwMode="auto">
          <a:xfrm>
            <a:off x="168275" y="4568825"/>
            <a:ext cx="897572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lvl="1"/>
            <a:r>
              <a:rPr lang="en-US">
                <a:latin typeface="Calibri" charset="0"/>
              </a:rPr>
              <a:t>expr      ::= expr:e1 PLUS expr:e2 {: RESULT = new Integer(e1.intValue()+ e2.intValue()); :}  </a:t>
            </a:r>
          </a:p>
          <a:p>
            <a:pPr lvl="1"/>
            <a:r>
              <a:rPr lang="en-US">
                <a:latin typeface="Calibri" charset="0"/>
              </a:rPr>
              <a:t>            | expr:e1 MINUS expr:e2  {: RESULT = new Integer(e1.intValue()- e2.intValue());  :} </a:t>
            </a:r>
          </a:p>
          <a:p>
            <a:pPr lvl="1"/>
            <a:r>
              <a:rPr lang="en-US">
                <a:latin typeface="Calibri" charset="0"/>
              </a:rPr>
              <a:t>            | expr:e1 TIMES expr:e2  {: RESULT = new Integer(e1.intValue()* e2.intValue());  :} </a:t>
            </a:r>
          </a:p>
          <a:p>
            <a:pPr lvl="1"/>
            <a:r>
              <a:rPr lang="en-US">
                <a:latin typeface="Calibri" charset="0"/>
              </a:rPr>
              <a:t>            | expr:e1 DIVIDE expr:e2  {: RESULT = new Integer(e1.intValue()/ e2.intValue()); :} </a:t>
            </a:r>
          </a:p>
          <a:p>
            <a:pPr lvl="1"/>
            <a:r>
              <a:rPr lang="en-US">
                <a:latin typeface="Calibri" charset="0"/>
              </a:rPr>
              <a:t>            | LPAREN expr:e RPAREN {: RESULT = e;                               :} </a:t>
            </a:r>
          </a:p>
          <a:p>
            <a:pPr lvl="1"/>
            <a:r>
              <a:rPr lang="en-US">
                <a:latin typeface="Calibri" charset="0"/>
              </a:rPr>
              <a:t>	    | NUMBER:e {: RESULT= e; :}    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0BFCCD-F5DE-DB47-8AE6-913C9450DFD2}" type="slidenum">
              <a:rPr lang="en-US" smtClean="0"/>
              <a:pPr/>
              <a:t>87</a:t>
            </a:fld>
            <a:endParaRPr lang="en-US" smtClean="0"/>
          </a:p>
        </p:txBody>
      </p:sp>
      <p:sp>
        <p:nvSpPr>
          <p:cNvPr id="178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alibri" charset="0"/>
              </a:rPr>
              <a:t>Some examples of attributes</a:t>
            </a:r>
          </a:p>
        </p:txBody>
      </p:sp>
      <p:sp>
        <p:nvSpPr>
          <p:cNvPr id="178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For expressions: type</a:t>
            </a:r>
          </a:p>
          <a:p>
            <a:pPr eaLnBrk="1" hangingPunct="1"/>
            <a:r>
              <a:rPr lang="en-US">
                <a:latin typeface="Calibri" charset="0"/>
              </a:rPr>
              <a:t>For overloaded calls: candidate interpretations</a:t>
            </a:r>
          </a:p>
          <a:p>
            <a:pPr eaLnBrk="1" hangingPunct="1"/>
            <a:r>
              <a:rPr lang="en-US">
                <a:latin typeface="Calibri" charset="0"/>
              </a:rPr>
              <a:t>For identifiers: entity (defining_occurrence)</a:t>
            </a:r>
          </a:p>
          <a:p>
            <a:pPr eaLnBrk="1" hangingPunct="1"/>
            <a:r>
              <a:rPr lang="en-US">
                <a:latin typeface="Calibri" charset="0"/>
              </a:rPr>
              <a:t>For definitions: scope</a:t>
            </a:r>
          </a:p>
          <a:p>
            <a:pPr eaLnBrk="1" hangingPunct="1"/>
            <a:r>
              <a:rPr lang="en-US">
                <a:latin typeface="Calibri" charset="0"/>
              </a:rPr>
              <a:t>For data/function members: visibility (public, protected, private)</a:t>
            </a:r>
          </a:p>
          <a:p>
            <a:pPr eaLnBrk="1" hangingPunct="1"/>
            <a:r>
              <a:rPr lang="en-US">
                <a:latin typeface="Calibri" charset="0"/>
              </a:rPr>
              <a:t>… 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8DA6E2-D6E9-724E-93C1-D5AF9BF9D916}" type="slidenum">
              <a:rPr lang="en-US" smtClean="0"/>
              <a:pPr/>
              <a:t>88</a:t>
            </a:fld>
            <a:endParaRPr lang="en-US" smtClean="0"/>
          </a:p>
        </p:txBody>
      </p:sp>
      <p:sp>
        <p:nvSpPr>
          <p:cNvPr id="179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/>
              <a:t>Syntactic and semantic analysis</a:t>
            </a:r>
          </a:p>
        </p:txBody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Syntactic analysis generates a parse tree</a:t>
            </a:r>
          </a:p>
          <a:p>
            <a:pPr lvl="1" eaLnBrk="1" hangingPunct="1"/>
            <a:r>
              <a:rPr lang="en-US">
                <a:latin typeface="Calibri" charset="0"/>
              </a:rPr>
              <a:t>Syntax analysis can not capture all the errors</a:t>
            </a:r>
          </a:p>
          <a:p>
            <a:pPr lvl="1" eaLnBrk="1" hangingPunct="1"/>
            <a:r>
              <a:rPr lang="en-US">
                <a:latin typeface="Calibri" charset="0"/>
              </a:rPr>
              <a:t>Some rules are beyond context free grammar</a:t>
            </a:r>
          </a:p>
          <a:p>
            <a:pPr lvl="2" eaLnBrk="1" hangingPunct="1"/>
            <a:r>
              <a:rPr lang="en-US">
                <a:latin typeface="Calibri" charset="0"/>
              </a:rPr>
              <a:t>e.g., a variable declaration needs to occur before the use of the variable</a:t>
            </a:r>
          </a:p>
          <a:p>
            <a:pPr eaLnBrk="1" hangingPunct="1"/>
            <a:r>
              <a:rPr lang="en-US">
                <a:latin typeface="Calibri" charset="0"/>
              </a:rPr>
              <a:t>Semantic analysis enforce context-dependent language rules that are not reflected in the BNF</a:t>
            </a:r>
          </a:p>
          <a:p>
            <a:pPr lvl="1" eaLnBrk="1" hangingPunct="1">
              <a:buFontTx/>
              <a:buNone/>
            </a:pPr>
            <a:endParaRPr lang="en-US">
              <a:latin typeface="Calibri" charset="0"/>
            </a:endParaRPr>
          </a:p>
          <a:p>
            <a:pPr eaLnBrk="1" hangingPunct="1"/>
            <a:r>
              <a:rPr lang="en-US">
                <a:latin typeface="Calibri" charset="0"/>
              </a:rPr>
              <a:t>Semantic analysis adds semantic information to the parse tree/AST </a:t>
            </a:r>
          </a:p>
          <a:p>
            <a:pPr lvl="1" eaLnBrk="1" hangingPunct="1"/>
            <a:r>
              <a:rPr lang="en-US">
                <a:latin typeface="Calibri" charset="0"/>
              </a:rPr>
              <a:t> e.g. determine types of all expressions</a:t>
            </a:r>
          </a:p>
          <a:p>
            <a:pPr eaLnBrk="1" hangingPunct="1"/>
            <a:r>
              <a:rPr lang="en-US">
                <a:latin typeface="Calibri" charset="0"/>
              </a:rPr>
              <a:t>General framework: compute attributes</a:t>
            </a:r>
          </a:p>
          <a:p>
            <a:pPr eaLnBrk="1" hangingPunct="1">
              <a:buFontTx/>
              <a:buNone/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1425C4-809C-3A41-B1BF-996A025C30E5}" type="slidenum">
              <a:rPr lang="en-US" smtClean="0"/>
              <a:pPr/>
              <a:t>89</a:t>
            </a:fld>
            <a:endParaRPr lang="en-US" smtClean="0"/>
          </a:p>
        </p:txBody>
      </p:sp>
      <p:sp>
        <p:nvSpPr>
          <p:cNvPr id="180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alibri" charset="0"/>
              </a:rPr>
              <a:t>Examples of semantic rules</a:t>
            </a:r>
          </a:p>
        </p:txBody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latin typeface="Calibri" charset="0"/>
              </a:rPr>
              <a:t>Variables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Calibri" charset="0"/>
              </a:rPr>
              <a:t>must be defined before being used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Calibri" charset="0"/>
              </a:rPr>
              <a:t>should not be defined multiple times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Calibri" charset="0"/>
              </a:rPr>
              <a:t>Types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Calibri" charset="0"/>
              </a:rPr>
              <a:t>In an assignment stmt, the variable and the expression must have the same type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Calibri" charset="0"/>
              </a:rPr>
              <a:t>The test exprssion of an if statement must have boolean type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Calibri" charset="0"/>
              </a:rPr>
              <a:t>Classes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Calibri" charset="0"/>
              </a:rPr>
              <a:t>can be defined only once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Calibri" charset="0"/>
              </a:rPr>
              <a:t>Inheritance relationship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Calibri" charset="0"/>
              </a:rPr>
              <a:t>Methods only defined once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Calibri" charset="0"/>
              </a:rPr>
              <a:t>Reserved words can not be used as variable  or function or class names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Calibri" charset="0"/>
              </a:rPr>
              <a:t>Scope of variables etc.,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Calibri" charset="0"/>
              </a:rPr>
              <a:t>Variable initialization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Calibri" charset="0"/>
              </a:rPr>
              <a:t>…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>
              <a:latin typeface="Calibri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Calibri" charset="0"/>
              </a:rPr>
              <a:t>Semantic analysis requirements are language dependent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C2A109-A322-D349-8771-B6C6DE634D4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381000" y="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>
                <a:solidFill>
                  <a:srgbClr val="FF0000"/>
                </a:solidFill>
              </a:rPr>
              <a:t>Example 1</a:t>
            </a:r>
          </a:p>
        </p:txBody>
      </p:sp>
      <p:graphicFrame>
        <p:nvGraphicFramePr>
          <p:cNvPr id="283702" name="Group 54"/>
          <p:cNvGraphicFramePr>
            <a:graphicFrameLocks noGrp="1"/>
          </p:cNvGraphicFramePr>
          <p:nvPr/>
        </p:nvGraphicFramePr>
        <p:xfrm>
          <a:off x="228600" y="1066800"/>
          <a:ext cx="8305800" cy="4457764"/>
        </p:xfrm>
        <a:graphic>
          <a:graphicData uri="http://schemas.openxmlformats.org/drawingml/2006/table">
            <a:tbl>
              <a:tblPr/>
              <a:tblGrid>
                <a:gridCol w="1139825"/>
                <a:gridCol w="1709738"/>
                <a:gridCol w="5456237"/>
              </a:tblGrid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Parse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Stack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Remaining input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Parser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Action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(id)$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Shift parenthesis onto stack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id)$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Shift id onto stack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)$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Reduce: T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id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(pop RHS of production, push LHS, input unchanged)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(T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)$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Reduce: E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)$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Shift right parenthesis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$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Reduce: T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(E)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T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$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Reduce: E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$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Reduce: S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  <a:sym typeface="Wingdings" charset="2"/>
                        </a:rPr>
                        <a:t>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S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$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Done: Accept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819" name="Text Box 52"/>
          <p:cNvSpPr txBox="1">
            <a:spLocks noChangeArrowheads="1"/>
          </p:cNvSpPr>
          <p:nvPr/>
        </p:nvSpPr>
        <p:spPr bwMode="auto">
          <a:xfrm>
            <a:off x="4114800" y="0"/>
            <a:ext cx="2133600" cy="1206500"/>
          </a:xfrm>
          <a:prstGeom prst="rect">
            <a:avLst/>
          </a:prstGeom>
          <a:solidFill>
            <a:srgbClr val="FFFF99"/>
          </a:solidFill>
          <a:ln w="15875">
            <a:solidFill>
              <a:schemeClr val="bg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ea typeface="Times New Roman" charset="0"/>
                <a:cs typeface="Times New Roman" charset="0"/>
              </a:rPr>
              <a:t>Grammar:</a:t>
            </a:r>
          </a:p>
          <a:p>
            <a:r>
              <a:rPr lang="en-US">
                <a:ea typeface="Times New Roman" charset="0"/>
                <a:cs typeface="Times New Roman" charset="0"/>
              </a:rPr>
              <a:t>S –&gt; E</a:t>
            </a:r>
          </a:p>
          <a:p>
            <a:r>
              <a:rPr lang="en-US">
                <a:ea typeface="Times New Roman" charset="0"/>
                <a:cs typeface="Times New Roman" charset="0"/>
              </a:rPr>
              <a:t>E –&gt; T | E + T</a:t>
            </a:r>
          </a:p>
          <a:p>
            <a:r>
              <a:rPr lang="en-US">
                <a:ea typeface="Times New Roman" charset="0"/>
                <a:cs typeface="Times New Roman" charset="0"/>
              </a:rPr>
              <a:t>T –&gt; id | (E)</a:t>
            </a:r>
            <a:endParaRPr lang="en-US"/>
          </a:p>
        </p:txBody>
      </p:sp>
      <p:sp>
        <p:nvSpPr>
          <p:cNvPr id="32820" name="Text Box 53"/>
          <p:cNvSpPr txBox="1">
            <a:spLocks noChangeArrowheads="1"/>
          </p:cNvSpPr>
          <p:nvPr/>
        </p:nvSpPr>
        <p:spPr bwMode="auto">
          <a:xfrm>
            <a:off x="6629400" y="304800"/>
            <a:ext cx="1905000" cy="777875"/>
          </a:xfrm>
          <a:prstGeom prst="rect">
            <a:avLst/>
          </a:prstGeom>
          <a:solidFill>
            <a:srgbClr val="FFFF99"/>
          </a:solidFill>
          <a:ln w="15875">
            <a:solidFill>
              <a:schemeClr val="bg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>
                <a:ea typeface="Arial" charset="0"/>
                <a:cs typeface="Arial" charset="0"/>
              </a:rPr>
              <a:t>Input string: (id)</a:t>
            </a:r>
          </a:p>
        </p:txBody>
      </p:sp>
      <p:sp>
        <p:nvSpPr>
          <p:cNvPr id="283704" name="Rectangle 56"/>
          <p:cNvSpPr>
            <a:spLocks noChangeArrowheads="1"/>
          </p:cNvSpPr>
          <p:nvPr/>
        </p:nvSpPr>
        <p:spPr bwMode="auto">
          <a:xfrm>
            <a:off x="457200" y="5638800"/>
            <a:ext cx="8305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742950" lvl="1" indent="-285750">
              <a:spcBef>
                <a:spcPct val="20000"/>
              </a:spcBef>
            </a:pPr>
            <a:r>
              <a:rPr lang="en-US" sz="2000">
                <a:ea typeface="ＭＳ Ｐゴシック" charset="-128"/>
                <a:cs typeface="ＭＳ Ｐゴシック" charset="-128"/>
              </a:rPr>
              <a:t>S </a:t>
            </a: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</a:t>
            </a:r>
            <a:r>
              <a:rPr lang="en-US" sz="2000" baseline="-25000">
                <a:ea typeface="ＭＳ Ｐゴシック" charset="-128"/>
                <a:cs typeface="ＭＳ Ｐゴシック" charset="-128"/>
                <a:sym typeface="Symbol" charset="2"/>
              </a:rPr>
              <a:t>rm </a:t>
            </a:r>
            <a:r>
              <a:rPr lang="en-US" sz="2000">
                <a:ea typeface="ＭＳ Ｐゴシック" charset="-128"/>
                <a:cs typeface="ＭＳ Ｐゴシック" charset="-128"/>
              </a:rPr>
              <a:t>E </a:t>
            </a: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</a:t>
            </a:r>
            <a:r>
              <a:rPr lang="en-US" sz="2000" baseline="-25000">
                <a:ea typeface="ＭＳ Ｐゴシック" charset="-128"/>
                <a:cs typeface="ＭＳ Ｐゴシック" charset="-128"/>
                <a:sym typeface="Symbol" charset="2"/>
              </a:rPr>
              <a:t>rm </a:t>
            </a:r>
            <a:r>
              <a:rPr lang="en-US" sz="2000">
                <a:ea typeface="ＭＳ Ｐゴシック" charset="-128"/>
                <a:cs typeface="ＭＳ Ｐゴシック" charset="-128"/>
              </a:rPr>
              <a:t>T </a:t>
            </a: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</a:t>
            </a:r>
            <a:r>
              <a:rPr lang="en-US" sz="2000" baseline="-25000">
                <a:ea typeface="ＭＳ Ｐゴシック" charset="-128"/>
                <a:cs typeface="ＭＳ Ｐゴシック" charset="-128"/>
                <a:sym typeface="Symbol" charset="2"/>
              </a:rPr>
              <a:t>rm </a:t>
            </a:r>
            <a:r>
              <a:rPr lang="en-US" sz="2000">
                <a:ea typeface="ＭＳ Ｐゴシック" charset="-128"/>
                <a:cs typeface="ＭＳ Ｐゴシック" charset="-128"/>
              </a:rPr>
              <a:t>(E) </a:t>
            </a: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</a:t>
            </a:r>
            <a:r>
              <a:rPr lang="en-US" sz="2000" baseline="-25000">
                <a:ea typeface="ＭＳ Ｐゴシック" charset="-128"/>
                <a:cs typeface="ＭＳ Ｐゴシック" charset="-128"/>
                <a:sym typeface="Symbol" charset="2"/>
              </a:rPr>
              <a:t>rm  </a:t>
            </a:r>
            <a:r>
              <a:rPr lang="en-US" sz="2000">
                <a:ea typeface="ＭＳ Ｐゴシック" charset="-128"/>
                <a:cs typeface="ＭＳ Ｐゴシック" charset="-128"/>
              </a:rPr>
              <a:t>(T) </a:t>
            </a:r>
            <a:r>
              <a:rPr lang="en-US" sz="2000">
                <a:ea typeface="ＭＳ Ｐゴシック" charset="-128"/>
                <a:cs typeface="ＭＳ Ｐゴシック" charset="-128"/>
                <a:sym typeface="Symbol" charset="2"/>
              </a:rPr>
              <a:t></a:t>
            </a:r>
            <a:r>
              <a:rPr lang="en-US" sz="2000" baseline="-25000">
                <a:ea typeface="ＭＳ Ｐゴシック" charset="-128"/>
                <a:cs typeface="ＭＳ Ｐゴシック" charset="-128"/>
                <a:sym typeface="Symbol" charset="2"/>
              </a:rPr>
              <a:t>rm </a:t>
            </a:r>
            <a:r>
              <a:rPr lang="en-US" sz="2000">
                <a:ea typeface="ＭＳ Ｐゴシック" charset="-128"/>
                <a:cs typeface="ＭＳ Ｐゴシック" charset="-128"/>
              </a:rPr>
              <a:t>(id)</a:t>
            </a:r>
            <a:endParaRPr lang="en-US" sz="2000" baseline="-25000">
              <a:ea typeface="ＭＳ Ｐゴシック" charset="-128"/>
              <a:cs typeface="ＭＳ Ｐゴシック" charset="-128"/>
              <a:sym typeface="Symbol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3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3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5BF70E-DA53-0744-91F2-F8391E96E2F0}" type="slidenum">
              <a:rPr lang="en-US" smtClean="0"/>
              <a:pPr/>
              <a:t>90</a:t>
            </a:fld>
            <a:endParaRPr lang="en-US" smtClean="0"/>
          </a:p>
        </p:txBody>
      </p:sp>
      <p:sp>
        <p:nvSpPr>
          <p:cNvPr id="181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/>
              <a:t>Type checking</a:t>
            </a:r>
          </a:p>
        </p:txBody>
      </p:sp>
      <p:sp>
        <p:nvSpPr>
          <p:cNvPr id="181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458200" cy="52117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>
                <a:latin typeface="Calibri" charset="0"/>
              </a:rPr>
              <a:t>One major category semantic analysis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Calibri" charset="0"/>
              </a:rPr>
              <a:t>Steps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Calibri" charset="0"/>
              </a:rPr>
              <a:t>Type synthesis – assigning a type to each expression in the language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Calibri" charset="0"/>
              </a:rPr>
              <a:t>Type checking – making sure that these types are used in contexts where they are legal, catching type-related errors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Calibri" charset="0"/>
              </a:rPr>
              <a:t>What is a type	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Calibri" charset="0"/>
              </a:rPr>
              <a:t>Differs from language to language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Calibri" charset="0"/>
              </a:rPr>
              <a:t>A set of values and a set of operations on the values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Calibri" charset="0"/>
              </a:rPr>
              <a:t>A class is also a type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Calibri" charset="0"/>
              </a:rPr>
              <a:t>Type checking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Calibri" charset="0"/>
              </a:rPr>
              <a:t>Ensures that operations are used with the correct types</a:t>
            </a:r>
            <a:endParaRPr lang="en-US" sz="1800">
              <a:solidFill>
                <a:srgbClr val="FF0000"/>
              </a:solidFill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Calibri" charset="0"/>
              </a:rPr>
              <a:t>Why type checking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Calibri" charset="0"/>
              </a:rPr>
              <a:t>int x, y;    y= x*x     is fine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Calibri" charset="0"/>
              </a:rPr>
              <a:t>String x,y;  y= x*x     does not make sense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Calibri" charset="0"/>
              </a:rPr>
              <a:t>Should catch such type error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>
                <a:latin typeface="Calibri" charset="0"/>
              </a:rPr>
              <a:t>When to catch type error?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44225</TotalTime>
  <Words>11779</Words>
  <Application>Microsoft PowerPoint</Application>
  <PresentationFormat>On-screen Show (4:3)</PresentationFormat>
  <Paragraphs>2428</Paragraphs>
  <Slides>90</Slides>
  <Notes>72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90</vt:i4>
      </vt:variant>
    </vt:vector>
  </HeadingPairs>
  <TitlesOfParts>
    <vt:vector size="101" baseType="lpstr">
      <vt:lpstr>Arial</vt:lpstr>
      <vt:lpstr>ＭＳ Ｐゴシック</vt:lpstr>
      <vt:lpstr>Symbol</vt:lpstr>
      <vt:lpstr>Wingdings</vt:lpstr>
      <vt:lpstr>Tahoma</vt:lpstr>
      <vt:lpstr>Courier New</vt:lpstr>
      <vt:lpstr>Times New Roman</vt:lpstr>
      <vt:lpstr>Times</vt:lpstr>
      <vt:lpstr>Calibri</vt:lpstr>
      <vt:lpstr>Comic Sans MS</vt:lpstr>
      <vt:lpstr>Default Design</vt:lpstr>
      <vt:lpstr>Bottom up parsing</vt:lpstr>
      <vt:lpstr>Slide 2</vt:lpstr>
      <vt:lpstr>Bottom up parsing</vt:lpstr>
      <vt:lpstr>Sentential form</vt:lpstr>
      <vt:lpstr>Handles</vt:lpstr>
      <vt:lpstr>Handles in expression example</vt:lpstr>
      <vt:lpstr>Slide 7</vt:lpstr>
      <vt:lpstr>Slide 8</vt:lpstr>
      <vt:lpstr>Slide 9</vt:lpstr>
      <vt:lpstr>Slide 10</vt:lpstr>
      <vt:lpstr>Conflicts during shift reduce parsing</vt:lpstr>
      <vt:lpstr>LR(K) parsing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Successor example</vt:lpstr>
      <vt:lpstr>Construct the LR(0) table</vt:lpstr>
      <vt:lpstr>Steps of constructing LR(0) table</vt:lpstr>
      <vt:lpstr>Slide 29</vt:lpstr>
      <vt:lpstr>Transition diagram</vt:lpstr>
      <vt:lpstr>The parsing table</vt:lpstr>
      <vt:lpstr>Slide 32</vt:lpstr>
      <vt:lpstr>Subset construction and closure</vt:lpstr>
      <vt:lpstr>LR(0) grammar</vt:lpstr>
      <vt:lpstr>Slide 35</vt:lpstr>
      <vt:lpstr>Slide 36</vt:lpstr>
      <vt:lpstr>SLR Parse table (incomplete)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SLR</vt:lpstr>
      <vt:lpstr>Parse trace</vt:lpstr>
      <vt:lpstr>Slide 47</vt:lpstr>
      <vt:lpstr>The conflict SLR parsing table</vt:lpstr>
      <vt:lpstr>Slide 49</vt:lpstr>
      <vt:lpstr>Slide 50</vt:lpstr>
      <vt:lpstr>Slide 51</vt:lpstr>
      <vt:lpstr>Slide 52</vt:lpstr>
      <vt:lpstr>Slide 53</vt:lpstr>
      <vt:lpstr>Create the LR(1) parse table</vt:lpstr>
      <vt:lpstr>Another LR(1) example</vt:lpstr>
      <vt:lpstr>Parse table</vt:lpstr>
      <vt:lpstr>Parse trace</vt:lpstr>
      <vt:lpstr>LR(1) grammar</vt:lpstr>
      <vt:lpstr>Slide 59</vt:lpstr>
      <vt:lpstr>Slide 60</vt:lpstr>
      <vt:lpstr>States with same core items </vt:lpstr>
      <vt:lpstr>Slide 62</vt:lpstr>
      <vt:lpstr>Slide 63</vt:lpstr>
      <vt:lpstr>Slide 64</vt:lpstr>
      <vt:lpstr>conflict after merging</vt:lpstr>
      <vt:lpstr>Slide 66</vt:lpstr>
      <vt:lpstr>Precedence and Associativity in JavaCUP</vt:lpstr>
      <vt:lpstr>JavaCup grammar</vt:lpstr>
      <vt:lpstr>Transition diagram for assignment expr</vt:lpstr>
      <vt:lpstr>Slide 70</vt:lpstr>
      <vt:lpstr>a slightly changed grammar, still not LR</vt:lpstr>
      <vt:lpstr>Modified LR(1) grammar</vt:lpstr>
      <vt:lpstr>Another way of changing to LR(1) grammar</vt:lpstr>
      <vt:lpstr>Slide 74</vt:lpstr>
      <vt:lpstr>The space of grammars</vt:lpstr>
      <vt:lpstr>The space of grammars</vt:lpstr>
      <vt:lpstr>Verifying the language generated by a grammar</vt:lpstr>
      <vt:lpstr>Hierarchy of grammars</vt:lpstr>
      <vt:lpstr>Metaphoric comparison of grammars</vt:lpstr>
      <vt:lpstr>Abstract Syntax Tree--motivation</vt:lpstr>
      <vt:lpstr>AST vs. parse tree</vt:lpstr>
      <vt:lpstr>Calc example</vt:lpstr>
      <vt:lpstr>Interpreter and translator example</vt:lpstr>
      <vt:lpstr>Attribute grammar</vt:lpstr>
      <vt:lpstr>Dependencies among attributes</vt:lpstr>
      <vt:lpstr>Attributes</vt:lpstr>
      <vt:lpstr>Some examples of attributes</vt:lpstr>
      <vt:lpstr>Syntactic and semantic analysis</vt:lpstr>
      <vt:lpstr>Examples of semantic rules</vt:lpstr>
      <vt:lpstr>Type checking</vt:lpstr>
    </vt:vector>
  </TitlesOfParts>
  <Company> uWindsor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Jianguo Lu</dc:creator>
  <cp:lastModifiedBy>jianguo lu</cp:lastModifiedBy>
  <cp:revision>907</cp:revision>
  <dcterms:created xsi:type="dcterms:W3CDTF">2012-03-05T17:37:51Z</dcterms:created>
  <dcterms:modified xsi:type="dcterms:W3CDTF">2012-03-05T17:38:21Z</dcterms:modified>
</cp:coreProperties>
</file>