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54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5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75" d="100"/>
          <a:sy n="75" d="100"/>
        </p:scale>
        <p:origin x="-96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273412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8DC2985-C6B0-8D4E-B08C-E462CE9B42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8DC2985-C6B0-8D4E-B08C-E462CE9B42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95500" cy="58578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304800"/>
            <a:ext cx="6134100" cy="58578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8DC2985-C6B0-8D4E-B08C-E462CE9B42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05800" cy="4572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981075"/>
            <a:ext cx="4114800" cy="51816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91050" y="981075"/>
            <a:ext cx="4114800" cy="25146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91050" y="3648075"/>
            <a:ext cx="4114800" cy="25146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200400" y="6400800"/>
            <a:ext cx="5562600" cy="304800"/>
          </a:xfrm>
        </p:spPr>
        <p:txBody>
          <a:bodyPr/>
          <a:lstStyle>
            <a:lvl1pPr>
              <a:defRPr smtClean="0"/>
            </a:lvl1pPr>
          </a:lstStyle>
          <a:p>
            <a:fld id="{F8DC2985-C6B0-8D4E-B08C-E462CE9B42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8DC2985-C6B0-8D4E-B08C-E462CE9B42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8DC2985-C6B0-8D4E-B08C-E462CE9B42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981075"/>
            <a:ext cx="4114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1050" y="981075"/>
            <a:ext cx="4114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8DC2985-C6B0-8D4E-B08C-E462CE9B42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8DC2985-C6B0-8D4E-B08C-E462CE9B42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8DC2985-C6B0-8D4E-B08C-E462CE9B42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8DC2985-C6B0-8D4E-B08C-E462CE9B42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8DC2985-C6B0-8D4E-B08C-E462CE9B42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8DC2985-C6B0-8D4E-B08C-E462CE9B42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981075"/>
            <a:ext cx="8382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 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238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400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latin typeface="Calibri"/>
                <a:ea typeface="宋体" charset="-122"/>
                <a:cs typeface="Calibri"/>
              </a:defRPr>
            </a:lvl1pPr>
          </a:lstStyle>
          <a:p>
            <a:fld id="{F8DC2985-C6B0-8D4E-B08C-E462CE9B42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Calibri"/>
          <a:ea typeface="+mj-ea"/>
          <a:cs typeface="Calibri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Arial" charset="0"/>
        </a:defRPr>
      </a:lvl9pPr>
    </p:titleStyle>
    <p:bodyStyle>
      <a:lvl1pPr marL="225425" indent="-225425" algn="l" rtl="0" eaLnBrk="1" fontAlgn="base" hangingPunct="1">
        <a:spcBef>
          <a:spcPct val="40000"/>
        </a:spcBef>
        <a:spcAft>
          <a:spcPct val="0"/>
        </a:spcAft>
        <a:buChar char="•"/>
        <a:tabLst>
          <a:tab pos="463550" algn="l"/>
        </a:tabLst>
        <a:defRPr sz="2400">
          <a:solidFill>
            <a:srgbClr val="663300"/>
          </a:solidFill>
          <a:latin typeface="Calibri"/>
          <a:ea typeface="+mn-ea"/>
          <a:cs typeface="Calibri"/>
        </a:defRPr>
      </a:lvl1pPr>
      <a:lvl2pPr marL="630238" indent="-228600" algn="l" rtl="0" eaLnBrk="1" fontAlgn="base" hangingPunct="1">
        <a:spcBef>
          <a:spcPct val="20000"/>
        </a:spcBef>
        <a:spcAft>
          <a:spcPct val="0"/>
        </a:spcAft>
        <a:buChar char="–"/>
        <a:tabLst>
          <a:tab pos="463550" algn="l"/>
        </a:tabLst>
        <a:defRPr sz="2000"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919163" indent="-174625" algn="l" rtl="0" eaLnBrk="1" fontAlgn="base" hangingPunct="1">
        <a:spcBef>
          <a:spcPct val="30000"/>
        </a:spcBef>
        <a:spcAft>
          <a:spcPct val="0"/>
        </a:spcAft>
        <a:buChar char="–"/>
        <a:tabLst>
          <a:tab pos="463550" algn="l"/>
        </a:tabLst>
        <a:defRPr sz="2000"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600200" indent="-228600" algn="l" rtl="0" eaLnBrk="1" fontAlgn="base" hangingPunct="1">
        <a:spcBef>
          <a:spcPct val="30000"/>
        </a:spcBef>
        <a:spcAft>
          <a:spcPct val="0"/>
        </a:spcAft>
        <a:tabLst>
          <a:tab pos="463550" algn="l"/>
        </a:tabLst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57400" indent="-228600" algn="l" rtl="0" eaLnBrk="1" fontAlgn="base" hangingPunct="1">
        <a:spcBef>
          <a:spcPct val="30000"/>
        </a:spcBef>
        <a:spcAft>
          <a:spcPct val="0"/>
        </a:spcAft>
        <a:buChar char="–"/>
        <a:tabLst>
          <a:tab pos="463550" algn="l"/>
        </a:tabLst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514600" indent="-228600" algn="l" rtl="0" eaLnBrk="1" fontAlgn="base" hangingPunct="1">
        <a:spcBef>
          <a:spcPct val="30000"/>
        </a:spcBef>
        <a:spcAft>
          <a:spcPct val="0"/>
        </a:spcAft>
        <a:buChar char="–"/>
        <a:tabLst>
          <a:tab pos="463550" algn="l"/>
        </a:tabLst>
        <a:defRPr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30000"/>
        </a:spcBef>
        <a:spcAft>
          <a:spcPct val="0"/>
        </a:spcAft>
        <a:buChar char="–"/>
        <a:tabLst>
          <a:tab pos="463550" algn="l"/>
        </a:tabLst>
        <a:defRPr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30000"/>
        </a:spcBef>
        <a:spcAft>
          <a:spcPct val="0"/>
        </a:spcAft>
        <a:buChar char="–"/>
        <a:tabLst>
          <a:tab pos="463550" algn="l"/>
        </a:tabLst>
        <a:defRPr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30000"/>
        </a:spcBef>
        <a:spcAft>
          <a:spcPct val="0"/>
        </a:spcAft>
        <a:buChar char="–"/>
        <a:tabLst>
          <a:tab pos="463550" algn="l"/>
        </a:tabLst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AOP and observer pattern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Without </a:t>
            </a:r>
            <a:r>
              <a:rPr lang="en-US" dirty="0" err="1" smtClean="0"/>
              <a:t>AspectJ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981075"/>
            <a:ext cx="3943350" cy="5181600"/>
          </a:xfrm>
        </p:spPr>
        <p:txBody>
          <a:bodyPr/>
          <a:lstStyle/>
          <a:p>
            <a:pPr>
              <a:lnSpc>
                <a:spcPct val="65000"/>
              </a:lnSpc>
              <a:buFontTx/>
              <a:buNone/>
            </a:pPr>
            <a:r>
              <a:rPr lang="en-US" sz="2200" dirty="0" smtClean="0"/>
              <a:t>“display updating” is not modular</a:t>
            </a:r>
          </a:p>
          <a:p>
            <a:pPr lvl="1">
              <a:lnSpc>
                <a:spcPct val="65000"/>
              </a:lnSpc>
            </a:pPr>
            <a:r>
              <a:rPr lang="en-US" dirty="0" smtClean="0"/>
              <a:t>evolution is cumbersome</a:t>
            </a:r>
          </a:p>
          <a:p>
            <a:pPr lvl="1">
              <a:lnSpc>
                <a:spcPct val="65000"/>
              </a:lnSpc>
            </a:pPr>
            <a:r>
              <a:rPr lang="en-US" dirty="0" smtClean="0"/>
              <a:t>changes are scattered</a:t>
            </a:r>
          </a:p>
          <a:p>
            <a:pPr lvl="1">
              <a:lnSpc>
                <a:spcPct val="65000"/>
              </a:lnSpc>
            </a:pPr>
            <a:r>
              <a:rPr lang="en-US" dirty="0" smtClean="0"/>
              <a:t>have to track &amp; change all callers</a:t>
            </a:r>
          </a:p>
          <a:p>
            <a:pPr lvl="1">
              <a:lnSpc>
                <a:spcPct val="65000"/>
              </a:lnSpc>
            </a:pPr>
            <a:r>
              <a:rPr lang="en-US" dirty="0" smtClean="0"/>
              <a:t>it is harder to think about</a:t>
            </a:r>
          </a:p>
          <a:p>
            <a:pPr lvl="1">
              <a:lnSpc>
                <a:spcPct val="65000"/>
              </a:lnSpc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4267200" y="76200"/>
            <a:ext cx="4648200" cy="590930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class</a:t>
            </a:r>
            <a:r>
              <a:rPr lang="en-US" sz="1400" b="1" dirty="0">
                <a:latin typeface="Courier New" charset="0"/>
              </a:rPr>
              <a:t> Line 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extends</a:t>
            </a:r>
            <a:r>
              <a:rPr lang="en-US" sz="1400" b="1" dirty="0">
                <a:latin typeface="Courier New" charset="0"/>
              </a:rPr>
              <a:t> </a:t>
            </a:r>
            <a:r>
              <a:rPr lang="en-US" sz="1400" b="1" dirty="0" smtClean="0">
                <a:latin typeface="Courier New" charset="0"/>
              </a:rPr>
              <a:t>Shape{</a:t>
            </a:r>
            <a:endParaRPr lang="en-US" sz="1400" b="1" dirty="0">
              <a:latin typeface="Courier New" charset="0"/>
            </a:endParaRPr>
          </a:p>
          <a:p>
            <a:pPr algn="l">
              <a:spcBef>
                <a:spcPct val="0"/>
              </a:spcBef>
            </a:pPr>
            <a:r>
              <a:rPr lang="en-US" sz="1400" b="1" dirty="0">
                <a:latin typeface="Courier New" charset="0"/>
              </a:rPr>
              <a:t>  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private</a:t>
            </a:r>
            <a:r>
              <a:rPr lang="en-US" sz="1400" b="1" dirty="0">
                <a:latin typeface="Courier New" charset="0"/>
              </a:rPr>
              <a:t> Point p1, p2</a:t>
            </a:r>
            <a:r>
              <a:rPr lang="en-US" sz="1400" b="1" dirty="0" smtClean="0">
                <a:latin typeface="Courier New" charset="0"/>
              </a:rPr>
              <a:t>;</a:t>
            </a:r>
          </a:p>
          <a:p>
            <a:pPr algn="l">
              <a:spcBef>
                <a:spcPct val="0"/>
              </a:spcBef>
            </a:pPr>
            <a:r>
              <a:rPr lang="en-US" sz="1400" b="1" dirty="0">
                <a:latin typeface="Courier New" charset="0"/>
              </a:rPr>
              <a:t>  Point getP1() { return p1; }</a:t>
            </a:r>
          </a:p>
          <a:p>
            <a:pPr algn="l">
              <a:spcBef>
                <a:spcPct val="0"/>
              </a:spcBef>
            </a:pPr>
            <a:r>
              <a:rPr lang="en-US" sz="1400" b="1" dirty="0">
                <a:latin typeface="Courier New" charset="0"/>
              </a:rPr>
              <a:t>  Point getP2() { return p2; </a:t>
            </a:r>
            <a:r>
              <a:rPr lang="en-US" sz="1400" b="1" dirty="0" smtClean="0">
                <a:latin typeface="Courier New" charset="0"/>
              </a:rPr>
              <a:t>}</a:t>
            </a:r>
          </a:p>
          <a:p>
            <a:pPr algn="l">
              <a:spcBef>
                <a:spcPct val="0"/>
              </a:spcBef>
            </a:pPr>
            <a:r>
              <a:rPr lang="en-US" sz="1400" b="1" dirty="0">
                <a:latin typeface="Courier New" charset="0"/>
              </a:rPr>
              <a:t>  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void</a:t>
            </a:r>
            <a:r>
              <a:rPr lang="en-US" sz="1400" b="1" dirty="0">
                <a:latin typeface="Courier New" charset="0"/>
              </a:rPr>
              <a:t> setP1(Point p1) {</a:t>
            </a:r>
          </a:p>
          <a:p>
            <a:pPr algn="l">
              <a:spcBef>
                <a:spcPct val="0"/>
              </a:spcBef>
            </a:pPr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this</a:t>
            </a:r>
            <a:r>
              <a:rPr lang="en-US" sz="1400" b="1" dirty="0">
                <a:latin typeface="Courier New" charset="0"/>
              </a:rPr>
              <a:t>.p1 = p1;</a:t>
            </a:r>
          </a:p>
          <a:p>
            <a:pPr algn="l">
              <a:spcBef>
                <a:spcPct val="0"/>
              </a:spcBef>
            </a:pP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   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Display.update(this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);</a:t>
            </a:r>
          </a:p>
          <a:p>
            <a:pPr algn="l">
              <a:spcBef>
                <a:spcPct val="0"/>
              </a:spcBef>
            </a:pPr>
            <a:r>
              <a:rPr lang="en-US" sz="1400" b="1" dirty="0">
                <a:latin typeface="Courier New" charset="0"/>
              </a:rPr>
              <a:t>  }</a:t>
            </a:r>
          </a:p>
          <a:p>
            <a:pPr algn="l">
              <a:spcBef>
                <a:spcPct val="0"/>
              </a:spcBef>
            </a:pPr>
            <a:r>
              <a:rPr lang="en-US" sz="1400" b="1" dirty="0">
                <a:latin typeface="Courier New" charset="0"/>
              </a:rPr>
              <a:t>  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void</a:t>
            </a:r>
            <a:r>
              <a:rPr lang="en-US" sz="1400" b="1" dirty="0">
                <a:latin typeface="Courier New" charset="0"/>
              </a:rPr>
              <a:t> setP2(Point p2) {</a:t>
            </a:r>
          </a:p>
          <a:p>
            <a:pPr algn="l">
              <a:spcBef>
                <a:spcPct val="0"/>
              </a:spcBef>
            </a:pPr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this</a:t>
            </a:r>
            <a:r>
              <a:rPr lang="en-US" sz="1400" b="1" dirty="0">
                <a:latin typeface="Courier New" charset="0"/>
              </a:rPr>
              <a:t>.p2 = p2;</a:t>
            </a:r>
          </a:p>
          <a:p>
            <a:pPr algn="l">
              <a:spcBef>
                <a:spcPct val="0"/>
              </a:spcBef>
            </a:pP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   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Display.update(this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);</a:t>
            </a:r>
          </a:p>
          <a:p>
            <a:pPr algn="l">
              <a:spcBef>
                <a:spcPct val="0"/>
              </a:spcBef>
            </a:pPr>
            <a:r>
              <a:rPr lang="en-US" sz="1400" b="1" dirty="0">
                <a:latin typeface="Courier New" charset="0"/>
              </a:rPr>
              <a:t>  }</a:t>
            </a:r>
          </a:p>
          <a:p>
            <a:pPr algn="l">
              <a:spcBef>
                <a:spcPct val="0"/>
              </a:spcBef>
            </a:pPr>
            <a:r>
              <a:rPr lang="en-US" sz="1400" b="1" dirty="0">
                <a:latin typeface="Courier New" charset="0"/>
              </a:rPr>
              <a:t>}</a:t>
            </a:r>
          </a:p>
          <a:p>
            <a:pPr algn="l">
              <a:spcBef>
                <a:spcPct val="0"/>
              </a:spcBef>
            </a:pPr>
            <a:endParaRPr lang="en-US" sz="1400" b="1" dirty="0">
              <a:latin typeface="Courier New" charset="0"/>
            </a:endParaRPr>
          </a:p>
          <a:p>
            <a:pPr algn="l">
              <a:spcBef>
                <a:spcPct val="0"/>
              </a:spcBef>
            </a:pP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class</a:t>
            </a:r>
            <a:r>
              <a:rPr lang="en-US" sz="1400" b="1" dirty="0">
                <a:latin typeface="Courier New" charset="0"/>
              </a:rPr>
              <a:t> Point 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extends</a:t>
            </a:r>
            <a:r>
              <a:rPr lang="en-US" sz="1400" b="1" dirty="0">
                <a:latin typeface="Courier New" charset="0"/>
              </a:rPr>
              <a:t> </a:t>
            </a:r>
            <a:r>
              <a:rPr lang="en-US" sz="1400" b="1" dirty="0" smtClean="0">
                <a:latin typeface="Courier New" charset="0"/>
              </a:rPr>
              <a:t>Shape{</a:t>
            </a:r>
            <a:endParaRPr lang="en-US" sz="1400" b="1" dirty="0">
              <a:latin typeface="Courier New" charset="0"/>
            </a:endParaRPr>
          </a:p>
          <a:p>
            <a:pPr algn="l">
              <a:spcBef>
                <a:spcPct val="0"/>
              </a:spcBef>
            </a:pPr>
            <a:r>
              <a:rPr lang="en-US" sz="1400" b="1" dirty="0">
                <a:latin typeface="Courier New" charset="0"/>
              </a:rPr>
              <a:t>  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private</a:t>
            </a:r>
            <a:r>
              <a:rPr lang="en-US" sz="1400" b="1" dirty="0">
                <a:latin typeface="Courier New" charset="0"/>
              </a:rPr>
              <a:t> 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int</a:t>
            </a:r>
            <a:r>
              <a:rPr lang="en-US" sz="1400" b="1" dirty="0">
                <a:latin typeface="Courier New" charset="0"/>
              </a:rPr>
              <a:t> </a:t>
            </a:r>
            <a:r>
              <a:rPr lang="en-US" sz="1400" b="1" dirty="0" err="1">
                <a:latin typeface="Courier New" charset="0"/>
              </a:rPr>
              <a:t>x</a:t>
            </a:r>
            <a:r>
              <a:rPr lang="en-US" sz="1400" b="1" dirty="0">
                <a:latin typeface="Courier New" charset="0"/>
              </a:rPr>
              <a:t> = 0, </a:t>
            </a:r>
            <a:r>
              <a:rPr lang="en-US" sz="1400" b="1" dirty="0" err="1">
                <a:latin typeface="Courier New" charset="0"/>
              </a:rPr>
              <a:t>y</a:t>
            </a:r>
            <a:r>
              <a:rPr lang="en-US" sz="1400" b="1" dirty="0">
                <a:latin typeface="Courier New" charset="0"/>
              </a:rPr>
              <a:t> = 0</a:t>
            </a:r>
            <a:r>
              <a:rPr lang="en-US" sz="1400" b="1" dirty="0" smtClean="0">
                <a:latin typeface="Courier New" charset="0"/>
              </a:rPr>
              <a:t>;</a:t>
            </a:r>
          </a:p>
          <a:p>
            <a:pPr algn="l">
              <a:spcBef>
                <a:spcPct val="0"/>
              </a:spcBef>
            </a:pPr>
            <a:r>
              <a:rPr lang="en-US" sz="1400" b="1" dirty="0">
                <a:latin typeface="Courier New" charset="0"/>
              </a:rPr>
              <a:t>  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int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sz="1400" b="1" dirty="0" err="1">
                <a:latin typeface="Courier New" charset="0"/>
              </a:rPr>
              <a:t>getX</a:t>
            </a:r>
            <a:r>
              <a:rPr lang="en-US" sz="1400" b="1" dirty="0">
                <a:latin typeface="Courier New" charset="0"/>
              </a:rPr>
              <a:t>() { 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return </a:t>
            </a:r>
            <a:r>
              <a:rPr lang="en-US" sz="1400" b="1" dirty="0" err="1">
                <a:latin typeface="Courier New" charset="0"/>
              </a:rPr>
              <a:t>x</a:t>
            </a:r>
            <a:r>
              <a:rPr lang="en-US" sz="1400" b="1" dirty="0">
                <a:latin typeface="Courier New" charset="0"/>
              </a:rPr>
              <a:t>; }</a:t>
            </a:r>
          </a:p>
          <a:p>
            <a:pPr algn="l">
              <a:spcBef>
                <a:spcPct val="0"/>
              </a:spcBef>
            </a:pPr>
            <a:r>
              <a:rPr lang="en-US" sz="1400" b="1" dirty="0">
                <a:latin typeface="Courier New" charset="0"/>
              </a:rPr>
              <a:t>  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int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sz="1400" b="1" dirty="0" err="1">
                <a:latin typeface="Courier New" charset="0"/>
              </a:rPr>
              <a:t>getY</a:t>
            </a:r>
            <a:r>
              <a:rPr lang="en-US" sz="1400" b="1" dirty="0">
                <a:latin typeface="Courier New" charset="0"/>
              </a:rPr>
              <a:t>() { 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return </a:t>
            </a:r>
            <a:r>
              <a:rPr lang="en-US" sz="1400" b="1" dirty="0" err="1">
                <a:latin typeface="Courier New" charset="0"/>
              </a:rPr>
              <a:t>y</a:t>
            </a:r>
            <a:r>
              <a:rPr lang="en-US" sz="1400" b="1" dirty="0">
                <a:latin typeface="Courier New" charset="0"/>
              </a:rPr>
              <a:t>; </a:t>
            </a:r>
            <a:r>
              <a:rPr lang="en-US" sz="1400" b="1" dirty="0" smtClean="0">
                <a:latin typeface="Courier New" charset="0"/>
              </a:rPr>
              <a:t>}</a:t>
            </a:r>
          </a:p>
          <a:p>
            <a:pPr algn="l">
              <a:spcBef>
                <a:spcPct val="0"/>
              </a:spcBef>
            </a:pPr>
            <a:r>
              <a:rPr lang="en-US" sz="1400" b="1" dirty="0">
                <a:latin typeface="Courier New" charset="0"/>
              </a:rPr>
              <a:t>  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void </a:t>
            </a:r>
            <a:r>
              <a:rPr lang="en-US" sz="1400" b="1" dirty="0" err="1">
                <a:latin typeface="Courier New" charset="0"/>
              </a:rPr>
              <a:t>setX(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int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sz="1400" b="1" dirty="0" err="1">
                <a:latin typeface="Courier New" charset="0"/>
              </a:rPr>
              <a:t>x</a:t>
            </a:r>
            <a:r>
              <a:rPr lang="en-US" sz="1400" b="1" dirty="0">
                <a:latin typeface="Courier New" charset="0"/>
              </a:rPr>
              <a:t>) {    </a:t>
            </a:r>
          </a:p>
          <a:p>
            <a:pPr algn="l">
              <a:spcBef>
                <a:spcPct val="0"/>
              </a:spcBef>
            </a:pPr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this</a:t>
            </a:r>
            <a:r>
              <a:rPr lang="en-US" sz="1400" b="1" dirty="0" err="1">
                <a:latin typeface="Courier New" charset="0"/>
              </a:rPr>
              <a:t>.x</a:t>
            </a:r>
            <a:r>
              <a:rPr lang="en-US" sz="1400" b="1" dirty="0">
                <a:latin typeface="Courier New" charset="0"/>
              </a:rPr>
              <a:t> = </a:t>
            </a:r>
            <a:r>
              <a:rPr lang="en-US" sz="1400" b="1" dirty="0" err="1">
                <a:latin typeface="Courier New" charset="0"/>
              </a:rPr>
              <a:t>x</a:t>
            </a:r>
            <a:r>
              <a:rPr lang="en-US" sz="1400" b="1" dirty="0">
                <a:latin typeface="Courier New" charset="0"/>
              </a:rPr>
              <a:t>;</a:t>
            </a:r>
          </a:p>
          <a:p>
            <a:pPr algn="l">
              <a:spcBef>
                <a:spcPct val="0"/>
              </a:spcBef>
            </a:pP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   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Display.update(this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);</a:t>
            </a:r>
          </a:p>
          <a:p>
            <a:pPr algn="l">
              <a:spcBef>
                <a:spcPct val="0"/>
              </a:spcBef>
            </a:pPr>
            <a:r>
              <a:rPr lang="en-US" sz="1400" b="1" dirty="0">
                <a:latin typeface="Courier New" charset="0"/>
              </a:rPr>
              <a:t>  }</a:t>
            </a:r>
          </a:p>
          <a:p>
            <a:pPr algn="l">
              <a:spcBef>
                <a:spcPct val="0"/>
              </a:spcBef>
            </a:pPr>
            <a:r>
              <a:rPr lang="en-US" sz="1400" b="1" dirty="0">
                <a:latin typeface="Courier New" charset="0"/>
              </a:rPr>
              <a:t>  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void </a:t>
            </a:r>
            <a:r>
              <a:rPr lang="en-US" sz="1400" b="1" dirty="0" err="1">
                <a:latin typeface="Courier New" charset="0"/>
              </a:rPr>
              <a:t>setY(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int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sz="1400" b="1" dirty="0" err="1">
                <a:latin typeface="Courier New" charset="0"/>
              </a:rPr>
              <a:t>y</a:t>
            </a:r>
            <a:r>
              <a:rPr lang="en-US" sz="1400" b="1" dirty="0">
                <a:latin typeface="Courier New" charset="0"/>
              </a:rPr>
              <a:t>) {    </a:t>
            </a:r>
          </a:p>
          <a:p>
            <a:pPr algn="l">
              <a:spcBef>
                <a:spcPct val="0"/>
              </a:spcBef>
            </a:pPr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this</a:t>
            </a:r>
            <a:r>
              <a:rPr lang="en-US" sz="1400" b="1" dirty="0" err="1">
                <a:latin typeface="Courier New" charset="0"/>
              </a:rPr>
              <a:t>.y</a:t>
            </a:r>
            <a:r>
              <a:rPr lang="en-US" sz="1400" b="1" dirty="0">
                <a:latin typeface="Courier New" charset="0"/>
              </a:rPr>
              <a:t> = </a:t>
            </a:r>
            <a:r>
              <a:rPr lang="en-US" sz="1400" b="1" dirty="0" err="1">
                <a:latin typeface="Courier New" charset="0"/>
              </a:rPr>
              <a:t>y</a:t>
            </a:r>
            <a:r>
              <a:rPr lang="en-US" sz="1400" b="1" dirty="0">
                <a:latin typeface="Courier New" charset="0"/>
              </a:rPr>
              <a:t>;</a:t>
            </a:r>
          </a:p>
          <a:p>
            <a:pPr algn="l">
              <a:spcBef>
                <a:spcPct val="0"/>
              </a:spcBef>
            </a:pP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   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Display.update(this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);</a:t>
            </a:r>
          </a:p>
          <a:p>
            <a:pPr algn="l">
              <a:spcBef>
                <a:spcPct val="0"/>
              </a:spcBef>
            </a:pPr>
            <a:r>
              <a:rPr lang="en-US" sz="1400" b="1" dirty="0">
                <a:latin typeface="Courier New" charset="0"/>
              </a:rPr>
              <a:t>  }</a:t>
            </a:r>
          </a:p>
          <a:p>
            <a:pPr algn="l">
              <a:spcBef>
                <a:spcPct val="0"/>
              </a:spcBef>
            </a:pPr>
            <a:r>
              <a:rPr lang="en-US" sz="1400" b="1" dirty="0">
                <a:latin typeface="Courier New" charset="0"/>
              </a:rPr>
              <a:t>}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</a:t>
            </a:r>
            <a:r>
              <a:rPr lang="en-US" dirty="0" err="1" smtClean="0"/>
              <a:t>AspectJ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211611" y="981075"/>
            <a:ext cx="4494239" cy="224676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 b="1" dirty="0">
                <a:solidFill>
                  <a:srgbClr val="FF0000"/>
                </a:solidFill>
                <a:latin typeface="Courier New" charset="0"/>
              </a:rPr>
              <a:t>aspect </a:t>
            </a:r>
            <a:r>
              <a:rPr lang="en-US" sz="1400" b="1" dirty="0" err="1">
                <a:solidFill>
                  <a:srgbClr val="FF0000"/>
                </a:solidFill>
                <a:latin typeface="Courier New" charset="0"/>
              </a:rPr>
              <a:t>ObserverPattern</a:t>
            </a:r>
            <a:r>
              <a:rPr lang="en-US" sz="1400" b="1" dirty="0">
                <a:solidFill>
                  <a:srgbClr val="FF0000"/>
                </a:solidFill>
                <a:latin typeface="Courier New" charset="0"/>
              </a:rPr>
              <a:t> {</a:t>
            </a:r>
          </a:p>
          <a:p>
            <a:pPr algn="l">
              <a:spcBef>
                <a:spcPct val="0"/>
              </a:spcBef>
            </a:pPr>
            <a:endParaRPr lang="en-US" sz="1400" b="1" dirty="0">
              <a:solidFill>
                <a:srgbClr val="FF0000"/>
              </a:solidFill>
              <a:latin typeface="Courier New" charset="0"/>
            </a:endParaRPr>
          </a:p>
          <a:p>
            <a:pPr algn="l">
              <a:spcBef>
                <a:spcPct val="0"/>
              </a:spcBef>
            </a:pPr>
            <a:r>
              <a:rPr lang="en-US" sz="1400" b="1" dirty="0">
                <a:solidFill>
                  <a:srgbClr val="FF0000"/>
                </a:solidFill>
                <a:latin typeface="Courier New" charset="0"/>
              </a:rPr>
              <a:t>  </a:t>
            </a:r>
            <a:r>
              <a:rPr lang="en-US" sz="1400" b="1" dirty="0" err="1">
                <a:solidFill>
                  <a:srgbClr val="FF0000"/>
                </a:solidFill>
                <a:latin typeface="Courier New" charset="0"/>
              </a:rPr>
              <a:t>pointcut</a:t>
            </a:r>
            <a:r>
              <a:rPr lang="en-US" sz="1400" b="1" dirty="0">
                <a:solidFill>
                  <a:srgbClr val="FF0000"/>
                </a:solidFill>
                <a:latin typeface="Courier New" charset="0"/>
              </a:rPr>
              <a:t> change():</a:t>
            </a:r>
          </a:p>
          <a:p>
            <a:pPr algn="l">
              <a:spcBef>
                <a:spcPct val="0"/>
              </a:spcBef>
            </a:pPr>
            <a:r>
              <a:rPr lang="en-US" sz="1400" b="1" dirty="0">
                <a:solidFill>
                  <a:srgbClr val="FF0000"/>
                </a:solidFill>
                <a:latin typeface="Courier New" charset="0"/>
              </a:rPr>
              <a:t>    </a:t>
            </a:r>
            <a:r>
              <a:rPr lang="en-US" sz="1400" b="1" dirty="0" err="1">
                <a:solidFill>
                  <a:srgbClr val="FF0000"/>
                </a:solidFill>
                <a:latin typeface="Courier New" charset="0"/>
              </a:rPr>
              <a:t>execution(void</a:t>
            </a:r>
            <a:r>
              <a:rPr lang="en-US" sz="1400" b="1" dirty="0">
                <a:solidFill>
                  <a:srgbClr val="FF0000"/>
                </a:solidFill>
                <a:latin typeface="Courier New" charset="0"/>
              </a:rPr>
              <a:t> Line.setP1(Point)) ||            </a:t>
            </a:r>
          </a:p>
          <a:p>
            <a:pPr algn="l">
              <a:spcBef>
                <a:spcPct val="0"/>
              </a:spcBef>
            </a:pPr>
            <a:r>
              <a:rPr lang="en-US" sz="1400" b="1" dirty="0">
                <a:solidFill>
                  <a:srgbClr val="FF0000"/>
                </a:solidFill>
                <a:latin typeface="Courier New" charset="0"/>
              </a:rPr>
              <a:t>    </a:t>
            </a:r>
            <a:r>
              <a:rPr lang="en-US" sz="1400" b="1" dirty="0" err="1">
                <a:solidFill>
                  <a:srgbClr val="FF0000"/>
                </a:solidFill>
                <a:latin typeface="Courier New" charset="0"/>
              </a:rPr>
              <a:t>execution(void</a:t>
            </a:r>
            <a:r>
              <a:rPr lang="en-US" sz="1400" b="1" dirty="0">
                <a:solidFill>
                  <a:srgbClr val="FF0000"/>
                </a:solidFill>
                <a:latin typeface="Courier New" charset="0"/>
              </a:rPr>
              <a:t> Line.setP2(Point));</a:t>
            </a:r>
          </a:p>
          <a:p>
            <a:pPr algn="l">
              <a:spcBef>
                <a:spcPct val="0"/>
              </a:spcBef>
            </a:pPr>
            <a:endParaRPr lang="en-US" sz="1400" b="1" dirty="0">
              <a:solidFill>
                <a:srgbClr val="FF0000"/>
              </a:solidFill>
              <a:latin typeface="Courier New" charset="0"/>
            </a:endParaRPr>
          </a:p>
          <a:p>
            <a:pPr algn="l">
              <a:spcBef>
                <a:spcPct val="0"/>
              </a:spcBef>
            </a:pPr>
            <a:r>
              <a:rPr lang="en-US" sz="1400" b="1" dirty="0">
                <a:solidFill>
                  <a:srgbClr val="FF0000"/>
                </a:solidFill>
                <a:latin typeface="Courier New" charset="0"/>
              </a:rPr>
              <a:t>  after() returning: change() {</a:t>
            </a:r>
          </a:p>
          <a:p>
            <a:pPr algn="l">
              <a:spcBef>
                <a:spcPct val="0"/>
              </a:spcBef>
            </a:pPr>
            <a:r>
              <a:rPr lang="en-US" sz="1400" b="1" dirty="0">
                <a:solidFill>
                  <a:srgbClr val="FF0000"/>
                </a:solidFill>
                <a:latin typeface="Courier New" charset="0"/>
              </a:rPr>
              <a:t>    </a:t>
            </a:r>
            <a:r>
              <a:rPr lang="en-US" sz="1400" b="1" dirty="0" err="1">
                <a:solidFill>
                  <a:srgbClr val="FF0000"/>
                </a:solidFill>
                <a:latin typeface="Courier New" charset="0"/>
              </a:rPr>
              <a:t>Display.update</a:t>
            </a:r>
            <a:r>
              <a:rPr lang="en-US" sz="1400" b="1" dirty="0">
                <a:solidFill>
                  <a:srgbClr val="FF0000"/>
                </a:solidFill>
                <a:latin typeface="Courier New" charset="0"/>
              </a:rPr>
              <a:t>();</a:t>
            </a:r>
          </a:p>
          <a:p>
            <a:pPr algn="l">
              <a:spcBef>
                <a:spcPct val="0"/>
              </a:spcBef>
            </a:pPr>
            <a:r>
              <a:rPr lang="en-US" sz="1400" b="1" dirty="0">
                <a:solidFill>
                  <a:srgbClr val="FF0000"/>
                </a:solidFill>
                <a:latin typeface="Courier New" charset="0"/>
              </a:rPr>
              <a:t>  }</a:t>
            </a:r>
          </a:p>
          <a:p>
            <a:pPr algn="l">
              <a:spcBef>
                <a:spcPct val="0"/>
              </a:spcBef>
            </a:pPr>
            <a:r>
              <a:rPr lang="en-US" sz="1400" b="1" dirty="0">
                <a:solidFill>
                  <a:srgbClr val="FF0000"/>
                </a:solidFill>
                <a:latin typeface="Courier New" charset="0"/>
              </a:rPr>
              <a:t>}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81000" y="981075"/>
            <a:ext cx="3416846" cy="590930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class</a:t>
            </a:r>
            <a:r>
              <a:rPr lang="en-US" sz="1400" b="1" dirty="0">
                <a:latin typeface="Courier New" charset="0"/>
              </a:rPr>
              <a:t> Line 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extends</a:t>
            </a:r>
            <a:r>
              <a:rPr lang="en-US" sz="1400" b="1" dirty="0">
                <a:latin typeface="Courier New" charset="0"/>
              </a:rPr>
              <a:t> Shape {</a:t>
            </a:r>
          </a:p>
          <a:p>
            <a:pPr algn="l">
              <a:spcBef>
                <a:spcPct val="0"/>
              </a:spcBef>
            </a:pPr>
            <a:r>
              <a:rPr lang="en-US" sz="1400" b="1" dirty="0">
                <a:latin typeface="Courier New" charset="0"/>
              </a:rPr>
              <a:t>  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private</a:t>
            </a:r>
            <a:r>
              <a:rPr lang="en-US" sz="1400" b="1" dirty="0">
                <a:latin typeface="Courier New" charset="0"/>
              </a:rPr>
              <a:t> Point p1, p2;</a:t>
            </a:r>
          </a:p>
          <a:p>
            <a:pPr algn="l">
              <a:spcBef>
                <a:spcPct val="0"/>
              </a:spcBef>
            </a:pPr>
            <a:endParaRPr lang="en-US" sz="1400" b="1" dirty="0">
              <a:latin typeface="Courier New" charset="0"/>
            </a:endParaRPr>
          </a:p>
          <a:p>
            <a:pPr algn="l">
              <a:spcBef>
                <a:spcPct val="0"/>
              </a:spcBef>
            </a:pPr>
            <a:r>
              <a:rPr lang="en-US" sz="1400" b="1" dirty="0">
                <a:latin typeface="Courier New" charset="0"/>
              </a:rPr>
              <a:t>  Point getP1() { return p1; }</a:t>
            </a:r>
          </a:p>
          <a:p>
            <a:pPr algn="l">
              <a:spcBef>
                <a:spcPct val="0"/>
              </a:spcBef>
            </a:pPr>
            <a:r>
              <a:rPr lang="en-US" sz="1400" b="1" dirty="0">
                <a:latin typeface="Courier New" charset="0"/>
              </a:rPr>
              <a:t>  Point getP2() { return p2; }</a:t>
            </a:r>
          </a:p>
          <a:p>
            <a:pPr algn="l">
              <a:spcBef>
                <a:spcPct val="0"/>
              </a:spcBef>
            </a:pPr>
            <a:endParaRPr lang="en-US" sz="1400" b="1" dirty="0">
              <a:latin typeface="Courier New" charset="0"/>
            </a:endParaRPr>
          </a:p>
          <a:p>
            <a:pPr algn="l">
              <a:spcBef>
                <a:spcPct val="0"/>
              </a:spcBef>
            </a:pPr>
            <a:r>
              <a:rPr lang="en-US" sz="1400" b="1" dirty="0">
                <a:latin typeface="Courier New" charset="0"/>
              </a:rPr>
              <a:t>  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void</a:t>
            </a:r>
            <a:r>
              <a:rPr lang="en-US" sz="1400" b="1" dirty="0">
                <a:latin typeface="Courier New" charset="0"/>
              </a:rPr>
              <a:t> setP1(Point p1) {</a:t>
            </a:r>
          </a:p>
          <a:p>
            <a:pPr algn="l">
              <a:spcBef>
                <a:spcPct val="0"/>
              </a:spcBef>
            </a:pPr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this</a:t>
            </a:r>
            <a:r>
              <a:rPr lang="en-US" sz="1400" b="1" dirty="0">
                <a:latin typeface="Courier New" charset="0"/>
              </a:rPr>
              <a:t>.p1 = p1;</a:t>
            </a:r>
            <a:endParaRPr lang="en-US" sz="1400" b="1" dirty="0">
              <a:solidFill>
                <a:schemeClr val="folHlink"/>
              </a:solidFill>
              <a:latin typeface="Courier New" charset="0"/>
            </a:endParaRPr>
          </a:p>
          <a:p>
            <a:pPr algn="l">
              <a:spcBef>
                <a:spcPct val="0"/>
              </a:spcBef>
            </a:pPr>
            <a:r>
              <a:rPr lang="en-US" sz="1400" b="1" dirty="0">
                <a:latin typeface="Courier New" charset="0"/>
              </a:rPr>
              <a:t>  }</a:t>
            </a:r>
          </a:p>
          <a:p>
            <a:pPr algn="l">
              <a:spcBef>
                <a:spcPct val="0"/>
              </a:spcBef>
            </a:pPr>
            <a:r>
              <a:rPr lang="en-US" sz="1400" b="1" dirty="0">
                <a:latin typeface="Courier New" charset="0"/>
              </a:rPr>
              <a:t>  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void</a:t>
            </a:r>
            <a:r>
              <a:rPr lang="en-US" sz="1400" b="1" dirty="0">
                <a:latin typeface="Courier New" charset="0"/>
              </a:rPr>
              <a:t> setP2(Point p2) {</a:t>
            </a:r>
          </a:p>
          <a:p>
            <a:pPr algn="l">
              <a:spcBef>
                <a:spcPct val="0"/>
              </a:spcBef>
            </a:pPr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this</a:t>
            </a:r>
            <a:r>
              <a:rPr lang="en-US" sz="1400" b="1" dirty="0">
                <a:latin typeface="Courier New" charset="0"/>
              </a:rPr>
              <a:t>.p2 = p2;</a:t>
            </a:r>
            <a:endParaRPr lang="en-US" sz="1400" b="1" dirty="0">
              <a:solidFill>
                <a:schemeClr val="folHlink"/>
              </a:solidFill>
              <a:latin typeface="Courier New" charset="0"/>
            </a:endParaRPr>
          </a:p>
          <a:p>
            <a:pPr algn="l">
              <a:spcBef>
                <a:spcPct val="0"/>
              </a:spcBef>
            </a:pPr>
            <a:r>
              <a:rPr lang="en-US" sz="1400" b="1" dirty="0">
                <a:latin typeface="Courier New" charset="0"/>
              </a:rPr>
              <a:t>  }</a:t>
            </a:r>
          </a:p>
          <a:p>
            <a:pPr algn="l">
              <a:spcBef>
                <a:spcPct val="0"/>
              </a:spcBef>
            </a:pPr>
            <a:r>
              <a:rPr lang="en-US" sz="1400" b="1" dirty="0">
                <a:latin typeface="Courier New" charset="0"/>
              </a:rPr>
              <a:t>}</a:t>
            </a:r>
            <a:endParaRPr lang="en-US" sz="1400" b="1" dirty="0" smtClean="0">
              <a:latin typeface="Courier New" charset="0"/>
            </a:endParaRPr>
          </a:p>
          <a:p>
            <a:pPr algn="l">
              <a:spcBef>
                <a:spcPct val="0"/>
              </a:spcBef>
            </a:pPr>
            <a:r>
              <a:rPr lang="en-US" sz="1400" b="1" dirty="0" smtClean="0">
                <a:solidFill>
                  <a:srgbClr val="0033CC"/>
                </a:solidFill>
                <a:latin typeface="Courier New" charset="0"/>
              </a:rPr>
              <a:t>class</a:t>
            </a:r>
            <a:r>
              <a:rPr lang="en-US" sz="1400" b="1" dirty="0" smtClean="0">
                <a:latin typeface="Courier New" charset="0"/>
              </a:rPr>
              <a:t> </a:t>
            </a:r>
            <a:r>
              <a:rPr lang="en-US" sz="1400" b="1" dirty="0">
                <a:latin typeface="Courier New" charset="0"/>
              </a:rPr>
              <a:t>Point 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extends</a:t>
            </a:r>
            <a:r>
              <a:rPr lang="en-US" sz="1400" b="1" dirty="0">
                <a:latin typeface="Courier New" charset="0"/>
              </a:rPr>
              <a:t> Shape {</a:t>
            </a:r>
          </a:p>
          <a:p>
            <a:pPr algn="l">
              <a:spcBef>
                <a:spcPct val="0"/>
              </a:spcBef>
            </a:pPr>
            <a:r>
              <a:rPr lang="en-US" sz="1400" b="1" dirty="0">
                <a:latin typeface="Courier New" charset="0"/>
              </a:rPr>
              <a:t>  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private</a:t>
            </a:r>
            <a:r>
              <a:rPr lang="en-US" sz="1400" b="1" dirty="0">
                <a:latin typeface="Courier New" charset="0"/>
              </a:rPr>
              <a:t> 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int</a:t>
            </a:r>
            <a:r>
              <a:rPr lang="en-US" sz="1400" b="1" dirty="0">
                <a:latin typeface="Courier New" charset="0"/>
              </a:rPr>
              <a:t> </a:t>
            </a:r>
            <a:r>
              <a:rPr lang="en-US" sz="1400" b="1" dirty="0" err="1">
                <a:latin typeface="Courier New" charset="0"/>
              </a:rPr>
              <a:t>x</a:t>
            </a:r>
            <a:r>
              <a:rPr lang="en-US" sz="1400" b="1" dirty="0">
                <a:latin typeface="Courier New" charset="0"/>
              </a:rPr>
              <a:t> = 0, </a:t>
            </a:r>
            <a:r>
              <a:rPr lang="en-US" sz="1400" b="1" dirty="0" err="1">
                <a:latin typeface="Courier New" charset="0"/>
              </a:rPr>
              <a:t>y</a:t>
            </a:r>
            <a:r>
              <a:rPr lang="en-US" sz="1400" b="1" dirty="0">
                <a:latin typeface="Courier New" charset="0"/>
              </a:rPr>
              <a:t> = 0;</a:t>
            </a:r>
          </a:p>
          <a:p>
            <a:pPr algn="l">
              <a:spcBef>
                <a:spcPct val="0"/>
              </a:spcBef>
            </a:pPr>
            <a:endParaRPr lang="en-US" sz="1400" b="1" dirty="0">
              <a:latin typeface="Courier New" charset="0"/>
            </a:endParaRPr>
          </a:p>
          <a:p>
            <a:pPr algn="l">
              <a:spcBef>
                <a:spcPct val="0"/>
              </a:spcBef>
            </a:pPr>
            <a:r>
              <a:rPr lang="en-US" sz="1400" b="1" dirty="0">
                <a:latin typeface="Courier New" charset="0"/>
              </a:rPr>
              <a:t>  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int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sz="1400" b="1" dirty="0" err="1">
                <a:latin typeface="Courier New" charset="0"/>
              </a:rPr>
              <a:t>getX</a:t>
            </a:r>
            <a:r>
              <a:rPr lang="en-US" sz="1400" b="1" dirty="0">
                <a:latin typeface="Courier New" charset="0"/>
              </a:rPr>
              <a:t>() { 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return </a:t>
            </a:r>
            <a:r>
              <a:rPr lang="en-US" sz="1400" b="1" dirty="0" err="1">
                <a:latin typeface="Courier New" charset="0"/>
              </a:rPr>
              <a:t>x</a:t>
            </a:r>
            <a:r>
              <a:rPr lang="en-US" sz="1400" b="1" dirty="0">
                <a:latin typeface="Courier New" charset="0"/>
              </a:rPr>
              <a:t>; }</a:t>
            </a:r>
          </a:p>
          <a:p>
            <a:pPr algn="l">
              <a:spcBef>
                <a:spcPct val="0"/>
              </a:spcBef>
            </a:pPr>
            <a:r>
              <a:rPr lang="en-US" sz="1400" b="1" dirty="0">
                <a:latin typeface="Courier New" charset="0"/>
              </a:rPr>
              <a:t>  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int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sz="1400" b="1" dirty="0" err="1">
                <a:latin typeface="Courier New" charset="0"/>
              </a:rPr>
              <a:t>getY</a:t>
            </a:r>
            <a:r>
              <a:rPr lang="en-US" sz="1400" b="1" dirty="0">
                <a:latin typeface="Courier New" charset="0"/>
              </a:rPr>
              <a:t>() { 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return </a:t>
            </a:r>
            <a:r>
              <a:rPr lang="en-US" sz="1400" b="1" dirty="0" err="1">
                <a:latin typeface="Courier New" charset="0"/>
              </a:rPr>
              <a:t>y</a:t>
            </a:r>
            <a:r>
              <a:rPr lang="en-US" sz="1400" b="1" dirty="0">
                <a:latin typeface="Courier New" charset="0"/>
              </a:rPr>
              <a:t>; }</a:t>
            </a:r>
          </a:p>
          <a:p>
            <a:pPr algn="l">
              <a:spcBef>
                <a:spcPct val="0"/>
              </a:spcBef>
            </a:pPr>
            <a:endParaRPr lang="en-US" sz="1400" b="1" dirty="0">
              <a:latin typeface="Courier New" charset="0"/>
            </a:endParaRPr>
          </a:p>
          <a:p>
            <a:pPr algn="l">
              <a:spcBef>
                <a:spcPct val="0"/>
              </a:spcBef>
            </a:pPr>
            <a:r>
              <a:rPr lang="en-US" sz="1400" b="1" dirty="0">
                <a:latin typeface="Courier New" charset="0"/>
              </a:rPr>
              <a:t>  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void </a:t>
            </a:r>
            <a:r>
              <a:rPr lang="en-US" sz="1400" b="1" dirty="0" err="1">
                <a:latin typeface="Courier New" charset="0"/>
              </a:rPr>
              <a:t>setX(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int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sz="1400" b="1" dirty="0" err="1">
                <a:latin typeface="Courier New" charset="0"/>
              </a:rPr>
              <a:t>x</a:t>
            </a:r>
            <a:r>
              <a:rPr lang="en-US" sz="1400" b="1" dirty="0">
                <a:latin typeface="Courier New" charset="0"/>
              </a:rPr>
              <a:t>) {    </a:t>
            </a:r>
          </a:p>
          <a:p>
            <a:pPr algn="l">
              <a:spcBef>
                <a:spcPct val="0"/>
              </a:spcBef>
            </a:pPr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this</a:t>
            </a:r>
            <a:r>
              <a:rPr lang="en-US" sz="1400" b="1" dirty="0" err="1">
                <a:latin typeface="Courier New" charset="0"/>
              </a:rPr>
              <a:t>.x</a:t>
            </a:r>
            <a:r>
              <a:rPr lang="en-US" sz="1400" b="1" dirty="0">
                <a:latin typeface="Courier New" charset="0"/>
              </a:rPr>
              <a:t> = </a:t>
            </a:r>
            <a:r>
              <a:rPr lang="en-US" sz="1400" b="1" dirty="0" err="1">
                <a:latin typeface="Courier New" charset="0"/>
              </a:rPr>
              <a:t>x</a:t>
            </a:r>
            <a:r>
              <a:rPr lang="en-US" sz="1400" b="1" dirty="0">
                <a:latin typeface="Courier New" charset="0"/>
              </a:rPr>
              <a:t>;</a:t>
            </a:r>
          </a:p>
          <a:p>
            <a:pPr algn="l">
              <a:spcBef>
                <a:spcPct val="0"/>
              </a:spcBef>
            </a:pPr>
            <a:r>
              <a:rPr lang="en-US" sz="1400" b="1" dirty="0">
                <a:latin typeface="Courier New" charset="0"/>
              </a:rPr>
              <a:t>  }</a:t>
            </a:r>
          </a:p>
          <a:p>
            <a:pPr algn="l">
              <a:spcBef>
                <a:spcPct val="0"/>
              </a:spcBef>
            </a:pPr>
            <a:r>
              <a:rPr lang="en-US" sz="1400" b="1" dirty="0">
                <a:latin typeface="Courier New" charset="0"/>
              </a:rPr>
              <a:t>  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void </a:t>
            </a:r>
            <a:r>
              <a:rPr lang="en-US" sz="1400" b="1" dirty="0" err="1">
                <a:latin typeface="Courier New" charset="0"/>
              </a:rPr>
              <a:t>setY(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int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sz="1400" b="1" dirty="0" err="1">
                <a:latin typeface="Courier New" charset="0"/>
              </a:rPr>
              <a:t>y</a:t>
            </a:r>
            <a:r>
              <a:rPr lang="en-US" sz="1400" b="1" dirty="0">
                <a:latin typeface="Courier New" charset="0"/>
              </a:rPr>
              <a:t>) {    </a:t>
            </a:r>
          </a:p>
          <a:p>
            <a:pPr algn="l">
              <a:spcBef>
                <a:spcPct val="0"/>
              </a:spcBef>
            </a:pPr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this</a:t>
            </a:r>
            <a:r>
              <a:rPr lang="en-US" sz="1400" b="1" dirty="0" err="1">
                <a:latin typeface="Courier New" charset="0"/>
              </a:rPr>
              <a:t>.y</a:t>
            </a:r>
            <a:r>
              <a:rPr lang="en-US" sz="1400" b="1" dirty="0">
                <a:latin typeface="Courier New" charset="0"/>
              </a:rPr>
              <a:t> = </a:t>
            </a:r>
            <a:r>
              <a:rPr lang="en-US" sz="1400" b="1" dirty="0" err="1">
                <a:latin typeface="Courier New" charset="0"/>
              </a:rPr>
              <a:t>y</a:t>
            </a:r>
            <a:r>
              <a:rPr lang="en-US" sz="1400" b="1" dirty="0">
                <a:latin typeface="Courier New" charset="0"/>
              </a:rPr>
              <a:t>;</a:t>
            </a:r>
          </a:p>
          <a:p>
            <a:pPr algn="l">
              <a:spcBef>
                <a:spcPct val="0"/>
              </a:spcBef>
            </a:pPr>
            <a:r>
              <a:rPr lang="en-US" sz="1400" b="1" dirty="0">
                <a:latin typeface="Courier New" charset="0"/>
              </a:rPr>
              <a:t>  }</a:t>
            </a:r>
          </a:p>
          <a:p>
            <a:pPr algn="l">
              <a:spcBef>
                <a:spcPct val="0"/>
              </a:spcBef>
            </a:pPr>
            <a:r>
              <a:rPr lang="en-US" sz="1400" b="1" dirty="0">
                <a:latin typeface="Courier New" charset="0"/>
              </a:rPr>
              <a:t>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level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81000" y="1398588"/>
            <a:ext cx="7803376" cy="480131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aspect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 err="1">
                <a:latin typeface="Courier New" charset="0"/>
              </a:rPr>
              <a:t>ObserverPattern</a:t>
            </a:r>
            <a:r>
              <a:rPr lang="en-US" b="1" dirty="0">
                <a:latin typeface="Courier New" charset="0"/>
              </a:rPr>
              <a:t> {</a:t>
            </a:r>
          </a:p>
          <a:p>
            <a:pPr algn="l">
              <a:spcBef>
                <a:spcPct val="0"/>
              </a:spcBef>
            </a:pPr>
            <a:endParaRPr lang="en-US" b="1" dirty="0">
              <a:solidFill>
                <a:srgbClr val="0033CC"/>
              </a:solidFill>
              <a:latin typeface="Courier New" charset="0"/>
            </a:endParaRPr>
          </a:p>
          <a:p>
            <a:pPr algn="l">
              <a:spcBef>
                <a:spcPct val="0"/>
              </a:spcBef>
            </a:pP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pointcut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 err="1">
                <a:latin typeface="Courier New" charset="0"/>
              </a:rPr>
              <a:t>change(Shape</a:t>
            </a:r>
            <a:r>
              <a:rPr lang="en-US" b="1" dirty="0">
                <a:latin typeface="Courier New" charset="0"/>
              </a:rPr>
              <a:t> shape):</a:t>
            </a:r>
          </a:p>
          <a:p>
            <a:pPr algn="l">
              <a:spcBef>
                <a:spcPct val="0"/>
              </a:spcBef>
            </a:pPr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this(shape</a:t>
            </a:r>
            <a:r>
              <a:rPr lang="en-US" b="1" dirty="0">
                <a:latin typeface="Courier New" charset="0"/>
              </a:rPr>
              <a:t>) &amp;&amp;</a:t>
            </a:r>
          </a:p>
          <a:p>
            <a:pPr algn="l">
              <a:spcBef>
                <a:spcPct val="0"/>
              </a:spcBef>
            </a:pPr>
            <a:r>
              <a:rPr lang="en-US" b="1" dirty="0">
                <a:latin typeface="Courier New" charset="0"/>
              </a:rPr>
              <a:t>    (</a:t>
            </a:r>
            <a:r>
              <a:rPr lang="en-US" b="1" dirty="0" err="1">
                <a:latin typeface="Courier New" charset="0"/>
              </a:rPr>
              <a:t>execution(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void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 err="1">
                <a:latin typeface="Courier New" charset="0"/>
              </a:rPr>
              <a:t>Shape.moveBy(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,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)) ||</a:t>
            </a:r>
          </a:p>
          <a:p>
            <a:pPr algn="l">
              <a:spcBef>
                <a:spcPct val="0"/>
              </a:spcBef>
            </a:pPr>
            <a:r>
              <a:rPr lang="en-US" b="1" dirty="0">
                <a:latin typeface="Courier New" charset="0"/>
              </a:rPr>
              <a:t>     </a:t>
            </a:r>
            <a:r>
              <a:rPr lang="en-US" b="1" dirty="0" err="1">
                <a:latin typeface="Courier New" charset="0"/>
              </a:rPr>
              <a:t>execution(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void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b="1" dirty="0">
                <a:latin typeface="Courier New" charset="0"/>
              </a:rPr>
              <a:t>Line.setP1(Point))              ||</a:t>
            </a:r>
          </a:p>
          <a:p>
            <a:pPr algn="l">
              <a:spcBef>
                <a:spcPct val="0"/>
              </a:spcBef>
            </a:pPr>
            <a:r>
              <a:rPr lang="en-US" b="1" dirty="0">
                <a:latin typeface="Courier New" charset="0"/>
              </a:rPr>
              <a:t>     </a:t>
            </a:r>
            <a:r>
              <a:rPr lang="en-US" b="1" dirty="0" err="1">
                <a:latin typeface="Courier New" charset="0"/>
              </a:rPr>
              <a:t>execution(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void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b="1" dirty="0">
                <a:latin typeface="Courier New" charset="0"/>
              </a:rPr>
              <a:t>Line.setP2(Point))              ||</a:t>
            </a:r>
            <a:endParaRPr lang="en-US" b="1" dirty="0">
              <a:solidFill>
                <a:srgbClr val="5F5F5F"/>
              </a:solidFill>
              <a:latin typeface="Courier New" charset="0"/>
            </a:endParaRPr>
          </a:p>
          <a:p>
            <a:pPr algn="l">
              <a:spcBef>
                <a:spcPct val="0"/>
              </a:spcBef>
            </a:pPr>
            <a:r>
              <a:rPr lang="en-US" b="1" dirty="0">
                <a:latin typeface="Courier New" charset="0"/>
              </a:rPr>
              <a:t>     </a:t>
            </a:r>
            <a:r>
              <a:rPr lang="en-US" b="1" dirty="0" err="1">
                <a:latin typeface="Courier New" charset="0"/>
              </a:rPr>
              <a:t>execution(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void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 err="1">
                <a:latin typeface="Courier New" charset="0"/>
              </a:rPr>
              <a:t>Point.setX(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))                ||</a:t>
            </a:r>
          </a:p>
          <a:p>
            <a:pPr algn="l">
              <a:spcBef>
                <a:spcPct val="0"/>
              </a:spcBef>
            </a:pPr>
            <a:r>
              <a:rPr lang="en-US" b="1" dirty="0">
                <a:latin typeface="Courier New" charset="0"/>
              </a:rPr>
              <a:t>     </a:t>
            </a:r>
            <a:r>
              <a:rPr lang="en-US" b="1" dirty="0" err="1">
                <a:latin typeface="Courier New" charset="0"/>
              </a:rPr>
              <a:t>execution(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void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 err="1">
                <a:latin typeface="Courier New" charset="0"/>
              </a:rPr>
              <a:t>Point.setY(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)));</a:t>
            </a:r>
          </a:p>
          <a:p>
            <a:pPr algn="l">
              <a:spcBef>
                <a:spcPct val="0"/>
              </a:spcBef>
            </a:pPr>
            <a:endParaRPr lang="en-US" b="1" dirty="0">
              <a:latin typeface="Courier New" charset="0"/>
            </a:endParaRPr>
          </a:p>
          <a:p>
            <a:pPr algn="l">
              <a:spcBef>
                <a:spcPct val="0"/>
              </a:spcBef>
            </a:pPr>
            <a:r>
              <a:rPr lang="en-US" b="1" dirty="0">
                <a:latin typeface="Courier New" charset="0"/>
              </a:rPr>
              <a:t>  </a:t>
            </a:r>
            <a:r>
              <a:rPr lang="en-US" b="1" dirty="0" err="1">
                <a:latin typeface="Courier New" charset="0"/>
              </a:rPr>
              <a:t>pointcut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 err="1">
                <a:latin typeface="Courier New" charset="0"/>
              </a:rPr>
              <a:t>topLevelchange(Shape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 err="1">
                <a:latin typeface="Courier New" charset="0"/>
              </a:rPr>
              <a:t>s</a:t>
            </a:r>
            <a:r>
              <a:rPr lang="en-US" b="1" dirty="0">
                <a:latin typeface="Courier New" charset="0"/>
              </a:rPr>
              <a:t>):</a:t>
            </a:r>
            <a:r>
              <a:rPr lang="en-US" b="1" dirty="0">
                <a:solidFill>
                  <a:srgbClr val="FF0000"/>
                </a:solidFill>
                <a:latin typeface="Courier New" charset="0"/>
              </a:rPr>
              <a:t/>
            </a:r>
            <a:br>
              <a:rPr lang="en-US" b="1" dirty="0">
                <a:solidFill>
                  <a:srgbClr val="FF0000"/>
                </a:solidFill>
                <a:latin typeface="Courier New" charset="0"/>
              </a:rPr>
            </a:br>
            <a:r>
              <a:rPr lang="en-US" b="1" dirty="0">
                <a:solidFill>
                  <a:srgbClr val="FF0000"/>
                </a:solidFill>
                <a:latin typeface="Courier New" charset="0"/>
              </a:rPr>
              <a:t>    </a:t>
            </a:r>
            <a:r>
              <a:rPr lang="en-US" b="1" dirty="0" err="1">
                <a:solidFill>
                  <a:srgbClr val="FF0000"/>
                </a:solidFill>
                <a:latin typeface="Courier New" charset="0"/>
              </a:rPr>
              <a:t>change(s</a:t>
            </a:r>
            <a:r>
              <a:rPr lang="en-US" b="1" dirty="0">
                <a:solidFill>
                  <a:srgbClr val="FF0000"/>
                </a:solidFill>
                <a:latin typeface="Courier New" charset="0"/>
              </a:rPr>
              <a:t>) &amp;&amp; !</a:t>
            </a:r>
            <a:r>
              <a:rPr lang="en-US" b="1" dirty="0" err="1">
                <a:solidFill>
                  <a:srgbClr val="FF0000"/>
                </a:solidFill>
                <a:latin typeface="Courier New" charset="0"/>
              </a:rPr>
              <a:t>cflowbelow(change(Shape</a:t>
            </a:r>
            <a:r>
              <a:rPr lang="en-US" b="1" dirty="0">
                <a:solidFill>
                  <a:srgbClr val="FF0000"/>
                </a:solidFill>
                <a:latin typeface="Courier New" charset="0"/>
              </a:rPr>
              <a:t>));</a:t>
            </a:r>
          </a:p>
          <a:p>
            <a:pPr algn="l">
              <a:spcBef>
                <a:spcPct val="0"/>
              </a:spcBef>
            </a:pPr>
            <a:endParaRPr lang="en-US" b="1" dirty="0">
              <a:solidFill>
                <a:srgbClr val="0033CC"/>
              </a:solidFill>
              <a:latin typeface="Courier New" charset="0"/>
            </a:endParaRPr>
          </a:p>
          <a:p>
            <a:pPr algn="l">
              <a:spcBef>
                <a:spcPct val="0"/>
              </a:spcBef>
            </a:pP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after</a:t>
            </a:r>
            <a:r>
              <a:rPr lang="en-US" b="1" dirty="0" err="1">
                <a:latin typeface="Courier New" charset="0"/>
              </a:rPr>
              <a:t>(Shape</a:t>
            </a:r>
            <a:r>
              <a:rPr lang="en-US" b="1" dirty="0">
                <a:latin typeface="Courier New" charset="0"/>
              </a:rPr>
              <a:t> shape) returning: </a:t>
            </a:r>
            <a:r>
              <a:rPr lang="en-US" b="1" dirty="0" err="1">
                <a:latin typeface="Courier New" charset="0"/>
              </a:rPr>
              <a:t>topLevelchange(shape</a:t>
            </a:r>
            <a:r>
              <a:rPr lang="en-US" b="1" dirty="0">
                <a:latin typeface="Courier New" charset="0"/>
              </a:rPr>
              <a:t>) {</a:t>
            </a:r>
          </a:p>
          <a:p>
            <a:pPr algn="l">
              <a:spcBef>
                <a:spcPct val="0"/>
              </a:spcBef>
            </a:pPr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Display.update(shape</a:t>
            </a:r>
            <a:r>
              <a:rPr lang="en-US" b="1" dirty="0">
                <a:latin typeface="Courier New" charset="0"/>
              </a:rPr>
              <a:t>);</a:t>
            </a:r>
          </a:p>
          <a:p>
            <a:pPr algn="l">
              <a:spcBef>
                <a:spcPct val="0"/>
              </a:spcBef>
            </a:pPr>
            <a:r>
              <a:rPr lang="en-US" b="1" dirty="0">
                <a:latin typeface="Courier New" charset="0"/>
              </a:rPr>
              <a:t>  }</a:t>
            </a:r>
          </a:p>
          <a:p>
            <a:pPr algn="l">
              <a:spcBef>
                <a:spcPct val="0"/>
              </a:spcBef>
            </a:pPr>
            <a:r>
              <a:rPr lang="en-US" b="1" dirty="0">
                <a:latin typeface="Courier New" charset="0"/>
              </a:rPr>
              <a:t>}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AOP developers see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14400" y="1625600"/>
            <a:ext cx="1828800" cy="447675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b="1">
                <a:solidFill>
                  <a:schemeClr val="accent2"/>
                </a:solidFill>
              </a:rPr>
              <a:t>Display</a:t>
            </a: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H="1">
            <a:off x="2808288" y="4732338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862263" y="4335463"/>
            <a:ext cx="3048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 b="1"/>
              <a:t>2</a:t>
            </a:r>
          </a:p>
        </p:txBody>
      </p:sp>
      <p:cxnSp>
        <p:nvCxnSpPr>
          <p:cNvPr id="7" name="AutoShape 6"/>
          <p:cNvCxnSpPr>
            <a:cxnSpLocks noChangeShapeType="1"/>
          </p:cNvCxnSpPr>
          <p:nvPr/>
        </p:nvCxnSpPr>
        <p:spPr bwMode="auto">
          <a:xfrm flipV="1">
            <a:off x="1893888" y="3887788"/>
            <a:ext cx="0" cy="304800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</p:cxnSp>
      <p:cxnSp>
        <p:nvCxnSpPr>
          <p:cNvPr id="8" name="AutoShape 7"/>
          <p:cNvCxnSpPr>
            <a:cxnSpLocks noChangeShapeType="1"/>
            <a:stCxn id="16" idx="0"/>
          </p:cNvCxnSpPr>
          <p:nvPr/>
        </p:nvCxnSpPr>
        <p:spPr bwMode="auto">
          <a:xfrm flipV="1">
            <a:off x="4637088" y="3887788"/>
            <a:ext cx="0" cy="303212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</p:cxn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>
            <a:off x="1893888" y="3887788"/>
            <a:ext cx="2743200" cy="0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AutoShape 9"/>
          <p:cNvCxnSpPr>
            <a:cxnSpLocks noChangeShapeType="1"/>
          </p:cNvCxnSpPr>
          <p:nvPr/>
        </p:nvCxnSpPr>
        <p:spPr bwMode="auto">
          <a:xfrm flipV="1">
            <a:off x="4637088" y="3433763"/>
            <a:ext cx="0" cy="457200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</p:cxn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979488" y="4203700"/>
            <a:ext cx="1828800" cy="2060575"/>
            <a:chOff x="473" y="2878"/>
            <a:chExt cx="1152" cy="1298"/>
          </a:xfrm>
        </p:grpSpPr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473" y="2878"/>
              <a:ext cx="1152" cy="28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b="1"/>
                <a:t>Point</a:t>
              </a: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473" y="3255"/>
              <a:ext cx="1152" cy="92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l">
                <a:spcBef>
                  <a:spcPct val="0"/>
                </a:spcBef>
              </a:pPr>
              <a:r>
                <a:rPr lang="en-US"/>
                <a:t>getX()</a:t>
              </a:r>
              <a:br>
                <a:rPr lang="en-US"/>
              </a:br>
              <a:r>
                <a:rPr lang="en-US"/>
                <a:t>getY()</a:t>
              </a:r>
              <a:br>
                <a:rPr lang="en-US"/>
              </a:br>
              <a:r>
                <a:rPr lang="en-US"/>
                <a:t>setX(int)</a:t>
              </a:r>
              <a:br>
                <a:rPr lang="en-US"/>
              </a:br>
              <a:r>
                <a:rPr lang="en-US"/>
                <a:t>setY(int)</a:t>
              </a:r>
              <a:br>
                <a:rPr lang="en-US"/>
              </a:br>
              <a:r>
                <a:rPr lang="en-US"/>
                <a:t>moveBy(int, int)</a:t>
              </a:r>
              <a:endParaRPr lang="en-US" b="1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473" y="3159"/>
              <a:ext cx="1152" cy="9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b="1"/>
            </a:p>
          </p:txBody>
        </p: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3722688" y="4203700"/>
            <a:ext cx="1828800" cy="2060575"/>
            <a:chOff x="2201" y="2878"/>
            <a:chExt cx="1152" cy="1298"/>
          </a:xfrm>
        </p:grpSpPr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2201" y="2878"/>
              <a:ext cx="1152" cy="28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b="1"/>
                <a:t>Line</a:t>
              </a: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2201" y="3255"/>
              <a:ext cx="1152" cy="92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l">
                <a:spcBef>
                  <a:spcPct val="0"/>
                </a:spcBef>
              </a:pPr>
              <a:r>
                <a:rPr lang="en-US"/>
                <a:t>getP1()</a:t>
              </a:r>
              <a:br>
                <a:rPr lang="en-US"/>
              </a:br>
              <a:r>
                <a:rPr lang="en-US"/>
                <a:t>getP2()</a:t>
              </a:r>
              <a:br>
                <a:rPr lang="en-US"/>
              </a:br>
              <a:r>
                <a:rPr lang="en-US"/>
                <a:t>setP1(Point)</a:t>
              </a:r>
              <a:br>
                <a:rPr lang="en-US"/>
              </a:br>
              <a:r>
                <a:rPr lang="en-US"/>
                <a:t>setP2(Point)</a:t>
              </a:r>
              <a:br>
                <a:rPr lang="en-US"/>
              </a:br>
              <a:r>
                <a:rPr lang="en-US"/>
                <a:t>moveBy(int, int)</a:t>
              </a:r>
              <a:endParaRPr lang="en-US" b="1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201" y="3159"/>
              <a:ext cx="1152" cy="9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b="1"/>
            </a:p>
          </p:txBody>
        </p: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3733800" y="1616075"/>
            <a:ext cx="1828800" cy="1666875"/>
            <a:chOff x="480" y="1590"/>
            <a:chExt cx="1152" cy="1050"/>
          </a:xfrm>
        </p:grpSpPr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480" y="1590"/>
              <a:ext cx="1152" cy="282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b="1">
                  <a:solidFill>
                    <a:schemeClr val="accent2"/>
                  </a:solidFill>
                </a:rPr>
                <a:t>Shape</a:t>
              </a: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480" y="1871"/>
              <a:ext cx="1152" cy="76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l">
                <a:spcBef>
                  <a:spcPct val="0"/>
                </a:spcBef>
              </a:pPr>
              <a:r>
                <a:rPr lang="en-US"/>
                <a:t>makePoint(..)</a:t>
              </a:r>
              <a:br>
                <a:rPr lang="en-US"/>
              </a:br>
              <a:r>
                <a:rPr lang="en-US"/>
                <a:t>makeLine(..)</a:t>
              </a:r>
            </a:p>
            <a:p>
              <a:pPr algn="l">
                <a:spcBef>
                  <a:spcPct val="0"/>
                </a:spcBef>
              </a:pPr>
              <a:r>
                <a:rPr lang="en-US" i="1"/>
                <a:t>moveBy(int, int)</a:t>
              </a:r>
              <a:endParaRPr lang="en-US" b="1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480" y="1869"/>
              <a:ext cx="1152" cy="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b="1"/>
            </a:p>
          </p:txBody>
        </p:sp>
      </p:grpSp>
      <p:sp useBgFill="1">
        <p:nvSpPr>
          <p:cNvPr id="23" name="AutoShape 22"/>
          <p:cNvSpPr>
            <a:spLocks noChangeArrowheads="1"/>
          </p:cNvSpPr>
          <p:nvPr/>
        </p:nvSpPr>
        <p:spPr bwMode="auto">
          <a:xfrm>
            <a:off x="4572000" y="3292475"/>
            <a:ext cx="152400" cy="152400"/>
          </a:xfrm>
          <a:prstGeom prst="triangle">
            <a:avLst>
              <a:gd name="adj" fmla="val 50000"/>
            </a:avLst>
          </a:prstGeom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2743200" y="1865313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3429000" y="1600200"/>
            <a:ext cx="3048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1"/>
              <a:t>*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6248400" y="5638800"/>
            <a:ext cx="25146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r">
              <a:spcBef>
                <a:spcPct val="0"/>
              </a:spcBef>
            </a:pPr>
            <a:r>
              <a:rPr lang="en-US" b="1"/>
              <a:t>FactoryEnforcement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6515100" y="3679825"/>
            <a:ext cx="1981200" cy="4349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r">
              <a:spcBef>
                <a:spcPct val="0"/>
              </a:spcBef>
            </a:pPr>
            <a:r>
              <a:rPr lang="en-US" b="1"/>
              <a:t>ObserverPattern</a:t>
            </a:r>
          </a:p>
        </p:txBody>
      </p:sp>
      <p:sp>
        <p:nvSpPr>
          <p:cNvPr id="28" name="Rectangle 28"/>
          <p:cNvSpPr>
            <a:spLocks noChangeArrowheads="1"/>
          </p:cNvSpPr>
          <p:nvPr/>
        </p:nvSpPr>
        <p:spPr bwMode="auto">
          <a:xfrm>
            <a:off x="6438900" y="4610100"/>
            <a:ext cx="21336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b="1"/>
              <a:t>BoundsChecking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Boundary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981075"/>
            <a:ext cx="7981950" cy="238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08000" y="1503363"/>
            <a:ext cx="7797800" cy="50387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b="1">
                <a:solidFill>
                  <a:srgbClr val="0033CC"/>
                </a:solidFill>
                <a:latin typeface="Courier New" charset="0"/>
              </a:rPr>
              <a:t>aspect</a:t>
            </a:r>
            <a:r>
              <a:rPr lang="en-US" b="1">
                <a:latin typeface="Courier New" charset="0"/>
              </a:rPr>
              <a:t> BoundsPreConditionChecking {</a:t>
            </a:r>
          </a:p>
          <a:p>
            <a:pPr algn="l">
              <a:spcBef>
                <a:spcPct val="0"/>
              </a:spcBef>
            </a:pPr>
            <a:r>
              <a:rPr lang="en-US" b="1">
                <a:latin typeface="Courier New" charset="0"/>
              </a:rPr>
              <a:t>  </a:t>
            </a:r>
          </a:p>
          <a:p>
            <a:pPr algn="l">
              <a:spcBef>
                <a:spcPct val="0"/>
              </a:spcBef>
            </a:pPr>
            <a:r>
              <a:rPr lang="en-US" b="1">
                <a:solidFill>
                  <a:srgbClr val="0033CC"/>
                </a:solidFill>
                <a:latin typeface="Courier New" charset="0"/>
              </a:rPr>
              <a:t>  before</a:t>
            </a:r>
            <a:r>
              <a:rPr lang="en-US" b="1">
                <a:latin typeface="Courier New" charset="0"/>
              </a:rPr>
              <a:t>(</a:t>
            </a:r>
            <a:r>
              <a:rPr lang="en-US" b="1">
                <a:solidFill>
                  <a:srgbClr val="0033CC"/>
                </a:solidFill>
                <a:latin typeface="Courier New" charset="0"/>
              </a:rPr>
              <a:t>int</a:t>
            </a:r>
            <a:r>
              <a:rPr lang="en-US" b="1">
                <a:latin typeface="Courier New" charset="0"/>
              </a:rPr>
              <a:t> newX):</a:t>
            </a:r>
          </a:p>
          <a:p>
            <a:pPr algn="l">
              <a:spcBef>
                <a:spcPct val="0"/>
              </a:spcBef>
            </a:pPr>
            <a:r>
              <a:rPr lang="en-US" b="1">
                <a:latin typeface="Courier New" charset="0"/>
              </a:rPr>
              <a:t>      execution(</a:t>
            </a:r>
            <a:r>
              <a:rPr lang="en-US" b="1">
                <a:solidFill>
                  <a:srgbClr val="0033CC"/>
                </a:solidFill>
                <a:latin typeface="Courier New" charset="0"/>
              </a:rPr>
              <a:t>void</a:t>
            </a:r>
            <a:r>
              <a:rPr lang="en-US" b="1">
                <a:latin typeface="Courier New" charset="0"/>
              </a:rPr>
              <a:t> Point.setX(</a:t>
            </a:r>
            <a:r>
              <a:rPr lang="en-US" b="1">
                <a:solidFill>
                  <a:srgbClr val="0033CC"/>
                </a:solidFill>
                <a:latin typeface="Courier New" charset="0"/>
              </a:rPr>
              <a:t>int</a:t>
            </a:r>
            <a:r>
              <a:rPr lang="en-US" b="1">
                <a:latin typeface="Courier New" charset="0"/>
              </a:rPr>
              <a:t>)) &amp;&amp; args(newX) {</a:t>
            </a:r>
          </a:p>
          <a:p>
            <a:pPr algn="l">
              <a:spcBef>
                <a:spcPct val="0"/>
              </a:spcBef>
            </a:pPr>
            <a:r>
              <a:rPr lang="en-US" b="1">
                <a:latin typeface="Courier New" charset="0"/>
              </a:rPr>
              <a:t>    check(newX &gt;= MIN_X);</a:t>
            </a:r>
          </a:p>
          <a:p>
            <a:pPr algn="l">
              <a:spcBef>
                <a:spcPct val="0"/>
              </a:spcBef>
            </a:pPr>
            <a:r>
              <a:rPr lang="en-US" b="1">
                <a:latin typeface="Courier New" charset="0"/>
              </a:rPr>
              <a:t>    check(newX &lt;= MAX_X);</a:t>
            </a:r>
          </a:p>
          <a:p>
            <a:pPr algn="l">
              <a:spcBef>
                <a:spcPct val="0"/>
              </a:spcBef>
            </a:pPr>
            <a:r>
              <a:rPr lang="en-US" b="1">
                <a:latin typeface="Courier New" charset="0"/>
              </a:rPr>
              <a:t>  }</a:t>
            </a:r>
          </a:p>
          <a:p>
            <a:pPr algn="l">
              <a:spcBef>
                <a:spcPct val="0"/>
              </a:spcBef>
            </a:pPr>
            <a:r>
              <a:rPr lang="en-US" b="1">
                <a:solidFill>
                  <a:srgbClr val="0033CC"/>
                </a:solidFill>
                <a:latin typeface="Courier New" charset="0"/>
              </a:rPr>
              <a:t>  before</a:t>
            </a:r>
            <a:r>
              <a:rPr lang="en-US" b="1">
                <a:latin typeface="Courier New" charset="0"/>
              </a:rPr>
              <a:t>(</a:t>
            </a:r>
            <a:r>
              <a:rPr lang="en-US" b="1">
                <a:solidFill>
                  <a:srgbClr val="0033CC"/>
                </a:solidFill>
                <a:latin typeface="Courier New" charset="0"/>
              </a:rPr>
              <a:t>int</a:t>
            </a:r>
            <a:r>
              <a:rPr lang="en-US" b="1">
                <a:latin typeface="Courier New" charset="0"/>
              </a:rPr>
              <a:t> newY):</a:t>
            </a:r>
          </a:p>
          <a:p>
            <a:pPr algn="l">
              <a:spcBef>
                <a:spcPct val="0"/>
              </a:spcBef>
            </a:pPr>
            <a:r>
              <a:rPr lang="en-US" b="1">
                <a:latin typeface="Courier New" charset="0"/>
              </a:rPr>
              <a:t>      execution(</a:t>
            </a:r>
            <a:r>
              <a:rPr lang="en-US" b="1">
                <a:solidFill>
                  <a:srgbClr val="0033CC"/>
                </a:solidFill>
                <a:latin typeface="Courier New" charset="0"/>
              </a:rPr>
              <a:t>void</a:t>
            </a:r>
            <a:r>
              <a:rPr lang="en-US" b="1">
                <a:latin typeface="Courier New" charset="0"/>
              </a:rPr>
              <a:t> Point.setY(</a:t>
            </a:r>
            <a:r>
              <a:rPr lang="en-US" b="1">
                <a:solidFill>
                  <a:srgbClr val="0033CC"/>
                </a:solidFill>
                <a:latin typeface="Courier New" charset="0"/>
              </a:rPr>
              <a:t>int</a:t>
            </a:r>
            <a:r>
              <a:rPr lang="en-US" b="1">
                <a:latin typeface="Courier New" charset="0"/>
              </a:rPr>
              <a:t>)) &amp;&amp; args(newY) {</a:t>
            </a:r>
          </a:p>
          <a:p>
            <a:pPr algn="l">
              <a:spcBef>
                <a:spcPct val="0"/>
              </a:spcBef>
            </a:pPr>
            <a:r>
              <a:rPr lang="en-US" b="1">
                <a:latin typeface="Courier New" charset="0"/>
              </a:rPr>
              <a:t>    check(newY &gt;= MIN_Y);</a:t>
            </a:r>
          </a:p>
          <a:p>
            <a:pPr algn="l">
              <a:spcBef>
                <a:spcPct val="0"/>
              </a:spcBef>
            </a:pPr>
            <a:r>
              <a:rPr lang="en-US" b="1">
                <a:latin typeface="Courier New" charset="0"/>
              </a:rPr>
              <a:t>    check(newY &lt;= MAX_Y);</a:t>
            </a:r>
          </a:p>
          <a:p>
            <a:pPr algn="l">
              <a:spcBef>
                <a:spcPct val="0"/>
              </a:spcBef>
            </a:pPr>
            <a:r>
              <a:rPr lang="en-US" b="1">
                <a:latin typeface="Courier New" charset="0"/>
              </a:rPr>
              <a:t>  }</a:t>
            </a:r>
          </a:p>
          <a:p>
            <a:pPr algn="l">
              <a:spcBef>
                <a:spcPct val="0"/>
              </a:spcBef>
            </a:pPr>
            <a:endParaRPr lang="en-US" b="1">
              <a:latin typeface="Courier New" charset="0"/>
            </a:endParaRPr>
          </a:p>
          <a:p>
            <a:pPr algn="l">
              <a:spcBef>
                <a:spcPct val="0"/>
              </a:spcBef>
            </a:pPr>
            <a:r>
              <a:rPr lang="en-US" b="1">
                <a:solidFill>
                  <a:srgbClr val="0033CC"/>
                </a:solidFill>
                <a:latin typeface="Courier New" charset="0"/>
              </a:rPr>
              <a:t>  private void</a:t>
            </a:r>
            <a:r>
              <a:rPr lang="en-US" b="1">
                <a:latin typeface="Courier New" charset="0"/>
              </a:rPr>
              <a:t> check(</a:t>
            </a:r>
            <a:r>
              <a:rPr lang="en-US" b="1">
                <a:solidFill>
                  <a:srgbClr val="0033CC"/>
                </a:solidFill>
                <a:latin typeface="Courier New" charset="0"/>
              </a:rPr>
              <a:t>boolean</a:t>
            </a:r>
            <a:r>
              <a:rPr lang="en-US" b="1">
                <a:latin typeface="Courier New" charset="0"/>
              </a:rPr>
              <a:t> v) {</a:t>
            </a:r>
          </a:p>
          <a:p>
            <a:pPr algn="l">
              <a:spcBef>
                <a:spcPct val="0"/>
              </a:spcBef>
            </a:pPr>
            <a:r>
              <a:rPr lang="en-US" b="1">
                <a:latin typeface="Courier New" charset="0"/>
              </a:rPr>
              <a:t>    </a:t>
            </a:r>
            <a:r>
              <a:rPr lang="en-US" b="1">
                <a:solidFill>
                  <a:srgbClr val="0033CC"/>
                </a:solidFill>
                <a:latin typeface="Courier New" charset="0"/>
              </a:rPr>
              <a:t>if</a:t>
            </a:r>
            <a:r>
              <a:rPr lang="en-US" b="1">
                <a:latin typeface="Courier New" charset="0"/>
              </a:rPr>
              <a:t> ( !v )</a:t>
            </a:r>
          </a:p>
          <a:p>
            <a:pPr algn="l">
              <a:spcBef>
                <a:spcPct val="0"/>
              </a:spcBef>
            </a:pPr>
            <a:r>
              <a:rPr lang="en-US" b="1">
                <a:latin typeface="Courier New" charset="0"/>
              </a:rPr>
              <a:t>      </a:t>
            </a:r>
            <a:r>
              <a:rPr lang="en-US" b="1">
                <a:solidFill>
                  <a:srgbClr val="0033CC"/>
                </a:solidFill>
                <a:latin typeface="Courier New" charset="0"/>
              </a:rPr>
              <a:t>throw</a:t>
            </a:r>
            <a:r>
              <a:rPr lang="en-US" b="1">
                <a:latin typeface="Courier New" charset="0"/>
              </a:rPr>
              <a:t> </a:t>
            </a:r>
            <a:r>
              <a:rPr lang="en-US" b="1">
                <a:solidFill>
                  <a:srgbClr val="0033CC"/>
                </a:solidFill>
                <a:latin typeface="Courier New" charset="0"/>
              </a:rPr>
              <a:t>new</a:t>
            </a:r>
            <a:r>
              <a:rPr lang="en-US" b="1">
                <a:latin typeface="Courier New" charset="0"/>
              </a:rPr>
              <a:t> RuntimeException();</a:t>
            </a:r>
          </a:p>
          <a:p>
            <a:pPr algn="l">
              <a:spcBef>
                <a:spcPct val="0"/>
              </a:spcBef>
            </a:pPr>
            <a:r>
              <a:rPr lang="en-US" b="1">
                <a:latin typeface="Courier New" charset="0"/>
              </a:rPr>
              <a:t>  }</a:t>
            </a:r>
          </a:p>
          <a:p>
            <a:pPr algn="l">
              <a:spcBef>
                <a:spcPct val="0"/>
              </a:spcBef>
            </a:pPr>
            <a:r>
              <a:rPr lang="en-US" b="1">
                <a:latin typeface="Courier New" charset="0"/>
              </a:rPr>
              <a:t>}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General reusable solution to a commonly occurring problem in software design</a:t>
            </a:r>
          </a:p>
          <a:p>
            <a:r>
              <a:rPr lang="en-US" dirty="0" smtClean="0"/>
              <a:t>Not a finished design that can be transformed directly into source code</a:t>
            </a:r>
          </a:p>
          <a:p>
            <a:r>
              <a:rPr lang="en-US" dirty="0" smtClean="0"/>
              <a:t>It is a template for solving a problem </a:t>
            </a:r>
          </a:p>
          <a:p>
            <a:r>
              <a:rPr lang="en-US" dirty="0" smtClean="0"/>
              <a:t>Gamma</a:t>
            </a:r>
            <a:r>
              <a:rPr lang="en-US" dirty="0" smtClean="0"/>
              <a:t>, Erich; Richard Helm, Ralph Johnson, and John </a:t>
            </a:r>
            <a:r>
              <a:rPr lang="en-US" dirty="0" err="1" smtClean="0"/>
              <a:t>Vlissides</a:t>
            </a:r>
            <a:r>
              <a:rPr lang="en-US" dirty="0" smtClean="0"/>
              <a:t> (1995). Design Patterns: Elements of Reusable Object-Oriented Software. Addison-Wesley. ISBN 0-201-63361-2.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Observer design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many programs, when a object changes state, other objects may have to be notified</a:t>
            </a:r>
          </a:p>
          <a:p>
            <a:pPr lvl="1"/>
            <a:r>
              <a:rPr lang="en-US" dirty="0" smtClean="0"/>
              <a:t>Example: when an car in a game is moved</a:t>
            </a:r>
          </a:p>
          <a:p>
            <a:pPr lvl="2"/>
            <a:r>
              <a:rPr lang="en-US" dirty="0" smtClean="0"/>
              <a:t>The graphics engine needs to know so it can re-render the item</a:t>
            </a:r>
          </a:p>
          <a:p>
            <a:pPr lvl="2"/>
            <a:r>
              <a:rPr lang="en-US" dirty="0" smtClean="0"/>
              <a:t>The traffic computation routines need to re-compute the traffic pattern</a:t>
            </a:r>
          </a:p>
          <a:p>
            <a:pPr lvl="2"/>
            <a:r>
              <a:rPr lang="en-US" dirty="0" smtClean="0"/>
              <a:t>The objects the car contains need to know they are moving as well</a:t>
            </a:r>
          </a:p>
          <a:p>
            <a:pPr lvl="1"/>
            <a:r>
              <a:rPr lang="en-US" dirty="0" smtClean="0"/>
              <a:t>Another example: data in a spreadsheet</a:t>
            </a:r>
          </a:p>
          <a:p>
            <a:pPr lvl="2"/>
            <a:r>
              <a:rPr lang="en-US" dirty="0" smtClean="0"/>
              <a:t>The display must be updated</a:t>
            </a:r>
          </a:p>
          <a:p>
            <a:pPr lvl="2"/>
            <a:r>
              <a:rPr lang="en-US" dirty="0" smtClean="0"/>
              <a:t>Possibly multiple graphs that use that data need to re-draw themselves</a:t>
            </a:r>
          </a:p>
          <a:p>
            <a:r>
              <a:rPr lang="en-US" dirty="0" smtClean="0"/>
              <a:t>This pattern answers the question: </a:t>
            </a:r>
            <a:r>
              <a:rPr lang="en-US" dirty="0" smtClean="0">
                <a:solidFill>
                  <a:schemeClr val="tx2"/>
                </a:solidFill>
              </a:rPr>
              <a:t>How best to notify those objects when the subject changes?</a:t>
            </a:r>
          </a:p>
          <a:p>
            <a:pPr lvl="1"/>
            <a:r>
              <a:rPr lang="en-US" dirty="0" smtClean="0"/>
              <a:t>And what if the list of those objects changes during run-time?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The key participants in</a:t>
            </a:r>
            <a:r>
              <a:rPr lang="en-US" sz="3200" dirty="0" smtClean="0"/>
              <a:t> observer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000" dirty="0" smtClean="0"/>
              <a:t>The </a:t>
            </a:r>
            <a:r>
              <a:rPr lang="en-US" sz="2000" dirty="0" smtClean="0">
                <a:solidFill>
                  <a:schemeClr val="folHlink"/>
                </a:solidFill>
              </a:rPr>
              <a:t>Subject</a:t>
            </a:r>
            <a:r>
              <a:rPr lang="en-US" sz="2000" dirty="0" smtClean="0"/>
              <a:t>, which provides an (virtual) interface for attaching and detaching observers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 smtClean="0">
                <a:solidFill>
                  <a:schemeClr val="folHlink"/>
                </a:solidFill>
              </a:rPr>
              <a:t>Observer</a:t>
            </a:r>
            <a:r>
              <a:rPr lang="en-US" sz="2000" dirty="0" smtClean="0"/>
              <a:t>, which defines the (virtual) updating interface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 err="1" smtClean="0">
                <a:solidFill>
                  <a:schemeClr val="folHlink"/>
                </a:solidFill>
              </a:rPr>
              <a:t>ConcreteSubject</a:t>
            </a:r>
            <a:r>
              <a:rPr lang="en-US" sz="2000" dirty="0" smtClean="0"/>
              <a:t>, which is the class that inherits/extends/implements the Subject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 err="1" smtClean="0">
                <a:solidFill>
                  <a:schemeClr val="folHlink"/>
                </a:solidFill>
              </a:rPr>
              <a:t>ConcreteObserver</a:t>
            </a:r>
            <a:r>
              <a:rPr lang="en-US" sz="2000" dirty="0" smtClean="0"/>
              <a:t>, which is the class that inherits/extends/implements the Observer</a:t>
            </a:r>
          </a:p>
          <a:p>
            <a:pPr lvl="4"/>
            <a:endParaRPr lang="en-US" sz="1600" dirty="0" smtClean="0"/>
          </a:p>
          <a:p>
            <a:r>
              <a:rPr lang="en-US" sz="2400" dirty="0" smtClean="0"/>
              <a:t>This pattern is also known as dependents or publish-subscribe</a:t>
            </a:r>
          </a:p>
          <a:p>
            <a:pPr lvl="4">
              <a:buNone/>
            </a:pPr>
            <a:endParaRPr lang="en-US" sz="16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Intuitive way of thinking --- </a:t>
            </a:r>
          </a:p>
          <a:p>
            <a:pPr lvl="1"/>
            <a:r>
              <a:rPr lang="en-US" dirty="0" smtClean="0"/>
              <a:t>Points, Lines, Shapes, </a:t>
            </a:r>
          </a:p>
          <a:p>
            <a:pPr lvl="1"/>
            <a:r>
              <a:rPr lang="en-US" dirty="0" smtClean="0"/>
              <a:t>encapsulation, class hierarchy</a:t>
            </a:r>
          </a:p>
          <a:p>
            <a:r>
              <a:rPr lang="en-US" dirty="0" smtClean="0"/>
              <a:t>Code is the natural reflection of the intuitive way of thinking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4986338" y="2917825"/>
            <a:ext cx="3471862" cy="3482975"/>
            <a:chOff x="3560" y="2251"/>
            <a:chExt cx="1825" cy="1831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3560" y="2261"/>
              <a:ext cx="71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200" b="1" dirty="0" smtClean="0"/>
                <a:t>Display</a:t>
              </a:r>
              <a:endParaRPr lang="en-US" sz="1200" b="1" dirty="0"/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 flipH="1">
              <a:off x="4304" y="3481"/>
              <a:ext cx="3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sm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4325" y="3325"/>
              <a:ext cx="119" cy="12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900" b="1"/>
                <a:t>2</a:t>
              </a:r>
            </a:p>
          </p:txBody>
        </p:sp>
        <p:cxnSp>
          <p:nvCxnSpPr>
            <p:cNvPr id="8" name="AutoShape 8"/>
            <p:cNvCxnSpPr>
              <a:cxnSpLocks noChangeShapeType="1"/>
            </p:cNvCxnSpPr>
            <p:nvPr/>
          </p:nvCxnSpPr>
          <p:spPr bwMode="auto">
            <a:xfrm flipV="1">
              <a:off x="3945" y="3149"/>
              <a:ext cx="0" cy="12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" name="AutoShape 9"/>
            <p:cNvCxnSpPr>
              <a:cxnSpLocks noChangeShapeType="1"/>
              <a:stCxn id="15" idx="0"/>
            </p:cNvCxnSpPr>
            <p:nvPr/>
          </p:nvCxnSpPr>
          <p:spPr bwMode="auto">
            <a:xfrm flipV="1">
              <a:off x="5022" y="3146"/>
              <a:ext cx="0" cy="11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" name="AutoShape 10"/>
            <p:cNvCxnSpPr>
              <a:cxnSpLocks noChangeShapeType="1"/>
            </p:cNvCxnSpPr>
            <p:nvPr/>
          </p:nvCxnSpPr>
          <p:spPr bwMode="auto">
            <a:xfrm>
              <a:off x="3945" y="3149"/>
              <a:ext cx="1077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" name="AutoShape 11"/>
            <p:cNvCxnSpPr>
              <a:cxnSpLocks noChangeShapeType="1"/>
            </p:cNvCxnSpPr>
            <p:nvPr/>
          </p:nvCxnSpPr>
          <p:spPr bwMode="auto">
            <a:xfrm flipV="1">
              <a:off x="5022" y="2971"/>
              <a:ext cx="0" cy="1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3586" y="3273"/>
              <a:ext cx="71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200" b="1" dirty="0"/>
                <a:t>Point</a:t>
              </a: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3586" y="3508"/>
              <a:ext cx="718" cy="57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l">
                <a:spcBef>
                  <a:spcPct val="0"/>
                </a:spcBef>
              </a:pPr>
              <a:r>
                <a:rPr lang="en-US" sz="1200"/>
                <a:t>getX()</a:t>
              </a:r>
              <a:br>
                <a:rPr lang="en-US" sz="1200"/>
              </a:br>
              <a:r>
                <a:rPr lang="en-US" sz="1200"/>
                <a:t>getY()</a:t>
              </a:r>
              <a:br>
                <a:rPr lang="en-US" sz="1200"/>
              </a:br>
              <a:r>
                <a:rPr lang="en-US" sz="1200"/>
                <a:t>setX(int)</a:t>
              </a:r>
              <a:br>
                <a:rPr lang="en-US" sz="1200"/>
              </a:br>
              <a:r>
                <a:rPr lang="en-US" sz="1200"/>
                <a:t>setY(int)</a:t>
              </a:r>
              <a:br>
                <a:rPr lang="en-US" sz="1200"/>
              </a:br>
              <a:r>
                <a:rPr lang="en-US" sz="1200"/>
                <a:t>moveBy(int, int)</a:t>
              </a:r>
              <a:endParaRPr lang="en-US" sz="1200" b="1"/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3586" y="3448"/>
              <a:ext cx="718" cy="6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1200" b="1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4663" y="3273"/>
              <a:ext cx="71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200" b="1"/>
                <a:t>Line</a:t>
              </a: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4663" y="3508"/>
              <a:ext cx="718" cy="57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l">
                <a:spcBef>
                  <a:spcPct val="0"/>
                </a:spcBef>
              </a:pPr>
              <a:r>
                <a:rPr lang="en-US" sz="1200"/>
                <a:t>getP1()</a:t>
              </a:r>
              <a:br>
                <a:rPr lang="en-US" sz="1200"/>
              </a:br>
              <a:r>
                <a:rPr lang="en-US" sz="1200"/>
                <a:t>getP2()</a:t>
              </a:r>
              <a:br>
                <a:rPr lang="en-US" sz="1200"/>
              </a:br>
              <a:r>
                <a:rPr lang="en-US" sz="1200"/>
                <a:t>setP1(Point)</a:t>
              </a:r>
              <a:br>
                <a:rPr lang="en-US" sz="1200"/>
              </a:br>
              <a:r>
                <a:rPr lang="en-US" sz="1200"/>
                <a:t>setP2(Point)</a:t>
              </a:r>
              <a:br>
                <a:rPr lang="en-US" sz="1200"/>
              </a:br>
              <a:r>
                <a:rPr lang="en-US" sz="1200"/>
                <a:t>moveBy(int, int)</a:t>
              </a:r>
              <a:endParaRPr lang="en-US" sz="1200" b="1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4663" y="3448"/>
              <a:ext cx="718" cy="6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1200" b="1"/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4667" y="2257"/>
              <a:ext cx="71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200" b="1"/>
                <a:t>Shape</a:t>
              </a:r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4667" y="2432"/>
              <a:ext cx="718" cy="48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l">
                <a:spcBef>
                  <a:spcPct val="0"/>
                </a:spcBef>
              </a:pPr>
              <a:r>
                <a:rPr lang="en-US" sz="1200" i="1"/>
                <a:t>moveBy(int, int)</a:t>
              </a:r>
              <a:endParaRPr lang="en-US" sz="1200" b="1"/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4667" y="2431"/>
              <a:ext cx="718" cy="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1200" b="1"/>
            </a:p>
          </p:txBody>
        </p:sp>
        <p:sp useBgFill="1">
          <p:nvSpPr>
            <p:cNvPr id="21" name="AutoShape 21"/>
            <p:cNvSpPr>
              <a:spLocks noChangeArrowheads="1"/>
            </p:cNvSpPr>
            <p:nvPr/>
          </p:nvSpPr>
          <p:spPr bwMode="auto">
            <a:xfrm>
              <a:off x="4996" y="2915"/>
              <a:ext cx="60" cy="60"/>
            </a:xfrm>
            <a:prstGeom prst="triangle">
              <a:avLst>
                <a:gd name="adj" fmla="val 50000"/>
              </a:avLst>
            </a:prstGeom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4278" y="2355"/>
              <a:ext cx="3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sm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4547" y="2251"/>
              <a:ext cx="120" cy="12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 b="1"/>
                <a:t>*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Poor code modularity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Display needs to be updated every time a shape is moved</a:t>
            </a:r>
            <a:endParaRPr lang="en-U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92125" y="2276475"/>
            <a:ext cx="5151438" cy="4432300"/>
            <a:chOff x="310" y="1434"/>
            <a:chExt cx="3245" cy="2792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310" y="1434"/>
              <a:ext cx="2824" cy="250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800" b="1" dirty="0">
                  <a:solidFill>
                    <a:srgbClr val="0033CC"/>
                  </a:solidFill>
                  <a:latin typeface="Courier New" charset="0"/>
                </a:rPr>
                <a:t>class</a:t>
              </a:r>
              <a:r>
                <a:rPr lang="en-US" sz="2800" b="1" dirty="0">
                  <a:latin typeface="Courier New" charset="0"/>
                </a:rPr>
                <a:t> Point</a:t>
              </a:r>
              <a:r>
                <a:rPr lang="en-US" sz="1600" b="1" dirty="0">
                  <a:latin typeface="Courier New" charset="0"/>
                </a:rPr>
                <a:t> </a:t>
              </a:r>
              <a:r>
                <a:rPr lang="en-US" sz="1600" b="1" dirty="0">
                  <a:solidFill>
                    <a:srgbClr val="0033CC"/>
                  </a:solidFill>
                  <a:latin typeface="Courier New" charset="0"/>
                </a:rPr>
                <a:t>extends</a:t>
              </a:r>
              <a:r>
                <a:rPr lang="en-US" sz="1600" b="1" dirty="0">
                  <a:latin typeface="Courier New" charset="0"/>
                </a:rPr>
                <a:t> Shape {</a:t>
              </a:r>
            </a:p>
            <a:p>
              <a:pPr algn="l">
                <a:spcBef>
                  <a:spcPct val="0"/>
                </a:spcBef>
              </a:pPr>
              <a:r>
                <a:rPr lang="en-US" b="1" dirty="0">
                  <a:latin typeface="Courier New" charset="0"/>
                </a:rPr>
                <a:t>  </a:t>
              </a:r>
              <a:r>
                <a:rPr lang="en-US" sz="1600" b="1" dirty="0">
                  <a:solidFill>
                    <a:srgbClr val="0033CC"/>
                  </a:solidFill>
                  <a:latin typeface="Courier New" charset="0"/>
                </a:rPr>
                <a:t>private</a:t>
              </a:r>
              <a:r>
                <a:rPr lang="en-US" sz="1600" b="1" dirty="0">
                  <a:latin typeface="Courier New" charset="0"/>
                </a:rPr>
                <a:t> </a:t>
              </a:r>
              <a:r>
                <a:rPr lang="en-US" sz="1600" b="1" dirty="0" err="1">
                  <a:solidFill>
                    <a:srgbClr val="0033CC"/>
                  </a:solidFill>
                  <a:latin typeface="Courier New" charset="0"/>
                </a:rPr>
                <a:t>int</a:t>
              </a:r>
              <a:r>
                <a:rPr lang="en-US" sz="1600" b="1" dirty="0">
                  <a:latin typeface="Courier New" charset="0"/>
                </a:rPr>
                <a:t> </a:t>
              </a:r>
              <a:r>
                <a:rPr lang="en-US" sz="1600" b="1" dirty="0" err="1">
                  <a:latin typeface="Courier New" charset="0"/>
                </a:rPr>
                <a:t>x</a:t>
              </a:r>
              <a:r>
                <a:rPr lang="en-US" sz="1600" b="1" dirty="0">
                  <a:latin typeface="Courier New" charset="0"/>
                </a:rPr>
                <a:t> = 0, </a:t>
              </a:r>
              <a:r>
                <a:rPr lang="en-US" sz="1600" b="1" dirty="0" err="1">
                  <a:latin typeface="Courier New" charset="0"/>
                </a:rPr>
                <a:t>y</a:t>
              </a:r>
              <a:r>
                <a:rPr lang="en-US" sz="1600" b="1" dirty="0">
                  <a:latin typeface="Courier New" charset="0"/>
                </a:rPr>
                <a:t> = 0;</a:t>
              </a:r>
            </a:p>
            <a:p>
              <a:pPr algn="l">
                <a:spcBef>
                  <a:spcPct val="0"/>
                </a:spcBef>
              </a:pPr>
              <a:endParaRPr lang="en-US" sz="1600" b="1" dirty="0">
                <a:latin typeface="Courier New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600" b="1" dirty="0">
                  <a:latin typeface="Courier New" charset="0"/>
                </a:rPr>
                <a:t>  </a:t>
              </a:r>
              <a:r>
                <a:rPr lang="en-US" sz="1600" b="1" dirty="0" err="1">
                  <a:solidFill>
                    <a:srgbClr val="0033CC"/>
                  </a:solidFill>
                  <a:latin typeface="Courier New" charset="0"/>
                </a:rPr>
                <a:t>int</a:t>
              </a:r>
              <a:r>
                <a:rPr lang="en-US" sz="1600" b="1" dirty="0">
                  <a:solidFill>
                    <a:srgbClr val="0033CC"/>
                  </a:solidFill>
                  <a:latin typeface="Courier New" charset="0"/>
                </a:rPr>
                <a:t> </a:t>
              </a:r>
              <a:r>
                <a:rPr lang="en-US" sz="1600" b="1" dirty="0" err="1">
                  <a:latin typeface="Courier New" charset="0"/>
                </a:rPr>
                <a:t>getX</a:t>
              </a:r>
              <a:r>
                <a:rPr lang="en-US" sz="1600" b="1" dirty="0">
                  <a:latin typeface="Courier New" charset="0"/>
                </a:rPr>
                <a:t>() { </a:t>
              </a:r>
              <a:r>
                <a:rPr lang="en-US" sz="1600" b="1" dirty="0">
                  <a:solidFill>
                    <a:srgbClr val="0033CC"/>
                  </a:solidFill>
                  <a:latin typeface="Courier New" charset="0"/>
                </a:rPr>
                <a:t>return </a:t>
              </a:r>
              <a:r>
                <a:rPr lang="en-US" sz="1600" b="1" dirty="0" err="1">
                  <a:latin typeface="Courier New" charset="0"/>
                </a:rPr>
                <a:t>x</a:t>
              </a:r>
              <a:r>
                <a:rPr lang="en-US" sz="1600" b="1" dirty="0">
                  <a:latin typeface="Courier New" charset="0"/>
                </a:rPr>
                <a:t>; }</a:t>
              </a:r>
            </a:p>
            <a:p>
              <a:pPr algn="l">
                <a:spcBef>
                  <a:spcPct val="0"/>
                </a:spcBef>
              </a:pPr>
              <a:r>
                <a:rPr lang="en-US" sz="1600" b="1" dirty="0">
                  <a:latin typeface="Courier New" charset="0"/>
                </a:rPr>
                <a:t>  </a:t>
              </a:r>
              <a:r>
                <a:rPr lang="en-US" sz="1600" b="1" dirty="0" err="1">
                  <a:solidFill>
                    <a:srgbClr val="0033CC"/>
                  </a:solidFill>
                  <a:latin typeface="Courier New" charset="0"/>
                </a:rPr>
                <a:t>int</a:t>
              </a:r>
              <a:r>
                <a:rPr lang="en-US" sz="1600" b="1" dirty="0">
                  <a:solidFill>
                    <a:srgbClr val="0033CC"/>
                  </a:solidFill>
                  <a:latin typeface="Courier New" charset="0"/>
                </a:rPr>
                <a:t> </a:t>
              </a:r>
              <a:r>
                <a:rPr lang="en-US" sz="1600" b="1" dirty="0" err="1">
                  <a:latin typeface="Courier New" charset="0"/>
                </a:rPr>
                <a:t>getY</a:t>
              </a:r>
              <a:r>
                <a:rPr lang="en-US" sz="1600" b="1" dirty="0">
                  <a:latin typeface="Courier New" charset="0"/>
                </a:rPr>
                <a:t>() { </a:t>
              </a:r>
              <a:r>
                <a:rPr lang="en-US" sz="1600" b="1" dirty="0">
                  <a:solidFill>
                    <a:srgbClr val="0033CC"/>
                  </a:solidFill>
                  <a:latin typeface="Courier New" charset="0"/>
                </a:rPr>
                <a:t>return </a:t>
              </a:r>
              <a:r>
                <a:rPr lang="en-US" sz="1600" b="1" dirty="0" err="1">
                  <a:latin typeface="Courier New" charset="0"/>
                </a:rPr>
                <a:t>y</a:t>
              </a:r>
              <a:r>
                <a:rPr lang="en-US" sz="1600" b="1" dirty="0">
                  <a:latin typeface="Courier New" charset="0"/>
                </a:rPr>
                <a:t>; }</a:t>
              </a:r>
            </a:p>
            <a:p>
              <a:pPr algn="l">
                <a:spcBef>
                  <a:spcPct val="0"/>
                </a:spcBef>
              </a:pPr>
              <a:endParaRPr lang="en-US" sz="1600" b="1" dirty="0">
                <a:latin typeface="Courier New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600" b="1" dirty="0">
                  <a:latin typeface="Courier New" charset="0"/>
                </a:rPr>
                <a:t>  </a:t>
              </a:r>
              <a:r>
                <a:rPr lang="en-US" sz="1600" b="1" dirty="0">
                  <a:solidFill>
                    <a:srgbClr val="0033CC"/>
                  </a:solidFill>
                  <a:latin typeface="Courier New" charset="0"/>
                </a:rPr>
                <a:t>void </a:t>
              </a:r>
              <a:r>
                <a:rPr lang="en-US" sz="1600" b="1" dirty="0" err="1">
                  <a:latin typeface="Courier New" charset="0"/>
                </a:rPr>
                <a:t>setX(</a:t>
              </a:r>
              <a:r>
                <a:rPr lang="en-US" sz="1600" b="1" dirty="0" err="1">
                  <a:solidFill>
                    <a:srgbClr val="0033CC"/>
                  </a:solidFill>
                  <a:latin typeface="Courier New" charset="0"/>
                </a:rPr>
                <a:t>int</a:t>
              </a:r>
              <a:r>
                <a:rPr lang="en-US" sz="1600" b="1" dirty="0">
                  <a:solidFill>
                    <a:srgbClr val="0033CC"/>
                  </a:solidFill>
                  <a:latin typeface="Courier New" charset="0"/>
                </a:rPr>
                <a:t> </a:t>
              </a:r>
              <a:r>
                <a:rPr lang="en-US" sz="1600" b="1" dirty="0" err="1">
                  <a:latin typeface="Courier New" charset="0"/>
                </a:rPr>
                <a:t>x</a:t>
              </a:r>
              <a:r>
                <a:rPr lang="en-US" sz="1600" b="1" dirty="0">
                  <a:latin typeface="Courier New" charset="0"/>
                </a:rPr>
                <a:t>) {    </a:t>
              </a:r>
            </a:p>
            <a:p>
              <a:pPr algn="l">
                <a:spcBef>
                  <a:spcPct val="0"/>
                </a:spcBef>
              </a:pPr>
              <a:r>
                <a:rPr lang="en-US" sz="1600" b="1" dirty="0">
                  <a:latin typeface="Courier New" charset="0"/>
                </a:rPr>
                <a:t>    </a:t>
              </a:r>
              <a:r>
                <a:rPr lang="en-US" sz="1600" b="1" dirty="0" err="1">
                  <a:solidFill>
                    <a:srgbClr val="0033CC"/>
                  </a:solidFill>
                  <a:latin typeface="Courier New" charset="0"/>
                </a:rPr>
                <a:t>this</a:t>
              </a:r>
              <a:r>
                <a:rPr lang="en-US" sz="1600" b="1" dirty="0" err="1">
                  <a:latin typeface="Courier New" charset="0"/>
                </a:rPr>
                <a:t>.x</a:t>
              </a:r>
              <a:r>
                <a:rPr lang="en-US" sz="1600" b="1" dirty="0">
                  <a:latin typeface="Courier New" charset="0"/>
                </a:rPr>
                <a:t> = </a:t>
              </a:r>
              <a:r>
                <a:rPr lang="en-US" sz="1600" b="1" dirty="0" err="1">
                  <a:latin typeface="Courier New" charset="0"/>
                </a:rPr>
                <a:t>x</a:t>
              </a:r>
              <a:r>
                <a:rPr lang="en-US" sz="1600" b="1" dirty="0">
                  <a:latin typeface="Courier New" charset="0"/>
                </a:rPr>
                <a:t>;</a:t>
              </a:r>
            </a:p>
            <a:p>
              <a:pPr algn="l">
                <a:spcBef>
                  <a:spcPct val="0"/>
                </a:spcBef>
              </a:pPr>
              <a:r>
                <a:rPr lang="en-US" sz="1600" b="1" dirty="0">
                  <a:solidFill>
                    <a:schemeClr val="folHlink"/>
                  </a:solidFill>
                  <a:latin typeface="Courier New" charset="0"/>
                </a:rPr>
                <a:t>    </a:t>
              </a:r>
              <a:r>
                <a:rPr lang="en-US" sz="1600" b="1" dirty="0" err="1">
                  <a:solidFill>
                    <a:srgbClr val="FF0000"/>
                  </a:solidFill>
                  <a:latin typeface="Courier New" charset="0"/>
                </a:rPr>
                <a:t>display.update(this</a:t>
              </a:r>
              <a:r>
                <a:rPr lang="en-US" sz="1600" b="1" dirty="0">
                  <a:solidFill>
                    <a:srgbClr val="FF0000"/>
                  </a:solidFill>
                  <a:latin typeface="Courier New" charset="0"/>
                </a:rPr>
                <a:t>);</a:t>
              </a:r>
            </a:p>
            <a:p>
              <a:pPr algn="l">
                <a:spcBef>
                  <a:spcPct val="0"/>
                </a:spcBef>
              </a:pPr>
              <a:r>
                <a:rPr lang="en-US" sz="1600" b="1" dirty="0">
                  <a:solidFill>
                    <a:srgbClr val="FF0000"/>
                  </a:solidFill>
                  <a:latin typeface="Courier New" charset="0"/>
                </a:rPr>
                <a:t> </a:t>
              </a:r>
              <a:r>
                <a:rPr lang="en-US" sz="1600" b="1" dirty="0">
                  <a:latin typeface="Courier New" charset="0"/>
                </a:rPr>
                <a:t> }</a:t>
              </a:r>
            </a:p>
            <a:p>
              <a:pPr algn="l">
                <a:spcBef>
                  <a:spcPct val="0"/>
                </a:spcBef>
              </a:pPr>
              <a:r>
                <a:rPr lang="en-US" sz="1600" b="1" dirty="0">
                  <a:latin typeface="Courier New" charset="0"/>
                </a:rPr>
                <a:t>  </a:t>
              </a:r>
              <a:r>
                <a:rPr lang="en-US" sz="1600" b="1" dirty="0">
                  <a:solidFill>
                    <a:srgbClr val="0033CC"/>
                  </a:solidFill>
                  <a:latin typeface="Courier New" charset="0"/>
                </a:rPr>
                <a:t>void </a:t>
              </a:r>
              <a:r>
                <a:rPr lang="en-US" sz="1600" b="1" dirty="0" err="1">
                  <a:latin typeface="Courier New" charset="0"/>
                </a:rPr>
                <a:t>setY(</a:t>
              </a:r>
              <a:r>
                <a:rPr lang="en-US" sz="1600" b="1" dirty="0" err="1">
                  <a:solidFill>
                    <a:srgbClr val="0033CC"/>
                  </a:solidFill>
                  <a:latin typeface="Courier New" charset="0"/>
                </a:rPr>
                <a:t>int</a:t>
              </a:r>
              <a:r>
                <a:rPr lang="en-US" sz="1600" b="1" dirty="0">
                  <a:solidFill>
                    <a:srgbClr val="0033CC"/>
                  </a:solidFill>
                  <a:latin typeface="Courier New" charset="0"/>
                </a:rPr>
                <a:t> </a:t>
              </a:r>
              <a:r>
                <a:rPr lang="en-US" sz="1600" b="1" dirty="0" err="1">
                  <a:latin typeface="Courier New" charset="0"/>
                </a:rPr>
                <a:t>y</a:t>
              </a:r>
              <a:r>
                <a:rPr lang="en-US" sz="1600" b="1" dirty="0">
                  <a:latin typeface="Courier New" charset="0"/>
                </a:rPr>
                <a:t>) {    </a:t>
              </a:r>
            </a:p>
            <a:p>
              <a:pPr algn="l">
                <a:spcBef>
                  <a:spcPct val="0"/>
                </a:spcBef>
              </a:pPr>
              <a:r>
                <a:rPr lang="en-US" sz="1600" b="1" dirty="0">
                  <a:latin typeface="Courier New" charset="0"/>
                </a:rPr>
                <a:t>    </a:t>
              </a:r>
              <a:r>
                <a:rPr lang="en-US" sz="1600" b="1" dirty="0" err="1">
                  <a:solidFill>
                    <a:srgbClr val="0033CC"/>
                  </a:solidFill>
                  <a:latin typeface="Courier New" charset="0"/>
                </a:rPr>
                <a:t>this</a:t>
              </a:r>
              <a:r>
                <a:rPr lang="en-US" sz="1600" b="1" dirty="0" err="1">
                  <a:latin typeface="Courier New" charset="0"/>
                </a:rPr>
                <a:t>.y</a:t>
              </a:r>
              <a:r>
                <a:rPr lang="en-US" sz="1600" b="1" dirty="0">
                  <a:latin typeface="Courier New" charset="0"/>
                </a:rPr>
                <a:t> = </a:t>
              </a:r>
              <a:r>
                <a:rPr lang="en-US" sz="1600" b="1" dirty="0" err="1">
                  <a:latin typeface="Courier New" charset="0"/>
                </a:rPr>
                <a:t>y</a:t>
              </a:r>
              <a:r>
                <a:rPr lang="en-US" sz="1600" b="1" dirty="0">
                  <a:latin typeface="Courier New" charset="0"/>
                </a:rPr>
                <a:t>;</a:t>
              </a:r>
            </a:p>
            <a:p>
              <a:pPr algn="l">
                <a:spcBef>
                  <a:spcPct val="0"/>
                </a:spcBef>
              </a:pPr>
              <a:r>
                <a:rPr lang="en-US" sz="1600" b="1" dirty="0">
                  <a:solidFill>
                    <a:srgbClr val="FF0000"/>
                  </a:solidFill>
                  <a:latin typeface="Courier New" charset="0"/>
                </a:rPr>
                <a:t>    </a:t>
              </a:r>
              <a:r>
                <a:rPr lang="en-US" sz="1600" b="1" dirty="0" err="1">
                  <a:solidFill>
                    <a:srgbClr val="FF0000"/>
                  </a:solidFill>
                  <a:latin typeface="Courier New" charset="0"/>
                </a:rPr>
                <a:t>display.update(this</a:t>
              </a:r>
              <a:r>
                <a:rPr lang="en-US" sz="1600" b="1" dirty="0">
                  <a:solidFill>
                    <a:srgbClr val="FF0000"/>
                  </a:solidFill>
                  <a:latin typeface="Courier New" charset="0"/>
                </a:rPr>
                <a:t>);</a:t>
              </a:r>
            </a:p>
            <a:p>
              <a:pPr algn="l">
                <a:spcBef>
                  <a:spcPct val="0"/>
                </a:spcBef>
              </a:pPr>
              <a:r>
                <a:rPr lang="en-US" sz="1600" b="1" dirty="0">
                  <a:latin typeface="Courier New" charset="0"/>
                </a:rPr>
                <a:t>  }</a:t>
              </a:r>
            </a:p>
            <a:p>
              <a:pPr algn="l">
                <a:spcBef>
                  <a:spcPct val="0"/>
                </a:spcBef>
              </a:pPr>
              <a:r>
                <a:rPr lang="en-US" sz="1600" b="1" dirty="0">
                  <a:latin typeface="Courier New" charset="0"/>
                </a:rPr>
                <a:t>}</a:t>
              </a:r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 flipH="1" flipV="1">
              <a:off x="3134" y="1434"/>
              <a:ext cx="421" cy="18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H="1" flipV="1">
              <a:off x="3132" y="3937"/>
              <a:ext cx="420" cy="2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42"/>
          <p:cNvGrpSpPr>
            <a:grpSpLocks/>
          </p:cNvGrpSpPr>
          <p:nvPr/>
        </p:nvGrpSpPr>
        <p:grpSpPr bwMode="auto">
          <a:xfrm>
            <a:off x="5586413" y="3241675"/>
            <a:ext cx="3471862" cy="3482975"/>
            <a:chOff x="3519" y="2042"/>
            <a:chExt cx="2187" cy="2194"/>
          </a:xfrm>
        </p:grpSpPr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4336" y="2046"/>
              <a:ext cx="168" cy="11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600" b="1"/>
                <a:t>1</a:t>
              </a:r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4444" y="2080"/>
              <a:ext cx="127" cy="47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91" y="8"/>
                </a:cxn>
                <a:cxn ang="0">
                  <a:pos x="46" y="8"/>
                </a:cxn>
                <a:cxn ang="0">
                  <a:pos x="91" y="8"/>
                </a:cxn>
                <a:cxn ang="0">
                  <a:pos x="0" y="54"/>
                </a:cxn>
                <a:cxn ang="0">
                  <a:pos x="91" y="54"/>
                </a:cxn>
              </a:cxnLst>
              <a:rect l="0" t="0" r="r" b="b"/>
              <a:pathLst>
                <a:path w="99" h="62">
                  <a:moveTo>
                    <a:pt x="0" y="8"/>
                  </a:moveTo>
                  <a:cubicBezTo>
                    <a:pt x="41" y="8"/>
                    <a:pt x="83" y="8"/>
                    <a:pt x="91" y="8"/>
                  </a:cubicBezTo>
                  <a:cubicBezTo>
                    <a:pt x="99" y="8"/>
                    <a:pt x="46" y="8"/>
                    <a:pt x="46" y="8"/>
                  </a:cubicBezTo>
                  <a:cubicBezTo>
                    <a:pt x="46" y="8"/>
                    <a:pt x="99" y="0"/>
                    <a:pt x="91" y="8"/>
                  </a:cubicBezTo>
                  <a:cubicBezTo>
                    <a:pt x="83" y="16"/>
                    <a:pt x="0" y="46"/>
                    <a:pt x="0" y="54"/>
                  </a:cubicBezTo>
                  <a:cubicBezTo>
                    <a:pt x="0" y="62"/>
                    <a:pt x="45" y="58"/>
                    <a:pt x="91" y="54"/>
                  </a:cubicBezTo>
                </a:path>
              </a:pathLst>
            </a:custGeom>
            <a:noFill/>
            <a:ln w="19050" cmpd="sng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3987" y="3884"/>
              <a:ext cx="91" cy="44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91" y="8"/>
                </a:cxn>
                <a:cxn ang="0">
                  <a:pos x="46" y="8"/>
                </a:cxn>
                <a:cxn ang="0">
                  <a:pos x="91" y="8"/>
                </a:cxn>
                <a:cxn ang="0">
                  <a:pos x="0" y="54"/>
                </a:cxn>
                <a:cxn ang="0">
                  <a:pos x="91" y="54"/>
                </a:cxn>
              </a:cxnLst>
              <a:rect l="0" t="0" r="r" b="b"/>
              <a:pathLst>
                <a:path w="99" h="62">
                  <a:moveTo>
                    <a:pt x="0" y="8"/>
                  </a:moveTo>
                  <a:cubicBezTo>
                    <a:pt x="41" y="8"/>
                    <a:pt x="83" y="8"/>
                    <a:pt x="91" y="8"/>
                  </a:cubicBezTo>
                  <a:cubicBezTo>
                    <a:pt x="99" y="8"/>
                    <a:pt x="46" y="8"/>
                    <a:pt x="46" y="8"/>
                  </a:cubicBezTo>
                  <a:cubicBezTo>
                    <a:pt x="46" y="8"/>
                    <a:pt x="99" y="0"/>
                    <a:pt x="91" y="8"/>
                  </a:cubicBezTo>
                  <a:cubicBezTo>
                    <a:pt x="83" y="16"/>
                    <a:pt x="0" y="46"/>
                    <a:pt x="0" y="54"/>
                  </a:cubicBezTo>
                  <a:cubicBezTo>
                    <a:pt x="0" y="62"/>
                    <a:pt x="45" y="58"/>
                    <a:pt x="91" y="54"/>
                  </a:cubicBezTo>
                </a:path>
              </a:pathLst>
            </a:custGeom>
            <a:noFill/>
            <a:ln w="19050" cmpd="sng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3984" y="3994"/>
              <a:ext cx="91" cy="44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91" y="8"/>
                </a:cxn>
                <a:cxn ang="0">
                  <a:pos x="46" y="8"/>
                </a:cxn>
                <a:cxn ang="0">
                  <a:pos x="91" y="8"/>
                </a:cxn>
                <a:cxn ang="0">
                  <a:pos x="0" y="54"/>
                </a:cxn>
                <a:cxn ang="0">
                  <a:pos x="91" y="54"/>
                </a:cxn>
              </a:cxnLst>
              <a:rect l="0" t="0" r="r" b="b"/>
              <a:pathLst>
                <a:path w="99" h="62">
                  <a:moveTo>
                    <a:pt x="0" y="8"/>
                  </a:moveTo>
                  <a:cubicBezTo>
                    <a:pt x="41" y="8"/>
                    <a:pt x="83" y="8"/>
                    <a:pt x="91" y="8"/>
                  </a:cubicBezTo>
                  <a:cubicBezTo>
                    <a:pt x="99" y="8"/>
                    <a:pt x="46" y="8"/>
                    <a:pt x="46" y="8"/>
                  </a:cubicBezTo>
                  <a:cubicBezTo>
                    <a:pt x="46" y="8"/>
                    <a:pt x="99" y="0"/>
                    <a:pt x="91" y="8"/>
                  </a:cubicBezTo>
                  <a:cubicBezTo>
                    <a:pt x="83" y="16"/>
                    <a:pt x="0" y="46"/>
                    <a:pt x="0" y="54"/>
                  </a:cubicBezTo>
                  <a:cubicBezTo>
                    <a:pt x="0" y="62"/>
                    <a:pt x="45" y="58"/>
                    <a:pt x="91" y="54"/>
                  </a:cubicBezTo>
                </a:path>
              </a:pathLst>
            </a:custGeom>
            <a:noFill/>
            <a:ln w="19050" cmpd="sng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4286" y="4108"/>
              <a:ext cx="91" cy="44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91" y="8"/>
                </a:cxn>
                <a:cxn ang="0">
                  <a:pos x="46" y="8"/>
                </a:cxn>
                <a:cxn ang="0">
                  <a:pos x="91" y="8"/>
                </a:cxn>
                <a:cxn ang="0">
                  <a:pos x="0" y="54"/>
                </a:cxn>
                <a:cxn ang="0">
                  <a:pos x="91" y="54"/>
                </a:cxn>
              </a:cxnLst>
              <a:rect l="0" t="0" r="r" b="b"/>
              <a:pathLst>
                <a:path w="99" h="62">
                  <a:moveTo>
                    <a:pt x="0" y="8"/>
                  </a:moveTo>
                  <a:cubicBezTo>
                    <a:pt x="41" y="8"/>
                    <a:pt x="83" y="8"/>
                    <a:pt x="91" y="8"/>
                  </a:cubicBezTo>
                  <a:cubicBezTo>
                    <a:pt x="99" y="8"/>
                    <a:pt x="46" y="8"/>
                    <a:pt x="46" y="8"/>
                  </a:cubicBezTo>
                  <a:cubicBezTo>
                    <a:pt x="46" y="8"/>
                    <a:pt x="99" y="0"/>
                    <a:pt x="91" y="8"/>
                  </a:cubicBezTo>
                  <a:cubicBezTo>
                    <a:pt x="83" y="16"/>
                    <a:pt x="0" y="46"/>
                    <a:pt x="0" y="54"/>
                  </a:cubicBezTo>
                  <a:cubicBezTo>
                    <a:pt x="0" y="62"/>
                    <a:pt x="45" y="58"/>
                    <a:pt x="91" y="54"/>
                  </a:cubicBezTo>
                </a:path>
              </a:pathLst>
            </a:custGeom>
            <a:noFill/>
            <a:ln w="19050" cmpd="sng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5442" y="3885"/>
              <a:ext cx="91" cy="44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91" y="8"/>
                </a:cxn>
                <a:cxn ang="0">
                  <a:pos x="46" y="8"/>
                </a:cxn>
                <a:cxn ang="0">
                  <a:pos x="91" y="8"/>
                </a:cxn>
                <a:cxn ang="0">
                  <a:pos x="0" y="54"/>
                </a:cxn>
                <a:cxn ang="0">
                  <a:pos x="91" y="54"/>
                </a:cxn>
              </a:cxnLst>
              <a:rect l="0" t="0" r="r" b="b"/>
              <a:pathLst>
                <a:path w="99" h="62">
                  <a:moveTo>
                    <a:pt x="0" y="8"/>
                  </a:moveTo>
                  <a:cubicBezTo>
                    <a:pt x="41" y="8"/>
                    <a:pt x="83" y="8"/>
                    <a:pt x="91" y="8"/>
                  </a:cubicBezTo>
                  <a:cubicBezTo>
                    <a:pt x="99" y="8"/>
                    <a:pt x="46" y="8"/>
                    <a:pt x="46" y="8"/>
                  </a:cubicBezTo>
                  <a:cubicBezTo>
                    <a:pt x="46" y="8"/>
                    <a:pt x="99" y="0"/>
                    <a:pt x="91" y="8"/>
                  </a:cubicBezTo>
                  <a:cubicBezTo>
                    <a:pt x="83" y="16"/>
                    <a:pt x="0" y="46"/>
                    <a:pt x="0" y="54"/>
                  </a:cubicBezTo>
                  <a:cubicBezTo>
                    <a:pt x="0" y="62"/>
                    <a:pt x="45" y="58"/>
                    <a:pt x="91" y="54"/>
                  </a:cubicBezTo>
                </a:path>
              </a:pathLst>
            </a:custGeom>
            <a:noFill/>
            <a:ln w="19050" cmpd="sng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5442" y="3976"/>
              <a:ext cx="91" cy="44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91" y="8"/>
                </a:cxn>
                <a:cxn ang="0">
                  <a:pos x="46" y="8"/>
                </a:cxn>
                <a:cxn ang="0">
                  <a:pos x="91" y="8"/>
                </a:cxn>
                <a:cxn ang="0">
                  <a:pos x="0" y="54"/>
                </a:cxn>
                <a:cxn ang="0">
                  <a:pos x="91" y="54"/>
                </a:cxn>
              </a:cxnLst>
              <a:rect l="0" t="0" r="r" b="b"/>
              <a:pathLst>
                <a:path w="99" h="62">
                  <a:moveTo>
                    <a:pt x="0" y="8"/>
                  </a:moveTo>
                  <a:cubicBezTo>
                    <a:pt x="41" y="8"/>
                    <a:pt x="83" y="8"/>
                    <a:pt x="91" y="8"/>
                  </a:cubicBezTo>
                  <a:cubicBezTo>
                    <a:pt x="99" y="8"/>
                    <a:pt x="46" y="8"/>
                    <a:pt x="46" y="8"/>
                  </a:cubicBezTo>
                  <a:cubicBezTo>
                    <a:pt x="46" y="8"/>
                    <a:pt x="99" y="0"/>
                    <a:pt x="91" y="8"/>
                  </a:cubicBezTo>
                  <a:cubicBezTo>
                    <a:pt x="83" y="16"/>
                    <a:pt x="0" y="46"/>
                    <a:pt x="0" y="54"/>
                  </a:cubicBezTo>
                  <a:cubicBezTo>
                    <a:pt x="0" y="62"/>
                    <a:pt x="45" y="58"/>
                    <a:pt x="91" y="54"/>
                  </a:cubicBezTo>
                </a:path>
              </a:pathLst>
            </a:custGeom>
            <a:noFill/>
            <a:ln w="19050" cmpd="sng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5573" y="4108"/>
              <a:ext cx="91" cy="44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91" y="8"/>
                </a:cxn>
                <a:cxn ang="0">
                  <a:pos x="46" y="8"/>
                </a:cxn>
                <a:cxn ang="0">
                  <a:pos x="91" y="8"/>
                </a:cxn>
                <a:cxn ang="0">
                  <a:pos x="0" y="54"/>
                </a:cxn>
                <a:cxn ang="0">
                  <a:pos x="91" y="54"/>
                </a:cxn>
              </a:cxnLst>
              <a:rect l="0" t="0" r="r" b="b"/>
              <a:pathLst>
                <a:path w="99" h="62">
                  <a:moveTo>
                    <a:pt x="0" y="8"/>
                  </a:moveTo>
                  <a:cubicBezTo>
                    <a:pt x="41" y="8"/>
                    <a:pt x="83" y="8"/>
                    <a:pt x="91" y="8"/>
                  </a:cubicBezTo>
                  <a:cubicBezTo>
                    <a:pt x="99" y="8"/>
                    <a:pt x="46" y="8"/>
                    <a:pt x="46" y="8"/>
                  </a:cubicBezTo>
                  <a:cubicBezTo>
                    <a:pt x="46" y="8"/>
                    <a:pt x="99" y="0"/>
                    <a:pt x="91" y="8"/>
                  </a:cubicBezTo>
                  <a:cubicBezTo>
                    <a:pt x="83" y="16"/>
                    <a:pt x="0" y="46"/>
                    <a:pt x="0" y="54"/>
                  </a:cubicBezTo>
                  <a:cubicBezTo>
                    <a:pt x="0" y="62"/>
                    <a:pt x="45" y="58"/>
                    <a:pt x="91" y="54"/>
                  </a:cubicBezTo>
                </a:path>
              </a:pathLst>
            </a:custGeom>
            <a:noFill/>
            <a:ln w="19050" cmpd="sng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7" name="Group 18"/>
            <p:cNvGrpSpPr>
              <a:grpSpLocks/>
            </p:cNvGrpSpPr>
            <p:nvPr/>
          </p:nvGrpSpPr>
          <p:grpSpPr bwMode="auto">
            <a:xfrm>
              <a:off x="3517" y="2044"/>
              <a:ext cx="2186" cy="2196"/>
              <a:chOff x="3560" y="2251"/>
              <a:chExt cx="1825" cy="1831"/>
            </a:xfrm>
          </p:grpSpPr>
          <p:sp>
            <p:nvSpPr>
              <p:cNvPr id="18" name="Rectangle 19"/>
              <p:cNvSpPr>
                <a:spLocks noChangeArrowheads="1"/>
              </p:cNvSpPr>
              <p:nvPr/>
            </p:nvSpPr>
            <p:spPr bwMode="auto">
              <a:xfrm>
                <a:off x="3560" y="2261"/>
                <a:ext cx="718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b="1"/>
                  <a:t>Display</a:t>
                </a:r>
              </a:p>
            </p:txBody>
          </p:sp>
          <p:sp>
            <p:nvSpPr>
              <p:cNvPr id="19" name="Line 20"/>
              <p:cNvSpPr>
                <a:spLocks noChangeShapeType="1"/>
              </p:cNvSpPr>
              <p:nvPr/>
            </p:nvSpPr>
            <p:spPr bwMode="auto">
              <a:xfrm flipH="1">
                <a:off x="4304" y="3481"/>
                <a:ext cx="35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sm"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Text Box 21"/>
              <p:cNvSpPr txBox="1">
                <a:spLocks noChangeArrowheads="1"/>
              </p:cNvSpPr>
              <p:nvPr/>
            </p:nvSpPr>
            <p:spPr bwMode="auto">
              <a:xfrm>
                <a:off x="4325" y="3325"/>
                <a:ext cx="119" cy="12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900" b="1"/>
                  <a:t>2</a:t>
                </a:r>
              </a:p>
            </p:txBody>
          </p:sp>
          <p:cxnSp>
            <p:nvCxnSpPr>
              <p:cNvPr id="21" name="AutoShape 22"/>
              <p:cNvCxnSpPr>
                <a:cxnSpLocks noChangeShapeType="1"/>
              </p:cNvCxnSpPr>
              <p:nvPr/>
            </p:nvCxnSpPr>
            <p:spPr bwMode="auto">
              <a:xfrm flipV="1">
                <a:off x="3945" y="3149"/>
                <a:ext cx="0" cy="12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2" name="AutoShape 23"/>
              <p:cNvCxnSpPr>
                <a:cxnSpLocks noChangeShapeType="1"/>
                <a:stCxn id="28" idx="0"/>
              </p:cNvCxnSpPr>
              <p:nvPr/>
            </p:nvCxnSpPr>
            <p:spPr bwMode="auto">
              <a:xfrm flipV="1">
                <a:off x="5022" y="3146"/>
                <a:ext cx="0" cy="119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3" name="AutoShape 24"/>
              <p:cNvCxnSpPr>
                <a:cxnSpLocks noChangeShapeType="1"/>
              </p:cNvCxnSpPr>
              <p:nvPr/>
            </p:nvCxnSpPr>
            <p:spPr bwMode="auto">
              <a:xfrm>
                <a:off x="3945" y="3149"/>
                <a:ext cx="1077" cy="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4" name="AutoShape 25"/>
              <p:cNvCxnSpPr>
                <a:cxnSpLocks noChangeShapeType="1"/>
              </p:cNvCxnSpPr>
              <p:nvPr/>
            </p:nvCxnSpPr>
            <p:spPr bwMode="auto">
              <a:xfrm flipV="1">
                <a:off x="5022" y="2971"/>
                <a:ext cx="0" cy="179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25" name="Rectangle 26"/>
              <p:cNvSpPr>
                <a:spLocks noChangeArrowheads="1"/>
              </p:cNvSpPr>
              <p:nvPr/>
            </p:nvSpPr>
            <p:spPr bwMode="auto">
              <a:xfrm>
                <a:off x="3586" y="3273"/>
                <a:ext cx="718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b="1"/>
                  <a:t>Point</a:t>
                </a:r>
              </a:p>
            </p:txBody>
          </p:sp>
          <p:sp>
            <p:nvSpPr>
              <p:cNvPr id="26" name="Rectangle 27"/>
              <p:cNvSpPr>
                <a:spLocks noChangeArrowheads="1"/>
              </p:cNvSpPr>
              <p:nvPr/>
            </p:nvSpPr>
            <p:spPr bwMode="auto">
              <a:xfrm>
                <a:off x="3586" y="3508"/>
                <a:ext cx="718" cy="57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>
                <a:prstTxWarp prst="textNoShape">
                  <a:avLst/>
                </a:prstTxWarp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200"/>
                  <a:t>getX()</a:t>
                </a:r>
                <a:br>
                  <a:rPr lang="en-US" sz="1200"/>
                </a:br>
                <a:r>
                  <a:rPr lang="en-US" sz="1200"/>
                  <a:t>getY()</a:t>
                </a:r>
                <a:br>
                  <a:rPr lang="en-US" sz="1200"/>
                </a:br>
                <a:r>
                  <a:rPr lang="en-US" sz="1200"/>
                  <a:t>setX(int)</a:t>
                </a:r>
                <a:br>
                  <a:rPr lang="en-US" sz="1200"/>
                </a:br>
                <a:r>
                  <a:rPr lang="en-US" sz="1200"/>
                  <a:t>setY(int)</a:t>
                </a:r>
                <a:br>
                  <a:rPr lang="en-US" sz="1200"/>
                </a:br>
                <a:r>
                  <a:rPr lang="en-US" sz="1200"/>
                  <a:t>moveBy(int, int)</a:t>
                </a:r>
                <a:endParaRPr lang="en-US" sz="1200" b="1"/>
              </a:p>
            </p:txBody>
          </p:sp>
          <p:sp>
            <p:nvSpPr>
              <p:cNvPr id="27" name="Rectangle 28"/>
              <p:cNvSpPr>
                <a:spLocks noChangeArrowheads="1"/>
              </p:cNvSpPr>
              <p:nvPr/>
            </p:nvSpPr>
            <p:spPr bwMode="auto">
              <a:xfrm>
                <a:off x="3586" y="3448"/>
                <a:ext cx="718" cy="6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endParaRPr lang="en-US" sz="1200" b="1"/>
              </a:p>
            </p:txBody>
          </p:sp>
          <p:sp>
            <p:nvSpPr>
              <p:cNvPr id="28" name="Rectangle 29"/>
              <p:cNvSpPr>
                <a:spLocks noChangeArrowheads="1"/>
              </p:cNvSpPr>
              <p:nvPr/>
            </p:nvSpPr>
            <p:spPr bwMode="auto">
              <a:xfrm>
                <a:off x="4663" y="3273"/>
                <a:ext cx="718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b="1"/>
                  <a:t>Line</a:t>
                </a:r>
              </a:p>
            </p:txBody>
          </p:sp>
          <p:sp>
            <p:nvSpPr>
              <p:cNvPr id="29" name="Rectangle 30"/>
              <p:cNvSpPr>
                <a:spLocks noChangeArrowheads="1"/>
              </p:cNvSpPr>
              <p:nvPr/>
            </p:nvSpPr>
            <p:spPr bwMode="auto">
              <a:xfrm>
                <a:off x="4663" y="3508"/>
                <a:ext cx="718" cy="57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>
                <a:prstTxWarp prst="textNoShape">
                  <a:avLst/>
                </a:prstTxWarp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200"/>
                  <a:t>getP1()</a:t>
                </a:r>
                <a:br>
                  <a:rPr lang="en-US" sz="1200"/>
                </a:br>
                <a:r>
                  <a:rPr lang="en-US" sz="1200"/>
                  <a:t>getP2()</a:t>
                </a:r>
                <a:br>
                  <a:rPr lang="en-US" sz="1200"/>
                </a:br>
                <a:r>
                  <a:rPr lang="en-US" sz="1200"/>
                  <a:t>setP1(Point)</a:t>
                </a:r>
                <a:br>
                  <a:rPr lang="en-US" sz="1200"/>
                </a:br>
                <a:r>
                  <a:rPr lang="en-US" sz="1200"/>
                  <a:t>setP2(Point)</a:t>
                </a:r>
                <a:br>
                  <a:rPr lang="en-US" sz="1200"/>
                </a:br>
                <a:r>
                  <a:rPr lang="en-US" sz="1200"/>
                  <a:t>moveBy(int, int)</a:t>
                </a:r>
                <a:endParaRPr lang="en-US" sz="1200" b="1"/>
              </a:p>
            </p:txBody>
          </p:sp>
          <p:sp>
            <p:nvSpPr>
              <p:cNvPr id="30" name="Rectangle 31"/>
              <p:cNvSpPr>
                <a:spLocks noChangeArrowheads="1"/>
              </p:cNvSpPr>
              <p:nvPr/>
            </p:nvSpPr>
            <p:spPr bwMode="auto">
              <a:xfrm>
                <a:off x="4663" y="3448"/>
                <a:ext cx="718" cy="6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endParaRPr lang="en-US" sz="1200" b="1"/>
              </a:p>
            </p:txBody>
          </p:sp>
          <p:sp>
            <p:nvSpPr>
              <p:cNvPr id="31" name="Rectangle 32"/>
              <p:cNvSpPr>
                <a:spLocks noChangeArrowheads="1"/>
              </p:cNvSpPr>
              <p:nvPr/>
            </p:nvSpPr>
            <p:spPr bwMode="auto">
              <a:xfrm>
                <a:off x="4667" y="2257"/>
                <a:ext cx="718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b="1"/>
                  <a:t>Shape</a:t>
                </a:r>
              </a:p>
            </p:txBody>
          </p:sp>
          <p:sp>
            <p:nvSpPr>
              <p:cNvPr id="32" name="Rectangle 33"/>
              <p:cNvSpPr>
                <a:spLocks noChangeArrowheads="1"/>
              </p:cNvSpPr>
              <p:nvPr/>
            </p:nvSpPr>
            <p:spPr bwMode="auto">
              <a:xfrm>
                <a:off x="4667" y="2432"/>
                <a:ext cx="718" cy="48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>
                <a:prstTxWarp prst="textNoShape">
                  <a:avLst/>
                </a:prstTxWarp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200" i="1"/>
                  <a:t>moveBy(int, int)</a:t>
                </a:r>
                <a:endParaRPr lang="en-US" sz="1200" b="1"/>
              </a:p>
            </p:txBody>
          </p:sp>
          <p:sp>
            <p:nvSpPr>
              <p:cNvPr id="33" name="Rectangle 34"/>
              <p:cNvSpPr>
                <a:spLocks noChangeArrowheads="1"/>
              </p:cNvSpPr>
              <p:nvPr/>
            </p:nvSpPr>
            <p:spPr bwMode="auto">
              <a:xfrm>
                <a:off x="4667" y="2431"/>
                <a:ext cx="718" cy="5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endParaRPr lang="en-US" sz="1200" b="1"/>
              </a:p>
            </p:txBody>
          </p:sp>
          <p:sp useBgFill="1">
            <p:nvSpPr>
              <p:cNvPr id="34" name="AutoShape 35"/>
              <p:cNvSpPr>
                <a:spLocks noChangeArrowheads="1"/>
              </p:cNvSpPr>
              <p:nvPr/>
            </p:nvSpPr>
            <p:spPr bwMode="auto">
              <a:xfrm>
                <a:off x="4996" y="2915"/>
                <a:ext cx="60" cy="60"/>
              </a:xfrm>
              <a:prstGeom prst="triangle">
                <a:avLst>
                  <a:gd name="adj" fmla="val 50000"/>
                </a:avLst>
              </a:prstGeom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" name="Line 36"/>
              <p:cNvSpPr>
                <a:spLocks noChangeShapeType="1"/>
              </p:cNvSpPr>
              <p:nvPr/>
            </p:nvSpPr>
            <p:spPr bwMode="auto">
              <a:xfrm>
                <a:off x="4278" y="2355"/>
                <a:ext cx="38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sm"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" name="Text Box 37"/>
              <p:cNvSpPr txBox="1">
                <a:spLocks noChangeArrowheads="1"/>
              </p:cNvSpPr>
              <p:nvPr/>
            </p:nvSpPr>
            <p:spPr bwMode="auto">
              <a:xfrm>
                <a:off x="4547" y="2251"/>
                <a:ext cx="120" cy="12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 b="1"/>
                  <a:t>*</a:t>
                </a:r>
              </a:p>
            </p:txBody>
          </p:sp>
        </p:grpSp>
      </p:grpSp>
      <p:sp>
        <p:nvSpPr>
          <p:cNvPr id="37" name="TextBox 36"/>
          <p:cNvSpPr txBox="1"/>
          <p:nvPr/>
        </p:nvSpPr>
        <p:spPr>
          <a:xfrm flipH="1">
            <a:off x="762000" y="6521450"/>
            <a:ext cx="3276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</a:t>
            </a:r>
            <a:r>
              <a:rPr lang="en-US" dirty="0" err="1" smtClean="0"/>
              <a:t>Kiczales’s</a:t>
            </a:r>
            <a:r>
              <a:rPr lang="en-US" dirty="0" smtClean="0"/>
              <a:t> slides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AOP makes code look like design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impossible to write a class to encapsulate the </a:t>
            </a:r>
            <a:r>
              <a:rPr lang="en-US" dirty="0" err="1" smtClean="0"/>
              <a:t>O</a:t>
            </a:r>
            <a:r>
              <a:rPr lang="en-US" dirty="0" err="1" smtClean="0"/>
              <a:t>bserverPattern</a:t>
            </a:r>
            <a:endParaRPr lang="en-US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20700" y="2047875"/>
            <a:ext cx="4584700" cy="3667125"/>
          </a:xfrm>
          <a:prstGeom prst="rect">
            <a:avLst/>
          </a:prstGeom>
          <a:solidFill>
            <a:schemeClr val="bg1"/>
          </a:solidFill>
          <a:ln w="190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b="1">
                <a:solidFill>
                  <a:srgbClr val="0033CC"/>
                </a:solidFill>
                <a:latin typeface="Courier New" charset="0"/>
              </a:rPr>
              <a:t>aspect</a:t>
            </a:r>
            <a:r>
              <a:rPr lang="en-US" sz="2400" b="1">
                <a:latin typeface="Courier New" charset="0"/>
              </a:rPr>
              <a:t> ObserverPattern {</a:t>
            </a:r>
            <a:endParaRPr lang="en-US" sz="1400" b="1">
              <a:latin typeface="Courier New" charset="0"/>
            </a:endParaRPr>
          </a:p>
          <a:p>
            <a:pPr algn="l">
              <a:spcBef>
                <a:spcPct val="0"/>
              </a:spcBef>
            </a:pPr>
            <a:r>
              <a:rPr lang="en-US" sz="1400" b="1">
                <a:latin typeface="Courier New" charset="0"/>
              </a:rPr>
              <a:t> </a:t>
            </a:r>
          </a:p>
          <a:p>
            <a:pPr algn="l">
              <a:spcBef>
                <a:spcPct val="0"/>
              </a:spcBef>
            </a:pPr>
            <a:r>
              <a:rPr lang="en-US" sz="1400" b="1">
                <a:solidFill>
                  <a:schemeClr val="bg2"/>
                </a:solidFill>
                <a:latin typeface="Courier New" charset="0"/>
              </a:rPr>
              <a:t>  private Display Shape.display;</a:t>
            </a:r>
            <a:br>
              <a:rPr lang="en-US" sz="1400" b="1">
                <a:solidFill>
                  <a:schemeClr val="bg2"/>
                </a:solidFill>
                <a:latin typeface="Courier New" charset="0"/>
              </a:rPr>
            </a:br>
            <a:r>
              <a:rPr lang="en-US" sz="1400" b="1">
                <a:solidFill>
                  <a:schemeClr val="bg2"/>
                </a:solidFill>
                <a:latin typeface="Courier New" charset="0"/>
              </a:rPr>
              <a:t>	</a:t>
            </a:r>
          </a:p>
          <a:p>
            <a:pPr algn="l">
              <a:spcBef>
                <a:spcPct val="0"/>
              </a:spcBef>
            </a:pPr>
            <a:r>
              <a:rPr lang="en-US" sz="1400" b="1">
                <a:solidFill>
                  <a:schemeClr val="bg2"/>
                </a:solidFill>
                <a:latin typeface="Courier New" charset="0"/>
              </a:rPr>
              <a:t>  pointcut change():</a:t>
            </a:r>
            <a:br>
              <a:rPr lang="en-US" sz="1400" b="1">
                <a:solidFill>
                  <a:schemeClr val="bg2"/>
                </a:solidFill>
                <a:latin typeface="Courier New" charset="0"/>
              </a:rPr>
            </a:br>
            <a:r>
              <a:rPr lang="en-US" sz="1400" b="1">
                <a:solidFill>
                  <a:schemeClr val="bg2"/>
                </a:solidFill>
                <a:latin typeface="Courier New" charset="0"/>
              </a:rPr>
              <a:t>    call(void figures.Point.setX(int))</a:t>
            </a:r>
          </a:p>
          <a:p>
            <a:pPr algn="l">
              <a:spcBef>
                <a:spcPct val="0"/>
              </a:spcBef>
            </a:pPr>
            <a:r>
              <a:rPr lang="en-US" sz="1400" b="1">
                <a:solidFill>
                  <a:schemeClr val="bg2"/>
                </a:solidFill>
                <a:latin typeface="Courier New" charset="0"/>
              </a:rPr>
              <a:t>    || call(void Point.setY(int))</a:t>
            </a:r>
            <a:br>
              <a:rPr lang="en-US" sz="1400" b="1">
                <a:solidFill>
                  <a:schemeClr val="bg2"/>
                </a:solidFill>
                <a:latin typeface="Courier New" charset="0"/>
              </a:rPr>
            </a:br>
            <a:r>
              <a:rPr lang="en-US" sz="1400" b="1">
                <a:solidFill>
                  <a:schemeClr val="bg2"/>
                </a:solidFill>
                <a:latin typeface="Courier New" charset="0"/>
              </a:rPr>
              <a:t>    || call(void Line.setP1(Point)) </a:t>
            </a:r>
            <a:br>
              <a:rPr lang="en-US" sz="1400" b="1">
                <a:solidFill>
                  <a:schemeClr val="bg2"/>
                </a:solidFill>
                <a:latin typeface="Courier New" charset="0"/>
              </a:rPr>
            </a:br>
            <a:r>
              <a:rPr lang="en-US" sz="1400" b="1">
                <a:solidFill>
                  <a:schemeClr val="bg2"/>
                </a:solidFill>
                <a:latin typeface="Courier New" charset="0"/>
              </a:rPr>
              <a:t>    || call(void Line.setP2(Point))</a:t>
            </a:r>
          </a:p>
          <a:p>
            <a:pPr algn="l">
              <a:spcBef>
                <a:spcPct val="0"/>
              </a:spcBef>
            </a:pPr>
            <a:r>
              <a:rPr lang="en-US" sz="1400" b="1">
                <a:solidFill>
                  <a:schemeClr val="bg2"/>
                </a:solidFill>
                <a:latin typeface="Courier New" charset="0"/>
              </a:rPr>
              <a:t>    || call(void Shape.moveBy(int, int));</a:t>
            </a:r>
          </a:p>
          <a:p>
            <a:pPr algn="l">
              <a:spcBef>
                <a:spcPct val="0"/>
              </a:spcBef>
            </a:pPr>
            <a:r>
              <a:rPr lang="en-US" sz="1400" b="1">
                <a:solidFill>
                  <a:schemeClr val="bg2"/>
                </a:solidFill>
                <a:latin typeface="Courier New" charset="0"/>
              </a:rPr>
              <a:t> 	 	</a:t>
            </a:r>
          </a:p>
          <a:p>
            <a:pPr algn="l">
              <a:spcBef>
                <a:spcPct val="0"/>
              </a:spcBef>
            </a:pPr>
            <a:r>
              <a:rPr lang="en-US" sz="1400" b="1">
                <a:solidFill>
                  <a:schemeClr val="bg2"/>
                </a:solidFill>
                <a:latin typeface="Courier New" charset="0"/>
              </a:rPr>
              <a:t> after(Shape s) returning: change()</a:t>
            </a:r>
            <a:br>
              <a:rPr lang="en-US" sz="1400" b="1">
                <a:solidFill>
                  <a:schemeClr val="bg2"/>
                </a:solidFill>
                <a:latin typeface="Courier New" charset="0"/>
              </a:rPr>
            </a:br>
            <a:r>
              <a:rPr lang="en-US" sz="1400" b="1">
                <a:solidFill>
                  <a:schemeClr val="bg2"/>
                </a:solidFill>
                <a:latin typeface="Courier New" charset="0"/>
              </a:rPr>
              <a:t>                           &amp;&amp; target(s) {</a:t>
            </a:r>
          </a:p>
          <a:p>
            <a:pPr algn="l">
              <a:spcBef>
                <a:spcPct val="0"/>
              </a:spcBef>
            </a:pPr>
            <a:r>
              <a:rPr lang="en-US" sz="1400" b="1">
                <a:solidFill>
                  <a:schemeClr val="bg2"/>
                </a:solidFill>
                <a:latin typeface="Courier New" charset="0"/>
              </a:rPr>
              <a:t>   s.display.update();</a:t>
            </a:r>
          </a:p>
          <a:p>
            <a:pPr algn="l">
              <a:spcBef>
                <a:spcPct val="0"/>
              </a:spcBef>
            </a:pPr>
            <a:r>
              <a:rPr lang="en-US" sz="1400" b="1">
                <a:solidFill>
                  <a:schemeClr val="bg2"/>
                </a:solidFill>
                <a:latin typeface="Courier New" charset="0"/>
              </a:rPr>
              <a:t>  }</a:t>
            </a:r>
            <a:br>
              <a:rPr lang="en-US" sz="1400" b="1">
                <a:solidFill>
                  <a:schemeClr val="bg2"/>
                </a:solidFill>
                <a:latin typeface="Courier New" charset="0"/>
              </a:rPr>
            </a:br>
            <a:r>
              <a:rPr lang="en-US" sz="1400" b="1">
                <a:latin typeface="Courier New" charset="0"/>
              </a:rPr>
              <a:t>}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486400" y="4267200"/>
            <a:ext cx="1492250" cy="377825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200" b="1"/>
              <a:t>ObserverPattern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H="1" flipV="1">
            <a:off x="5103813" y="2047875"/>
            <a:ext cx="381000" cy="2222500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>
            <a:off x="5105400" y="4646613"/>
            <a:ext cx="354013" cy="1068387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883400" y="3248025"/>
            <a:ext cx="266700" cy="184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600" b="1"/>
              <a:t>1</a:t>
            </a:r>
          </a:p>
        </p:txBody>
      </p: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5586413" y="3241675"/>
            <a:ext cx="3471862" cy="3482975"/>
            <a:chOff x="3560" y="2251"/>
            <a:chExt cx="1825" cy="1831"/>
          </a:xfrm>
        </p:grpSpPr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560" y="2261"/>
              <a:ext cx="71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200" b="1"/>
                <a:t>Display</a:t>
              </a:r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H="1">
              <a:off x="4304" y="3481"/>
              <a:ext cx="3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sm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4325" y="3325"/>
              <a:ext cx="119" cy="12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900" b="1"/>
                <a:t>2</a:t>
              </a:r>
            </a:p>
          </p:txBody>
        </p:sp>
        <p:cxnSp>
          <p:nvCxnSpPr>
            <p:cNvPr id="13" name="AutoShape 11"/>
            <p:cNvCxnSpPr>
              <a:cxnSpLocks noChangeShapeType="1"/>
            </p:cNvCxnSpPr>
            <p:nvPr/>
          </p:nvCxnSpPr>
          <p:spPr bwMode="auto">
            <a:xfrm flipV="1">
              <a:off x="3945" y="3149"/>
              <a:ext cx="0" cy="12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" name="AutoShape 12"/>
            <p:cNvCxnSpPr>
              <a:cxnSpLocks noChangeShapeType="1"/>
              <a:stCxn id="20" idx="0"/>
            </p:cNvCxnSpPr>
            <p:nvPr/>
          </p:nvCxnSpPr>
          <p:spPr bwMode="auto">
            <a:xfrm flipV="1">
              <a:off x="5022" y="3146"/>
              <a:ext cx="0" cy="11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5" name="AutoShape 13"/>
            <p:cNvCxnSpPr>
              <a:cxnSpLocks noChangeShapeType="1"/>
            </p:cNvCxnSpPr>
            <p:nvPr/>
          </p:nvCxnSpPr>
          <p:spPr bwMode="auto">
            <a:xfrm>
              <a:off x="3945" y="3149"/>
              <a:ext cx="1077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" name="AutoShape 14"/>
            <p:cNvCxnSpPr>
              <a:cxnSpLocks noChangeShapeType="1"/>
            </p:cNvCxnSpPr>
            <p:nvPr/>
          </p:nvCxnSpPr>
          <p:spPr bwMode="auto">
            <a:xfrm flipV="1">
              <a:off x="5022" y="2971"/>
              <a:ext cx="0" cy="1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3586" y="3273"/>
              <a:ext cx="71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200" b="1"/>
                <a:t>Point</a:t>
              </a: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3586" y="3508"/>
              <a:ext cx="718" cy="57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l">
                <a:spcBef>
                  <a:spcPct val="0"/>
                </a:spcBef>
              </a:pPr>
              <a:r>
                <a:rPr lang="en-US" sz="1200"/>
                <a:t>getX()</a:t>
              </a:r>
              <a:br>
                <a:rPr lang="en-US" sz="1200"/>
              </a:br>
              <a:r>
                <a:rPr lang="en-US" sz="1200"/>
                <a:t>getY()</a:t>
              </a:r>
              <a:br>
                <a:rPr lang="en-US" sz="1200"/>
              </a:br>
              <a:r>
                <a:rPr lang="en-US" sz="1200"/>
                <a:t>setX(int)</a:t>
              </a:r>
              <a:br>
                <a:rPr lang="en-US" sz="1200"/>
              </a:br>
              <a:r>
                <a:rPr lang="en-US" sz="1200"/>
                <a:t>setY(int)</a:t>
              </a:r>
              <a:br>
                <a:rPr lang="en-US" sz="1200"/>
              </a:br>
              <a:r>
                <a:rPr lang="en-US" sz="1200"/>
                <a:t>moveBy(int, int)</a:t>
              </a:r>
              <a:endParaRPr lang="en-US" sz="1200" b="1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3586" y="3448"/>
              <a:ext cx="718" cy="6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1200" b="1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4663" y="3273"/>
              <a:ext cx="71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200" b="1"/>
                <a:t>Line</a:t>
              </a: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4663" y="3508"/>
              <a:ext cx="718" cy="57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l">
                <a:spcBef>
                  <a:spcPct val="0"/>
                </a:spcBef>
              </a:pPr>
              <a:r>
                <a:rPr lang="en-US" sz="1200"/>
                <a:t>getP1()</a:t>
              </a:r>
              <a:br>
                <a:rPr lang="en-US" sz="1200"/>
              </a:br>
              <a:r>
                <a:rPr lang="en-US" sz="1200"/>
                <a:t>getP2()</a:t>
              </a:r>
              <a:br>
                <a:rPr lang="en-US" sz="1200"/>
              </a:br>
              <a:r>
                <a:rPr lang="en-US" sz="1200"/>
                <a:t>setP1(Point)</a:t>
              </a:r>
              <a:br>
                <a:rPr lang="en-US" sz="1200"/>
              </a:br>
              <a:r>
                <a:rPr lang="en-US" sz="1200"/>
                <a:t>setP2(Point)</a:t>
              </a:r>
              <a:br>
                <a:rPr lang="en-US" sz="1200"/>
              </a:br>
              <a:r>
                <a:rPr lang="en-US" sz="1200"/>
                <a:t>moveBy(int, int)</a:t>
              </a:r>
              <a:endParaRPr lang="en-US" sz="1200" b="1"/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4663" y="3448"/>
              <a:ext cx="718" cy="6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1200" b="1"/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4667" y="2257"/>
              <a:ext cx="71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200" b="1"/>
                <a:t>Shape</a:t>
              </a: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4667" y="2432"/>
              <a:ext cx="718" cy="48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l">
                <a:spcBef>
                  <a:spcPct val="0"/>
                </a:spcBef>
              </a:pPr>
              <a:r>
                <a:rPr lang="en-US" sz="1200" i="1"/>
                <a:t>moveBy(int, int)</a:t>
              </a:r>
              <a:endParaRPr lang="en-US" sz="1200" b="1"/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4667" y="2431"/>
              <a:ext cx="718" cy="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1200" b="1"/>
            </a:p>
          </p:txBody>
        </p:sp>
        <p:sp useBgFill="1">
          <p:nvSpPr>
            <p:cNvPr id="26" name="AutoShape 24"/>
            <p:cNvSpPr>
              <a:spLocks noChangeArrowheads="1"/>
            </p:cNvSpPr>
            <p:nvPr/>
          </p:nvSpPr>
          <p:spPr bwMode="auto">
            <a:xfrm>
              <a:off x="4996" y="2915"/>
              <a:ext cx="60" cy="60"/>
            </a:xfrm>
            <a:prstGeom prst="triangle">
              <a:avLst>
                <a:gd name="adj" fmla="val 50000"/>
              </a:avLst>
            </a:prstGeom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4278" y="2355"/>
              <a:ext cx="3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sm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auto">
            <a:xfrm>
              <a:off x="4547" y="2251"/>
              <a:ext cx="120" cy="12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 b="1"/>
                <a:t>*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ObserverPattern</a:t>
            </a:r>
            <a:r>
              <a:rPr lang="en-US" dirty="0" smtClean="0"/>
              <a:t> can be simplified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20700" y="2047875"/>
            <a:ext cx="4584700" cy="3028950"/>
          </a:xfrm>
          <a:prstGeom prst="rect">
            <a:avLst/>
          </a:prstGeom>
          <a:solidFill>
            <a:schemeClr val="bg1"/>
          </a:solidFill>
          <a:ln w="190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aspect</a:t>
            </a:r>
            <a:r>
              <a:rPr lang="en-US" sz="2400" b="1" dirty="0">
                <a:latin typeface="Courier New" charset="0"/>
              </a:rPr>
              <a:t> </a:t>
            </a:r>
            <a:r>
              <a:rPr lang="en-US" sz="2400" b="1" dirty="0" err="1">
                <a:latin typeface="Courier New" charset="0"/>
              </a:rPr>
              <a:t>ObserverPattern</a:t>
            </a:r>
            <a:r>
              <a:rPr lang="en-US" sz="2400" b="1" dirty="0">
                <a:latin typeface="Courier New" charset="0"/>
              </a:rPr>
              <a:t> {</a:t>
            </a:r>
            <a:endParaRPr lang="en-US" sz="1400" b="1" dirty="0">
              <a:latin typeface="Courier New" charset="0"/>
            </a:endParaRPr>
          </a:p>
          <a:p>
            <a:pPr algn="l">
              <a:spcBef>
                <a:spcPct val="0"/>
              </a:spcBef>
            </a:pPr>
            <a:r>
              <a:rPr lang="en-US" sz="1400" b="1" dirty="0">
                <a:latin typeface="Courier New" charset="0"/>
              </a:rPr>
              <a:t> </a:t>
            </a:r>
          </a:p>
          <a:p>
            <a:pPr algn="l">
              <a:spcBef>
                <a:spcPct val="0"/>
              </a:spcBef>
            </a:pPr>
            <a:r>
              <a:rPr lang="en-US" sz="1400" b="1" dirty="0">
                <a:latin typeface="Courier New" charset="0"/>
              </a:rPr>
              <a:t>  </a:t>
            </a:r>
            <a:r>
              <a:rPr lang="en-US" sz="1400" b="1" dirty="0">
                <a:solidFill>
                  <a:schemeClr val="bg2"/>
                </a:solidFill>
                <a:latin typeface="Courier New" charset="0"/>
              </a:rPr>
              <a:t>private Display </a:t>
            </a:r>
            <a:r>
              <a:rPr lang="en-US" sz="1400" b="1" dirty="0" err="1">
                <a:solidFill>
                  <a:schemeClr val="bg2"/>
                </a:solidFill>
                <a:latin typeface="Courier New" charset="0"/>
              </a:rPr>
              <a:t>Shape.display</a:t>
            </a:r>
            <a:r>
              <a:rPr lang="en-US" sz="1400" b="1" dirty="0">
                <a:solidFill>
                  <a:schemeClr val="bg2"/>
                </a:solidFill>
                <a:latin typeface="Courier New" charset="0"/>
              </a:rPr>
              <a:t>;</a:t>
            </a:r>
            <a:br>
              <a:rPr lang="en-US" sz="1400" b="1" dirty="0">
                <a:solidFill>
                  <a:schemeClr val="bg2"/>
                </a:solidFill>
                <a:latin typeface="Courier New" charset="0"/>
              </a:rPr>
            </a:br>
            <a:r>
              <a:rPr lang="en-US" sz="1400" b="1" dirty="0">
                <a:solidFill>
                  <a:schemeClr val="bg2"/>
                </a:solidFill>
                <a:latin typeface="Courier New" charset="0"/>
              </a:rPr>
              <a:t>	</a:t>
            </a:r>
          </a:p>
          <a:p>
            <a:pPr algn="l">
              <a:spcBef>
                <a:spcPct val="0"/>
              </a:spcBef>
            </a:pPr>
            <a:r>
              <a:rPr lang="en-US" sz="1400" b="1" dirty="0">
                <a:solidFill>
                  <a:schemeClr val="bg2"/>
                </a:solidFill>
                <a:latin typeface="Courier New" charset="0"/>
              </a:rPr>
              <a:t>  </a:t>
            </a:r>
            <a:r>
              <a:rPr lang="en-US" sz="1400" b="1" dirty="0" err="1">
                <a:solidFill>
                  <a:schemeClr val="bg2"/>
                </a:solidFill>
                <a:latin typeface="Courier New" charset="0"/>
              </a:rPr>
              <a:t>pointcut</a:t>
            </a:r>
            <a:r>
              <a:rPr lang="en-US" sz="1400" b="1" dirty="0">
                <a:solidFill>
                  <a:schemeClr val="bg2"/>
                </a:solidFill>
                <a:latin typeface="Courier New" charset="0"/>
              </a:rPr>
              <a:t> change():</a:t>
            </a:r>
            <a:br>
              <a:rPr lang="en-US" sz="1400" b="1" dirty="0">
                <a:solidFill>
                  <a:schemeClr val="bg2"/>
                </a:solidFill>
                <a:latin typeface="Courier New" charset="0"/>
              </a:rPr>
            </a:br>
            <a:r>
              <a:rPr lang="en-US" sz="14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400" b="1" dirty="0" err="1">
                <a:solidFill>
                  <a:schemeClr val="bg2"/>
                </a:solidFill>
                <a:latin typeface="Courier New" charset="0"/>
              </a:rPr>
              <a:t>call(void</a:t>
            </a:r>
            <a:r>
              <a:rPr lang="en-US" sz="14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400" b="1" dirty="0" err="1">
                <a:solidFill>
                  <a:schemeClr val="bg2"/>
                </a:solidFill>
                <a:latin typeface="Courier New" charset="0"/>
              </a:rPr>
              <a:t>Shape.moveBy(int</a:t>
            </a:r>
            <a:r>
              <a:rPr lang="en-US" sz="14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400" b="1" dirty="0" err="1">
                <a:solidFill>
                  <a:schemeClr val="bg2"/>
                </a:solidFill>
                <a:latin typeface="Courier New" charset="0"/>
              </a:rPr>
              <a:t>int</a:t>
            </a:r>
            <a:r>
              <a:rPr lang="en-US" sz="1400" b="1" dirty="0">
                <a:solidFill>
                  <a:schemeClr val="bg2"/>
                </a:solidFill>
                <a:latin typeface="Courier New" charset="0"/>
              </a:rPr>
              <a:t>))</a:t>
            </a:r>
          </a:p>
          <a:p>
            <a:pPr algn="l">
              <a:spcBef>
                <a:spcPct val="0"/>
              </a:spcBef>
            </a:pPr>
            <a:r>
              <a:rPr lang="en-US" sz="1400" b="1" dirty="0">
                <a:solidFill>
                  <a:schemeClr val="bg2"/>
                </a:solidFill>
                <a:latin typeface="Courier New" charset="0"/>
              </a:rPr>
              <a:t>    || </a:t>
            </a:r>
            <a:r>
              <a:rPr lang="en-US" sz="1400" b="1" dirty="0" err="1">
                <a:solidFill>
                  <a:schemeClr val="bg2"/>
                </a:solidFill>
                <a:latin typeface="Courier New" charset="0"/>
              </a:rPr>
              <a:t>call(void</a:t>
            </a:r>
            <a:r>
              <a:rPr lang="en-US" sz="14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400" b="1" dirty="0" err="1">
                <a:solidFill>
                  <a:schemeClr val="bg2"/>
                </a:solidFill>
                <a:latin typeface="Courier New" charset="0"/>
              </a:rPr>
              <a:t>S</a:t>
            </a:r>
            <a:r>
              <a:rPr lang="en-US" sz="1400" b="1" dirty="0" err="1">
                <a:solidFill>
                  <a:srgbClr val="FF0000"/>
                </a:solidFill>
                <a:latin typeface="Courier New" charset="0"/>
              </a:rPr>
              <a:t>hape+</a:t>
            </a:r>
            <a:r>
              <a:rPr lang="en-US" sz="1400" b="1" dirty="0" err="1">
                <a:solidFill>
                  <a:schemeClr val="bg2"/>
                </a:solidFill>
                <a:latin typeface="Courier New" charset="0"/>
              </a:rPr>
              <a:t>.</a:t>
            </a:r>
            <a:r>
              <a:rPr lang="en-US" sz="1400" b="1" dirty="0" err="1">
                <a:solidFill>
                  <a:srgbClr val="FF0000"/>
                </a:solidFill>
                <a:latin typeface="Courier New" charset="0"/>
              </a:rPr>
              <a:t>set</a:t>
            </a:r>
            <a:r>
              <a:rPr lang="en-US" sz="1400" b="1" dirty="0">
                <a:solidFill>
                  <a:srgbClr val="FF0000"/>
                </a:solidFill>
                <a:latin typeface="Courier New" charset="0"/>
              </a:rPr>
              <a:t>*(..)</a:t>
            </a:r>
            <a:r>
              <a:rPr lang="en-US" sz="1400" b="1" dirty="0">
                <a:solidFill>
                  <a:schemeClr val="bg2"/>
                </a:solidFill>
                <a:latin typeface="Courier New" charset="0"/>
              </a:rPr>
              <a:t>);</a:t>
            </a:r>
          </a:p>
          <a:p>
            <a:pPr algn="l">
              <a:spcBef>
                <a:spcPct val="0"/>
              </a:spcBef>
            </a:pPr>
            <a:r>
              <a:rPr lang="en-US" sz="1400" b="1" dirty="0">
                <a:solidFill>
                  <a:schemeClr val="bg2"/>
                </a:solidFill>
                <a:latin typeface="Courier New" charset="0"/>
              </a:rPr>
              <a:t> 	 	</a:t>
            </a:r>
          </a:p>
          <a:p>
            <a:pPr algn="l">
              <a:spcBef>
                <a:spcPct val="0"/>
              </a:spcBef>
            </a:pPr>
            <a:r>
              <a:rPr lang="en-US" sz="1400" b="1" dirty="0">
                <a:solidFill>
                  <a:schemeClr val="bg2"/>
                </a:solidFill>
                <a:latin typeface="Courier New" charset="0"/>
              </a:rPr>
              <a:t>  </a:t>
            </a:r>
            <a:r>
              <a:rPr lang="en-US" sz="1400" b="1" dirty="0" err="1">
                <a:solidFill>
                  <a:schemeClr val="bg2"/>
                </a:solidFill>
                <a:latin typeface="Courier New" charset="0"/>
              </a:rPr>
              <a:t>after(Shape</a:t>
            </a:r>
            <a:r>
              <a:rPr lang="en-US" sz="14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400" b="1" dirty="0" err="1">
                <a:solidFill>
                  <a:schemeClr val="bg2"/>
                </a:solidFill>
                <a:latin typeface="Courier New" charset="0"/>
              </a:rPr>
              <a:t>s</a:t>
            </a:r>
            <a:r>
              <a:rPr lang="en-US" sz="1400" b="1" dirty="0">
                <a:solidFill>
                  <a:schemeClr val="bg2"/>
                </a:solidFill>
                <a:latin typeface="Courier New" charset="0"/>
              </a:rPr>
              <a:t>) returning: change()</a:t>
            </a:r>
            <a:br>
              <a:rPr lang="en-US" sz="1400" b="1" dirty="0">
                <a:solidFill>
                  <a:schemeClr val="bg2"/>
                </a:solidFill>
                <a:latin typeface="Courier New" charset="0"/>
              </a:rPr>
            </a:br>
            <a:r>
              <a:rPr lang="en-US" sz="1400" b="1" dirty="0">
                <a:solidFill>
                  <a:schemeClr val="bg2"/>
                </a:solidFill>
                <a:latin typeface="Courier New" charset="0"/>
              </a:rPr>
              <a:t>                           &amp;&amp; </a:t>
            </a:r>
            <a:r>
              <a:rPr lang="en-US" sz="1400" b="1" dirty="0" err="1">
                <a:solidFill>
                  <a:schemeClr val="bg2"/>
                </a:solidFill>
                <a:latin typeface="Courier New" charset="0"/>
              </a:rPr>
              <a:t>target(s</a:t>
            </a:r>
            <a:r>
              <a:rPr lang="en-US" sz="1400" b="1" dirty="0">
                <a:solidFill>
                  <a:schemeClr val="bg2"/>
                </a:solidFill>
                <a:latin typeface="Courier New" charset="0"/>
              </a:rPr>
              <a:t>) {</a:t>
            </a:r>
          </a:p>
          <a:p>
            <a:pPr algn="l">
              <a:spcBef>
                <a:spcPct val="0"/>
              </a:spcBef>
            </a:pPr>
            <a:r>
              <a:rPr lang="en-US" sz="1400" b="1" dirty="0">
                <a:solidFill>
                  <a:schemeClr val="bg2"/>
                </a:solidFill>
                <a:latin typeface="Courier New" charset="0"/>
              </a:rPr>
              <a:t>   </a:t>
            </a:r>
            <a:r>
              <a:rPr lang="en-US" sz="1400" b="1" dirty="0" err="1">
                <a:solidFill>
                  <a:schemeClr val="bg2"/>
                </a:solidFill>
                <a:latin typeface="Courier New" charset="0"/>
              </a:rPr>
              <a:t>s.display.update</a:t>
            </a:r>
            <a:r>
              <a:rPr lang="en-US" sz="1400" b="1" dirty="0">
                <a:solidFill>
                  <a:schemeClr val="bg2"/>
                </a:solidFill>
                <a:latin typeface="Courier New" charset="0"/>
              </a:rPr>
              <a:t>();</a:t>
            </a:r>
          </a:p>
          <a:p>
            <a:pPr algn="l">
              <a:spcBef>
                <a:spcPct val="0"/>
              </a:spcBef>
            </a:pPr>
            <a:r>
              <a:rPr lang="en-US" sz="1400" b="1" dirty="0">
                <a:solidFill>
                  <a:schemeClr val="bg2"/>
                </a:solidFill>
                <a:latin typeface="Courier New" charset="0"/>
              </a:rPr>
              <a:t>  }</a:t>
            </a:r>
            <a:br>
              <a:rPr lang="en-US" sz="1400" b="1" dirty="0">
                <a:solidFill>
                  <a:schemeClr val="bg2"/>
                </a:solidFill>
                <a:latin typeface="Courier New" charset="0"/>
              </a:rPr>
            </a:br>
            <a:r>
              <a:rPr lang="en-US" sz="1400" b="1" dirty="0">
                <a:latin typeface="Courier New" charset="0"/>
              </a:rPr>
              <a:t>}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486400" y="4267200"/>
            <a:ext cx="1492250" cy="377825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200" b="1"/>
              <a:t>ObserverPattern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H="1" flipV="1">
            <a:off x="5103813" y="2047875"/>
            <a:ext cx="381000" cy="2222500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883400" y="3248025"/>
            <a:ext cx="266700" cy="184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600" b="1"/>
              <a:t>1</a:t>
            </a: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5586413" y="3241675"/>
            <a:ext cx="3471862" cy="3482975"/>
            <a:chOff x="3560" y="2251"/>
            <a:chExt cx="1825" cy="1831"/>
          </a:xfrm>
        </p:grpSpPr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3560" y="2261"/>
              <a:ext cx="71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200" b="1"/>
                <a:t>Display</a:t>
              </a:r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 flipH="1">
              <a:off x="4304" y="3481"/>
              <a:ext cx="3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sm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4325" y="3325"/>
              <a:ext cx="119" cy="12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900" b="1"/>
                <a:t>2</a:t>
              </a:r>
            </a:p>
          </p:txBody>
        </p:sp>
        <p:cxnSp>
          <p:nvCxnSpPr>
            <p:cNvPr id="12" name="AutoShape 10"/>
            <p:cNvCxnSpPr>
              <a:cxnSpLocks noChangeShapeType="1"/>
            </p:cNvCxnSpPr>
            <p:nvPr/>
          </p:nvCxnSpPr>
          <p:spPr bwMode="auto">
            <a:xfrm flipV="1">
              <a:off x="3945" y="3149"/>
              <a:ext cx="0" cy="12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" name="AutoShape 11"/>
            <p:cNvCxnSpPr>
              <a:cxnSpLocks noChangeShapeType="1"/>
              <a:stCxn id="19" idx="0"/>
            </p:cNvCxnSpPr>
            <p:nvPr/>
          </p:nvCxnSpPr>
          <p:spPr bwMode="auto">
            <a:xfrm flipV="1">
              <a:off x="5022" y="3146"/>
              <a:ext cx="0" cy="11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" name="AutoShape 12"/>
            <p:cNvCxnSpPr>
              <a:cxnSpLocks noChangeShapeType="1"/>
            </p:cNvCxnSpPr>
            <p:nvPr/>
          </p:nvCxnSpPr>
          <p:spPr bwMode="auto">
            <a:xfrm>
              <a:off x="3945" y="3149"/>
              <a:ext cx="1077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5" name="AutoShape 13"/>
            <p:cNvCxnSpPr>
              <a:cxnSpLocks noChangeShapeType="1"/>
            </p:cNvCxnSpPr>
            <p:nvPr/>
          </p:nvCxnSpPr>
          <p:spPr bwMode="auto">
            <a:xfrm flipV="1">
              <a:off x="5022" y="2971"/>
              <a:ext cx="0" cy="1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3586" y="3273"/>
              <a:ext cx="71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200" b="1"/>
                <a:t>Point</a:t>
              </a: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3586" y="3508"/>
              <a:ext cx="718" cy="57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l">
                <a:spcBef>
                  <a:spcPct val="0"/>
                </a:spcBef>
              </a:pPr>
              <a:r>
                <a:rPr lang="en-US" sz="1200"/>
                <a:t>getX()</a:t>
              </a:r>
              <a:br>
                <a:rPr lang="en-US" sz="1200"/>
              </a:br>
              <a:r>
                <a:rPr lang="en-US" sz="1200"/>
                <a:t>getY()</a:t>
              </a:r>
              <a:br>
                <a:rPr lang="en-US" sz="1200"/>
              </a:br>
              <a:r>
                <a:rPr lang="en-US" sz="1200"/>
                <a:t>setX(int)</a:t>
              </a:r>
              <a:br>
                <a:rPr lang="en-US" sz="1200"/>
              </a:br>
              <a:r>
                <a:rPr lang="en-US" sz="1200"/>
                <a:t>setY(int)</a:t>
              </a:r>
              <a:br>
                <a:rPr lang="en-US" sz="1200"/>
              </a:br>
              <a:r>
                <a:rPr lang="en-US" sz="1200"/>
                <a:t>moveBy(int, int)</a:t>
              </a:r>
              <a:endParaRPr lang="en-US" sz="1200" b="1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3586" y="3448"/>
              <a:ext cx="718" cy="6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1200" b="1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4663" y="3273"/>
              <a:ext cx="71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200" b="1"/>
                <a:t>Line</a:t>
              </a: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4663" y="3508"/>
              <a:ext cx="718" cy="57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l">
                <a:spcBef>
                  <a:spcPct val="0"/>
                </a:spcBef>
              </a:pPr>
              <a:r>
                <a:rPr lang="en-US" sz="1200"/>
                <a:t>getP1()</a:t>
              </a:r>
              <a:br>
                <a:rPr lang="en-US" sz="1200"/>
              </a:br>
              <a:r>
                <a:rPr lang="en-US" sz="1200"/>
                <a:t>getP2()</a:t>
              </a:r>
              <a:br>
                <a:rPr lang="en-US" sz="1200"/>
              </a:br>
              <a:r>
                <a:rPr lang="en-US" sz="1200"/>
                <a:t>setP1(Point)</a:t>
              </a:r>
              <a:br>
                <a:rPr lang="en-US" sz="1200"/>
              </a:br>
              <a:r>
                <a:rPr lang="en-US" sz="1200"/>
                <a:t>setP2(Point)</a:t>
              </a:r>
              <a:br>
                <a:rPr lang="en-US" sz="1200"/>
              </a:br>
              <a:r>
                <a:rPr lang="en-US" sz="1200"/>
                <a:t>moveBy(int, int)</a:t>
              </a:r>
              <a:endParaRPr lang="en-US" sz="1200" b="1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4663" y="3448"/>
              <a:ext cx="718" cy="6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1200" b="1"/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4667" y="2257"/>
              <a:ext cx="71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200" b="1"/>
                <a:t>Shape</a:t>
              </a: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4667" y="2432"/>
              <a:ext cx="718" cy="48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l">
                <a:spcBef>
                  <a:spcPct val="0"/>
                </a:spcBef>
              </a:pPr>
              <a:r>
                <a:rPr lang="en-US" sz="1200" i="1"/>
                <a:t>moveBy(int, int)</a:t>
              </a:r>
              <a:endParaRPr lang="en-US" sz="1200" b="1"/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4667" y="2431"/>
              <a:ext cx="718" cy="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1200" b="1"/>
            </a:p>
          </p:txBody>
        </p:sp>
        <p:sp useBgFill="1">
          <p:nvSpPr>
            <p:cNvPr id="25" name="AutoShape 23"/>
            <p:cNvSpPr>
              <a:spLocks noChangeArrowheads="1"/>
            </p:cNvSpPr>
            <p:nvPr/>
          </p:nvSpPr>
          <p:spPr bwMode="auto">
            <a:xfrm>
              <a:off x="4996" y="2915"/>
              <a:ext cx="60" cy="60"/>
            </a:xfrm>
            <a:prstGeom prst="triangle">
              <a:avLst>
                <a:gd name="adj" fmla="val 50000"/>
              </a:avLst>
            </a:prstGeom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4278" y="2355"/>
              <a:ext cx="3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sm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4547" y="2251"/>
              <a:ext cx="120" cy="12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 b="1"/>
                <a:t>*</a:t>
              </a:r>
            </a:p>
          </p:txBody>
        </p:sp>
      </p:grpSp>
      <p:sp>
        <p:nvSpPr>
          <p:cNvPr id="29" name="Line 30"/>
          <p:cNvSpPr>
            <a:spLocks noChangeShapeType="1"/>
          </p:cNvSpPr>
          <p:nvPr/>
        </p:nvSpPr>
        <p:spPr bwMode="auto">
          <a:xfrm flipH="1">
            <a:off x="5100638" y="4646613"/>
            <a:ext cx="358775" cy="438150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OOP develop can see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914400" y="1625600"/>
            <a:ext cx="1828800" cy="447675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b="1">
                <a:solidFill>
                  <a:schemeClr val="accent2"/>
                </a:solidFill>
              </a:rPr>
              <a:t>Display</a:t>
            </a:r>
          </a:p>
        </p:txBody>
      </p:sp>
      <p:sp>
        <p:nvSpPr>
          <p:cNvPr id="27" name="Line 11"/>
          <p:cNvSpPr>
            <a:spLocks noChangeShapeType="1"/>
          </p:cNvSpPr>
          <p:nvPr/>
        </p:nvSpPr>
        <p:spPr bwMode="auto">
          <a:xfrm flipH="1">
            <a:off x="2808288" y="4732338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2862263" y="4335463"/>
            <a:ext cx="3048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 b="1"/>
              <a:t>2</a:t>
            </a:r>
          </a:p>
        </p:txBody>
      </p:sp>
      <p:cxnSp>
        <p:nvCxnSpPr>
          <p:cNvPr id="29" name="AutoShape 13"/>
          <p:cNvCxnSpPr>
            <a:cxnSpLocks noChangeShapeType="1"/>
          </p:cNvCxnSpPr>
          <p:nvPr/>
        </p:nvCxnSpPr>
        <p:spPr bwMode="auto">
          <a:xfrm flipV="1">
            <a:off x="1893888" y="3887788"/>
            <a:ext cx="0" cy="304800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AutoShape 14"/>
          <p:cNvCxnSpPr>
            <a:cxnSpLocks noChangeShapeType="1"/>
            <a:stCxn id="38" idx="0"/>
          </p:cNvCxnSpPr>
          <p:nvPr/>
        </p:nvCxnSpPr>
        <p:spPr bwMode="auto">
          <a:xfrm flipV="1">
            <a:off x="4637088" y="3887788"/>
            <a:ext cx="0" cy="303212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AutoShape 15"/>
          <p:cNvCxnSpPr>
            <a:cxnSpLocks noChangeShapeType="1"/>
          </p:cNvCxnSpPr>
          <p:nvPr/>
        </p:nvCxnSpPr>
        <p:spPr bwMode="auto">
          <a:xfrm>
            <a:off x="1893888" y="3887788"/>
            <a:ext cx="2743200" cy="0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AutoShape 16"/>
          <p:cNvCxnSpPr>
            <a:cxnSpLocks noChangeShapeType="1"/>
          </p:cNvCxnSpPr>
          <p:nvPr/>
        </p:nvCxnSpPr>
        <p:spPr bwMode="auto">
          <a:xfrm flipV="1">
            <a:off x="4637088" y="3433763"/>
            <a:ext cx="0" cy="457200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</p:cxnSp>
      <p:grpSp>
        <p:nvGrpSpPr>
          <p:cNvPr id="33" name="Group 17"/>
          <p:cNvGrpSpPr>
            <a:grpSpLocks/>
          </p:cNvGrpSpPr>
          <p:nvPr/>
        </p:nvGrpSpPr>
        <p:grpSpPr bwMode="auto">
          <a:xfrm>
            <a:off x="979488" y="4203700"/>
            <a:ext cx="1828800" cy="2060575"/>
            <a:chOff x="473" y="2878"/>
            <a:chExt cx="1152" cy="1298"/>
          </a:xfrm>
        </p:grpSpPr>
        <p:sp>
          <p:nvSpPr>
            <p:cNvPr id="34" name="Rectangle 18"/>
            <p:cNvSpPr>
              <a:spLocks noChangeArrowheads="1"/>
            </p:cNvSpPr>
            <p:nvPr/>
          </p:nvSpPr>
          <p:spPr bwMode="auto">
            <a:xfrm>
              <a:off x="473" y="2878"/>
              <a:ext cx="1152" cy="28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b="1"/>
                <a:t>Point</a:t>
              </a:r>
            </a:p>
          </p:txBody>
        </p:sp>
        <p:sp>
          <p:nvSpPr>
            <p:cNvPr id="35" name="Rectangle 19"/>
            <p:cNvSpPr>
              <a:spLocks noChangeArrowheads="1"/>
            </p:cNvSpPr>
            <p:nvPr/>
          </p:nvSpPr>
          <p:spPr bwMode="auto">
            <a:xfrm>
              <a:off x="473" y="3255"/>
              <a:ext cx="1152" cy="92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l">
                <a:spcBef>
                  <a:spcPct val="0"/>
                </a:spcBef>
              </a:pPr>
              <a:r>
                <a:rPr lang="en-US"/>
                <a:t>getX()</a:t>
              </a:r>
              <a:br>
                <a:rPr lang="en-US"/>
              </a:br>
              <a:r>
                <a:rPr lang="en-US"/>
                <a:t>getY()</a:t>
              </a:r>
              <a:br>
                <a:rPr lang="en-US"/>
              </a:br>
              <a:r>
                <a:rPr lang="en-US"/>
                <a:t>setX(int)</a:t>
              </a:r>
              <a:br>
                <a:rPr lang="en-US"/>
              </a:br>
              <a:r>
                <a:rPr lang="en-US"/>
                <a:t>setY(int)</a:t>
              </a:r>
              <a:br>
                <a:rPr lang="en-US"/>
              </a:br>
              <a:r>
                <a:rPr lang="en-US"/>
                <a:t>moveBy(int, int)</a:t>
              </a:r>
              <a:endParaRPr lang="en-US" b="1"/>
            </a:p>
          </p:txBody>
        </p:sp>
        <p:sp>
          <p:nvSpPr>
            <p:cNvPr id="36" name="Rectangle 20"/>
            <p:cNvSpPr>
              <a:spLocks noChangeArrowheads="1"/>
            </p:cNvSpPr>
            <p:nvPr/>
          </p:nvSpPr>
          <p:spPr bwMode="auto">
            <a:xfrm>
              <a:off x="473" y="3159"/>
              <a:ext cx="1152" cy="9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b="1"/>
            </a:p>
          </p:txBody>
        </p:sp>
      </p:grpSp>
      <p:grpSp>
        <p:nvGrpSpPr>
          <p:cNvPr id="37" name="Group 21"/>
          <p:cNvGrpSpPr>
            <a:grpSpLocks/>
          </p:cNvGrpSpPr>
          <p:nvPr/>
        </p:nvGrpSpPr>
        <p:grpSpPr bwMode="auto">
          <a:xfrm>
            <a:off x="3722688" y="4203700"/>
            <a:ext cx="1828800" cy="2060575"/>
            <a:chOff x="2201" y="2878"/>
            <a:chExt cx="1152" cy="1298"/>
          </a:xfrm>
        </p:grpSpPr>
        <p:sp>
          <p:nvSpPr>
            <p:cNvPr id="38" name="Rectangle 22"/>
            <p:cNvSpPr>
              <a:spLocks noChangeArrowheads="1"/>
            </p:cNvSpPr>
            <p:nvPr/>
          </p:nvSpPr>
          <p:spPr bwMode="auto">
            <a:xfrm>
              <a:off x="2201" y="2878"/>
              <a:ext cx="1152" cy="28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b="1"/>
                <a:t>Line</a:t>
              </a:r>
            </a:p>
          </p:txBody>
        </p:sp>
        <p:sp>
          <p:nvSpPr>
            <p:cNvPr id="39" name="Rectangle 23"/>
            <p:cNvSpPr>
              <a:spLocks noChangeArrowheads="1"/>
            </p:cNvSpPr>
            <p:nvPr/>
          </p:nvSpPr>
          <p:spPr bwMode="auto">
            <a:xfrm>
              <a:off x="2201" y="3255"/>
              <a:ext cx="1152" cy="92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l">
                <a:spcBef>
                  <a:spcPct val="0"/>
                </a:spcBef>
              </a:pPr>
              <a:r>
                <a:rPr lang="en-US"/>
                <a:t>getP1()</a:t>
              </a:r>
              <a:br>
                <a:rPr lang="en-US"/>
              </a:br>
              <a:r>
                <a:rPr lang="en-US"/>
                <a:t>getP2()</a:t>
              </a:r>
              <a:br>
                <a:rPr lang="en-US"/>
              </a:br>
              <a:r>
                <a:rPr lang="en-US"/>
                <a:t>setP1(Point)</a:t>
              </a:r>
              <a:br>
                <a:rPr lang="en-US"/>
              </a:br>
              <a:r>
                <a:rPr lang="en-US"/>
                <a:t>setP2(Point)</a:t>
              </a:r>
              <a:br>
                <a:rPr lang="en-US"/>
              </a:br>
              <a:r>
                <a:rPr lang="en-US"/>
                <a:t>moveBy(int, int)</a:t>
              </a:r>
              <a:endParaRPr lang="en-US" b="1"/>
            </a:p>
          </p:txBody>
        </p:sp>
        <p:sp>
          <p:nvSpPr>
            <p:cNvPr id="40" name="Rectangle 24"/>
            <p:cNvSpPr>
              <a:spLocks noChangeArrowheads="1"/>
            </p:cNvSpPr>
            <p:nvPr/>
          </p:nvSpPr>
          <p:spPr bwMode="auto">
            <a:xfrm>
              <a:off x="2201" y="3159"/>
              <a:ext cx="1152" cy="9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b="1"/>
            </a:p>
          </p:txBody>
        </p:sp>
      </p:grpSp>
      <p:grpSp>
        <p:nvGrpSpPr>
          <p:cNvPr id="41" name="Group 25"/>
          <p:cNvGrpSpPr>
            <a:grpSpLocks/>
          </p:cNvGrpSpPr>
          <p:nvPr/>
        </p:nvGrpSpPr>
        <p:grpSpPr bwMode="auto">
          <a:xfrm>
            <a:off x="3733800" y="1616075"/>
            <a:ext cx="1828800" cy="1666875"/>
            <a:chOff x="480" y="1590"/>
            <a:chExt cx="1152" cy="1050"/>
          </a:xfrm>
        </p:grpSpPr>
        <p:sp>
          <p:nvSpPr>
            <p:cNvPr id="42" name="Rectangle 26"/>
            <p:cNvSpPr>
              <a:spLocks noChangeArrowheads="1"/>
            </p:cNvSpPr>
            <p:nvPr/>
          </p:nvSpPr>
          <p:spPr bwMode="auto">
            <a:xfrm>
              <a:off x="480" y="1590"/>
              <a:ext cx="1152" cy="282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b="1">
                  <a:solidFill>
                    <a:schemeClr val="accent2"/>
                  </a:solidFill>
                </a:rPr>
                <a:t>Shape</a:t>
              </a:r>
            </a:p>
          </p:txBody>
        </p:sp>
        <p:sp>
          <p:nvSpPr>
            <p:cNvPr id="43" name="Rectangle 27"/>
            <p:cNvSpPr>
              <a:spLocks noChangeArrowheads="1"/>
            </p:cNvSpPr>
            <p:nvPr/>
          </p:nvSpPr>
          <p:spPr bwMode="auto">
            <a:xfrm>
              <a:off x="480" y="1871"/>
              <a:ext cx="1152" cy="76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l">
                <a:spcBef>
                  <a:spcPct val="0"/>
                </a:spcBef>
              </a:pPr>
              <a:r>
                <a:rPr lang="en-US"/>
                <a:t>makePoint(..)</a:t>
              </a:r>
              <a:br>
                <a:rPr lang="en-US"/>
              </a:br>
              <a:r>
                <a:rPr lang="en-US"/>
                <a:t>makeLine(..)</a:t>
              </a:r>
            </a:p>
            <a:p>
              <a:pPr algn="l">
                <a:spcBef>
                  <a:spcPct val="0"/>
                </a:spcBef>
              </a:pPr>
              <a:r>
                <a:rPr lang="en-US" i="1"/>
                <a:t>moveBy(int, int)</a:t>
              </a:r>
              <a:endParaRPr lang="en-US" b="1"/>
            </a:p>
          </p:txBody>
        </p:sp>
        <p:sp>
          <p:nvSpPr>
            <p:cNvPr id="44" name="Rectangle 28"/>
            <p:cNvSpPr>
              <a:spLocks noChangeArrowheads="1"/>
            </p:cNvSpPr>
            <p:nvPr/>
          </p:nvSpPr>
          <p:spPr bwMode="auto">
            <a:xfrm>
              <a:off x="480" y="1869"/>
              <a:ext cx="1152" cy="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b="1"/>
            </a:p>
          </p:txBody>
        </p:sp>
      </p:grpSp>
      <p:sp useBgFill="1">
        <p:nvSpPr>
          <p:cNvPr id="45" name="AutoShape 29"/>
          <p:cNvSpPr>
            <a:spLocks noChangeArrowheads="1"/>
          </p:cNvSpPr>
          <p:nvPr/>
        </p:nvSpPr>
        <p:spPr bwMode="auto">
          <a:xfrm>
            <a:off x="4572000" y="3292475"/>
            <a:ext cx="152400" cy="152400"/>
          </a:xfrm>
          <a:prstGeom prst="triangle">
            <a:avLst>
              <a:gd name="adj" fmla="val 50000"/>
            </a:avLst>
          </a:prstGeom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" name="Line 30"/>
          <p:cNvSpPr>
            <a:spLocks noChangeShapeType="1"/>
          </p:cNvSpPr>
          <p:nvPr/>
        </p:nvSpPr>
        <p:spPr bwMode="auto">
          <a:xfrm>
            <a:off x="2743200" y="1865313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3429000" y="1600200"/>
            <a:ext cx="3048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1"/>
              <a:t>*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440AOP-2012">
  <a:themeElements>
    <a:clrScheme name="">
      <a:dk1>
        <a:srgbClr val="000000"/>
      </a:dk1>
      <a:lt1>
        <a:srgbClr val="FFFFFF"/>
      </a:lt1>
      <a:dk2>
        <a:srgbClr val="661414"/>
      </a:dk2>
      <a:lt2>
        <a:srgbClr val="000000"/>
      </a:lt2>
      <a:accent1>
        <a:srgbClr val="FF9900"/>
      </a:accent1>
      <a:accent2>
        <a:srgbClr val="00FFFF"/>
      </a:accent2>
      <a:accent3>
        <a:srgbClr val="FFFFFF"/>
      </a:accent3>
      <a:accent4>
        <a:srgbClr val="000000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569ImplSubprog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569ImplSubprog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69ImplSubprog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9ImplSubprog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9ImplSubprog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9ImplSubprog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9ImplSubprog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9ImplSubprog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440AOP-2012.thmx</Template>
  <TotalTime>2364</TotalTime>
  <Words>1616</Words>
  <Application>Microsoft Macintosh PowerPoint</Application>
  <PresentationFormat>On-screen Show (4:3)</PresentationFormat>
  <Paragraphs>242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440AOP-2012</vt:lpstr>
      <vt:lpstr>AOP and observer pattern</vt:lpstr>
      <vt:lpstr>Design pattern</vt:lpstr>
      <vt:lpstr>Observer design pattern</vt:lpstr>
      <vt:lpstr>The key participants in observer pattern</vt:lpstr>
      <vt:lpstr>GUI example</vt:lpstr>
      <vt:lpstr>Poor code modularity </vt:lpstr>
      <vt:lpstr>AOP makes code look like design </vt:lpstr>
      <vt:lpstr>The ObserverPattern can be simplified</vt:lpstr>
      <vt:lpstr>What OOP develop can see</vt:lpstr>
      <vt:lpstr>Without AspectJ</vt:lpstr>
      <vt:lpstr>With AspectJ</vt:lpstr>
      <vt:lpstr>Top level changes</vt:lpstr>
      <vt:lpstr>What AOP developers see</vt:lpstr>
      <vt:lpstr>Boundary check</vt:lpstr>
    </vt:vector>
  </TitlesOfParts>
  <Company>u windsor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jianguo lu</dc:creator>
  <cp:lastModifiedBy>jianguo lu</cp:lastModifiedBy>
  <cp:revision>2</cp:revision>
  <dcterms:created xsi:type="dcterms:W3CDTF">2012-11-07T01:21:00Z</dcterms:created>
  <dcterms:modified xsi:type="dcterms:W3CDTF">2012-11-08T16:45:48Z</dcterms:modified>
</cp:coreProperties>
</file>